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9" r:id="rId5"/>
    <p:sldId id="270" r:id="rId6"/>
    <p:sldId id="260" r:id="rId7"/>
    <p:sldId id="261" r:id="rId8"/>
    <p:sldId id="262" r:id="rId9"/>
    <p:sldId id="263" r:id="rId10"/>
    <p:sldId id="267" r:id="rId11"/>
    <p:sldId id="268" r:id="rId12"/>
    <p:sldId id="266" r:id="rId13"/>
    <p:sldId id="271" r:id="rId14"/>
    <p:sldId id="272" r:id="rId15"/>
    <p:sldId id="274" r:id="rId16"/>
    <p:sldId id="27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05" d="100"/>
          <a:sy n="105" d="100"/>
        </p:scale>
        <p:origin x="216" y="6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2B576-4CCA-41EC-8E2D-E7A626BA6F1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C44CE50-E027-4576-854A-EFF9253CC7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F312026-F225-4979-8BE1-7A7AD458DB5F}"/>
              </a:ext>
            </a:extLst>
          </p:cNvPr>
          <p:cNvSpPr>
            <a:spLocks noGrp="1"/>
          </p:cNvSpPr>
          <p:nvPr>
            <p:ph type="dt" sz="half" idx="10"/>
          </p:nvPr>
        </p:nvSpPr>
        <p:spPr/>
        <p:txBody>
          <a:bodyPr/>
          <a:lstStyle/>
          <a:p>
            <a:fld id="{DBF3B1B3-F505-4AFC-8473-349D3FBEA604}" type="datetimeFigureOut">
              <a:rPr lang="en-US" smtClean="0"/>
              <a:t>8/5/19</a:t>
            </a:fld>
            <a:endParaRPr lang="en-US"/>
          </a:p>
        </p:txBody>
      </p:sp>
      <p:sp>
        <p:nvSpPr>
          <p:cNvPr id="5" name="Footer Placeholder 4">
            <a:extLst>
              <a:ext uri="{FF2B5EF4-FFF2-40B4-BE49-F238E27FC236}">
                <a16:creationId xmlns:a16="http://schemas.microsoft.com/office/drawing/2014/main" id="{56418797-D3EA-4C3B-A758-7F0BD29BBA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DEF31B-F05B-4EF1-A9A3-D6527D2E2F4C}"/>
              </a:ext>
            </a:extLst>
          </p:cNvPr>
          <p:cNvSpPr>
            <a:spLocks noGrp="1"/>
          </p:cNvSpPr>
          <p:nvPr>
            <p:ph type="sldNum" sz="quarter" idx="12"/>
          </p:nvPr>
        </p:nvSpPr>
        <p:spPr/>
        <p:txBody>
          <a:bodyPr/>
          <a:lstStyle/>
          <a:p>
            <a:fld id="{97C6B21C-A22C-410D-B34D-3604D307997A}" type="slidenum">
              <a:rPr lang="en-US" smtClean="0"/>
              <a:t>‹#›</a:t>
            </a:fld>
            <a:endParaRPr lang="en-US"/>
          </a:p>
        </p:txBody>
      </p:sp>
    </p:spTree>
    <p:extLst>
      <p:ext uri="{BB962C8B-B14F-4D97-AF65-F5344CB8AC3E}">
        <p14:creationId xmlns:p14="http://schemas.microsoft.com/office/powerpoint/2010/main" val="3149757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35098-D011-4D22-B549-4DCBD10CDE8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037FB6-894E-4B07-B630-F8CB152E57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7C1266-D163-4ACC-B5F4-3ED521C070B7}"/>
              </a:ext>
            </a:extLst>
          </p:cNvPr>
          <p:cNvSpPr>
            <a:spLocks noGrp="1"/>
          </p:cNvSpPr>
          <p:nvPr>
            <p:ph type="dt" sz="half" idx="10"/>
          </p:nvPr>
        </p:nvSpPr>
        <p:spPr/>
        <p:txBody>
          <a:bodyPr/>
          <a:lstStyle/>
          <a:p>
            <a:fld id="{DBF3B1B3-F505-4AFC-8473-349D3FBEA604}" type="datetimeFigureOut">
              <a:rPr lang="en-US" smtClean="0"/>
              <a:t>8/5/19</a:t>
            </a:fld>
            <a:endParaRPr lang="en-US"/>
          </a:p>
        </p:txBody>
      </p:sp>
      <p:sp>
        <p:nvSpPr>
          <p:cNvPr id="5" name="Footer Placeholder 4">
            <a:extLst>
              <a:ext uri="{FF2B5EF4-FFF2-40B4-BE49-F238E27FC236}">
                <a16:creationId xmlns:a16="http://schemas.microsoft.com/office/drawing/2014/main" id="{D1922A49-0151-4A08-B225-4D3226A7F9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1E373D-588D-435E-9BED-8B7D5C6C7C87}"/>
              </a:ext>
            </a:extLst>
          </p:cNvPr>
          <p:cNvSpPr>
            <a:spLocks noGrp="1"/>
          </p:cNvSpPr>
          <p:nvPr>
            <p:ph type="sldNum" sz="quarter" idx="12"/>
          </p:nvPr>
        </p:nvSpPr>
        <p:spPr/>
        <p:txBody>
          <a:bodyPr/>
          <a:lstStyle/>
          <a:p>
            <a:fld id="{97C6B21C-A22C-410D-B34D-3604D307997A}" type="slidenum">
              <a:rPr lang="en-US" smtClean="0"/>
              <a:t>‹#›</a:t>
            </a:fld>
            <a:endParaRPr lang="en-US"/>
          </a:p>
        </p:txBody>
      </p:sp>
    </p:spTree>
    <p:extLst>
      <p:ext uri="{BB962C8B-B14F-4D97-AF65-F5344CB8AC3E}">
        <p14:creationId xmlns:p14="http://schemas.microsoft.com/office/powerpoint/2010/main" val="403197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62A2E9-5772-49BA-B601-B7F24AB7D1F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123659-0EA0-4D9D-AFD1-A426B838843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CCC123-988B-43C5-8AD6-68C6D812034C}"/>
              </a:ext>
            </a:extLst>
          </p:cNvPr>
          <p:cNvSpPr>
            <a:spLocks noGrp="1"/>
          </p:cNvSpPr>
          <p:nvPr>
            <p:ph type="dt" sz="half" idx="10"/>
          </p:nvPr>
        </p:nvSpPr>
        <p:spPr/>
        <p:txBody>
          <a:bodyPr/>
          <a:lstStyle/>
          <a:p>
            <a:fld id="{DBF3B1B3-F505-4AFC-8473-349D3FBEA604}" type="datetimeFigureOut">
              <a:rPr lang="en-US" smtClean="0"/>
              <a:t>8/5/19</a:t>
            </a:fld>
            <a:endParaRPr lang="en-US"/>
          </a:p>
        </p:txBody>
      </p:sp>
      <p:sp>
        <p:nvSpPr>
          <p:cNvPr id="5" name="Footer Placeholder 4">
            <a:extLst>
              <a:ext uri="{FF2B5EF4-FFF2-40B4-BE49-F238E27FC236}">
                <a16:creationId xmlns:a16="http://schemas.microsoft.com/office/drawing/2014/main" id="{B268F7AD-5BB0-4E06-A1F3-CD7C5FD241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C7BBB8-D40C-4230-868A-514A1F2D0F0C}"/>
              </a:ext>
            </a:extLst>
          </p:cNvPr>
          <p:cNvSpPr>
            <a:spLocks noGrp="1"/>
          </p:cNvSpPr>
          <p:nvPr>
            <p:ph type="sldNum" sz="quarter" idx="12"/>
          </p:nvPr>
        </p:nvSpPr>
        <p:spPr/>
        <p:txBody>
          <a:bodyPr/>
          <a:lstStyle/>
          <a:p>
            <a:fld id="{97C6B21C-A22C-410D-B34D-3604D307997A}" type="slidenum">
              <a:rPr lang="en-US" smtClean="0"/>
              <a:t>‹#›</a:t>
            </a:fld>
            <a:endParaRPr lang="en-US"/>
          </a:p>
        </p:txBody>
      </p:sp>
    </p:spTree>
    <p:extLst>
      <p:ext uri="{BB962C8B-B14F-4D97-AF65-F5344CB8AC3E}">
        <p14:creationId xmlns:p14="http://schemas.microsoft.com/office/powerpoint/2010/main" val="968146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2BE6D-096E-4BD6-8D07-E79EAEC438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89ECC5-31BB-44BA-B924-0398E78400F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701684-69E7-49DC-B25F-3D23B4AA7FBD}"/>
              </a:ext>
            </a:extLst>
          </p:cNvPr>
          <p:cNvSpPr>
            <a:spLocks noGrp="1"/>
          </p:cNvSpPr>
          <p:nvPr>
            <p:ph type="dt" sz="half" idx="10"/>
          </p:nvPr>
        </p:nvSpPr>
        <p:spPr/>
        <p:txBody>
          <a:bodyPr/>
          <a:lstStyle/>
          <a:p>
            <a:fld id="{DBF3B1B3-F505-4AFC-8473-349D3FBEA604}" type="datetimeFigureOut">
              <a:rPr lang="en-US" smtClean="0"/>
              <a:t>8/5/19</a:t>
            </a:fld>
            <a:endParaRPr lang="en-US"/>
          </a:p>
        </p:txBody>
      </p:sp>
      <p:sp>
        <p:nvSpPr>
          <p:cNvPr id="5" name="Footer Placeholder 4">
            <a:extLst>
              <a:ext uri="{FF2B5EF4-FFF2-40B4-BE49-F238E27FC236}">
                <a16:creationId xmlns:a16="http://schemas.microsoft.com/office/drawing/2014/main" id="{4B95083B-25F0-48B4-8151-F584056839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41C473-92B9-4B00-B32A-57C59678E3AA}"/>
              </a:ext>
            </a:extLst>
          </p:cNvPr>
          <p:cNvSpPr>
            <a:spLocks noGrp="1"/>
          </p:cNvSpPr>
          <p:nvPr>
            <p:ph type="sldNum" sz="quarter" idx="12"/>
          </p:nvPr>
        </p:nvSpPr>
        <p:spPr/>
        <p:txBody>
          <a:bodyPr/>
          <a:lstStyle/>
          <a:p>
            <a:fld id="{97C6B21C-A22C-410D-B34D-3604D307997A}" type="slidenum">
              <a:rPr lang="en-US" smtClean="0"/>
              <a:t>‹#›</a:t>
            </a:fld>
            <a:endParaRPr lang="en-US"/>
          </a:p>
        </p:txBody>
      </p:sp>
    </p:spTree>
    <p:extLst>
      <p:ext uri="{BB962C8B-B14F-4D97-AF65-F5344CB8AC3E}">
        <p14:creationId xmlns:p14="http://schemas.microsoft.com/office/powerpoint/2010/main" val="1380618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D1D69-4794-4080-83AA-D58C46BA82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51297A4-A94E-4411-B491-7C8CA7ECBE8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53A04D6-AC72-4194-BC84-DF58DDB81FAE}"/>
              </a:ext>
            </a:extLst>
          </p:cNvPr>
          <p:cNvSpPr>
            <a:spLocks noGrp="1"/>
          </p:cNvSpPr>
          <p:nvPr>
            <p:ph type="dt" sz="half" idx="10"/>
          </p:nvPr>
        </p:nvSpPr>
        <p:spPr/>
        <p:txBody>
          <a:bodyPr/>
          <a:lstStyle/>
          <a:p>
            <a:fld id="{DBF3B1B3-F505-4AFC-8473-349D3FBEA604}" type="datetimeFigureOut">
              <a:rPr lang="en-US" smtClean="0"/>
              <a:t>8/5/19</a:t>
            </a:fld>
            <a:endParaRPr lang="en-US"/>
          </a:p>
        </p:txBody>
      </p:sp>
      <p:sp>
        <p:nvSpPr>
          <p:cNvPr id="5" name="Footer Placeholder 4">
            <a:extLst>
              <a:ext uri="{FF2B5EF4-FFF2-40B4-BE49-F238E27FC236}">
                <a16:creationId xmlns:a16="http://schemas.microsoft.com/office/drawing/2014/main" id="{CA4CCB86-700C-4CF7-A82C-6610563101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7A299A-4E6C-4271-8263-6502A39C32E8}"/>
              </a:ext>
            </a:extLst>
          </p:cNvPr>
          <p:cNvSpPr>
            <a:spLocks noGrp="1"/>
          </p:cNvSpPr>
          <p:nvPr>
            <p:ph type="sldNum" sz="quarter" idx="12"/>
          </p:nvPr>
        </p:nvSpPr>
        <p:spPr/>
        <p:txBody>
          <a:bodyPr/>
          <a:lstStyle/>
          <a:p>
            <a:fld id="{97C6B21C-A22C-410D-B34D-3604D307997A}" type="slidenum">
              <a:rPr lang="en-US" smtClean="0"/>
              <a:t>‹#›</a:t>
            </a:fld>
            <a:endParaRPr lang="en-US"/>
          </a:p>
        </p:txBody>
      </p:sp>
    </p:spTree>
    <p:extLst>
      <p:ext uri="{BB962C8B-B14F-4D97-AF65-F5344CB8AC3E}">
        <p14:creationId xmlns:p14="http://schemas.microsoft.com/office/powerpoint/2010/main" val="2888050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8C3B9-AC6E-4894-8949-EB3AA784AD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85A1746-8FEB-4661-8888-75B65DC799C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38749E6-AFA9-4A2E-9B88-2C11E9E7CB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266053-5335-4C13-8386-57AD409A3454}"/>
              </a:ext>
            </a:extLst>
          </p:cNvPr>
          <p:cNvSpPr>
            <a:spLocks noGrp="1"/>
          </p:cNvSpPr>
          <p:nvPr>
            <p:ph type="dt" sz="half" idx="10"/>
          </p:nvPr>
        </p:nvSpPr>
        <p:spPr/>
        <p:txBody>
          <a:bodyPr/>
          <a:lstStyle/>
          <a:p>
            <a:fld id="{DBF3B1B3-F505-4AFC-8473-349D3FBEA604}" type="datetimeFigureOut">
              <a:rPr lang="en-US" smtClean="0"/>
              <a:t>8/5/19</a:t>
            </a:fld>
            <a:endParaRPr lang="en-US"/>
          </a:p>
        </p:txBody>
      </p:sp>
      <p:sp>
        <p:nvSpPr>
          <p:cNvPr id="6" name="Footer Placeholder 5">
            <a:extLst>
              <a:ext uri="{FF2B5EF4-FFF2-40B4-BE49-F238E27FC236}">
                <a16:creationId xmlns:a16="http://schemas.microsoft.com/office/drawing/2014/main" id="{7C05CFDA-75F8-4721-9AC8-3A6013DA6E4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DFE6CE-0084-429C-B85B-824B04DAB5FC}"/>
              </a:ext>
            </a:extLst>
          </p:cNvPr>
          <p:cNvSpPr>
            <a:spLocks noGrp="1"/>
          </p:cNvSpPr>
          <p:nvPr>
            <p:ph type="sldNum" sz="quarter" idx="12"/>
          </p:nvPr>
        </p:nvSpPr>
        <p:spPr/>
        <p:txBody>
          <a:bodyPr/>
          <a:lstStyle/>
          <a:p>
            <a:fld id="{97C6B21C-A22C-410D-B34D-3604D307997A}" type="slidenum">
              <a:rPr lang="en-US" smtClean="0"/>
              <a:t>‹#›</a:t>
            </a:fld>
            <a:endParaRPr lang="en-US"/>
          </a:p>
        </p:txBody>
      </p:sp>
    </p:spTree>
    <p:extLst>
      <p:ext uri="{BB962C8B-B14F-4D97-AF65-F5344CB8AC3E}">
        <p14:creationId xmlns:p14="http://schemas.microsoft.com/office/powerpoint/2010/main" val="3461297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4532B-6899-4D5C-8C1E-B4826B74190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A4E4784-5F3B-47A4-AE57-A2119F7132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EAE50F-2689-4F77-9478-0F6E6FA09A4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1E4741D-D4BA-47EA-80CD-ECCA85A5D5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5B1068-D170-477D-8A99-F9E7339C485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C09F10E-B21E-4EBE-A8C1-E0C9534C8F2F}"/>
              </a:ext>
            </a:extLst>
          </p:cNvPr>
          <p:cNvSpPr>
            <a:spLocks noGrp="1"/>
          </p:cNvSpPr>
          <p:nvPr>
            <p:ph type="dt" sz="half" idx="10"/>
          </p:nvPr>
        </p:nvSpPr>
        <p:spPr/>
        <p:txBody>
          <a:bodyPr/>
          <a:lstStyle/>
          <a:p>
            <a:fld id="{DBF3B1B3-F505-4AFC-8473-349D3FBEA604}" type="datetimeFigureOut">
              <a:rPr lang="en-US" smtClean="0"/>
              <a:t>8/5/19</a:t>
            </a:fld>
            <a:endParaRPr lang="en-US"/>
          </a:p>
        </p:txBody>
      </p:sp>
      <p:sp>
        <p:nvSpPr>
          <p:cNvPr id="8" name="Footer Placeholder 7">
            <a:extLst>
              <a:ext uri="{FF2B5EF4-FFF2-40B4-BE49-F238E27FC236}">
                <a16:creationId xmlns:a16="http://schemas.microsoft.com/office/drawing/2014/main" id="{254426D7-2EE9-43C7-941D-269FB8CDDE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940AD31-554B-4A82-98DD-BE4BE92C1F4A}"/>
              </a:ext>
            </a:extLst>
          </p:cNvPr>
          <p:cNvSpPr>
            <a:spLocks noGrp="1"/>
          </p:cNvSpPr>
          <p:nvPr>
            <p:ph type="sldNum" sz="quarter" idx="12"/>
          </p:nvPr>
        </p:nvSpPr>
        <p:spPr/>
        <p:txBody>
          <a:bodyPr/>
          <a:lstStyle/>
          <a:p>
            <a:fld id="{97C6B21C-A22C-410D-B34D-3604D307997A}" type="slidenum">
              <a:rPr lang="en-US" smtClean="0"/>
              <a:t>‹#›</a:t>
            </a:fld>
            <a:endParaRPr lang="en-US"/>
          </a:p>
        </p:txBody>
      </p:sp>
    </p:spTree>
    <p:extLst>
      <p:ext uri="{BB962C8B-B14F-4D97-AF65-F5344CB8AC3E}">
        <p14:creationId xmlns:p14="http://schemas.microsoft.com/office/powerpoint/2010/main" val="36342039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D2F6A-6735-4073-8AC1-9A642D9CF1B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A203EDA-ED40-4C7C-BBA9-2BB1D6C50E7B}"/>
              </a:ext>
            </a:extLst>
          </p:cNvPr>
          <p:cNvSpPr>
            <a:spLocks noGrp="1"/>
          </p:cNvSpPr>
          <p:nvPr>
            <p:ph type="dt" sz="half" idx="10"/>
          </p:nvPr>
        </p:nvSpPr>
        <p:spPr/>
        <p:txBody>
          <a:bodyPr/>
          <a:lstStyle/>
          <a:p>
            <a:fld id="{DBF3B1B3-F505-4AFC-8473-349D3FBEA604}" type="datetimeFigureOut">
              <a:rPr lang="en-US" smtClean="0"/>
              <a:t>8/5/19</a:t>
            </a:fld>
            <a:endParaRPr lang="en-US"/>
          </a:p>
        </p:txBody>
      </p:sp>
      <p:sp>
        <p:nvSpPr>
          <p:cNvPr id="4" name="Footer Placeholder 3">
            <a:extLst>
              <a:ext uri="{FF2B5EF4-FFF2-40B4-BE49-F238E27FC236}">
                <a16:creationId xmlns:a16="http://schemas.microsoft.com/office/drawing/2014/main" id="{D2DC559B-A90E-4C15-AFF1-5BEFC06FDA5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A5B6ACF-257E-4136-B4DD-80A76BB63A32}"/>
              </a:ext>
            </a:extLst>
          </p:cNvPr>
          <p:cNvSpPr>
            <a:spLocks noGrp="1"/>
          </p:cNvSpPr>
          <p:nvPr>
            <p:ph type="sldNum" sz="quarter" idx="12"/>
          </p:nvPr>
        </p:nvSpPr>
        <p:spPr/>
        <p:txBody>
          <a:bodyPr/>
          <a:lstStyle/>
          <a:p>
            <a:fld id="{97C6B21C-A22C-410D-B34D-3604D307997A}" type="slidenum">
              <a:rPr lang="en-US" smtClean="0"/>
              <a:t>‹#›</a:t>
            </a:fld>
            <a:endParaRPr lang="en-US"/>
          </a:p>
        </p:txBody>
      </p:sp>
    </p:spTree>
    <p:extLst>
      <p:ext uri="{BB962C8B-B14F-4D97-AF65-F5344CB8AC3E}">
        <p14:creationId xmlns:p14="http://schemas.microsoft.com/office/powerpoint/2010/main" val="2728477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8AF7D8-A2FC-4246-861E-BCF07F131066}"/>
              </a:ext>
            </a:extLst>
          </p:cNvPr>
          <p:cNvSpPr>
            <a:spLocks noGrp="1"/>
          </p:cNvSpPr>
          <p:nvPr>
            <p:ph type="dt" sz="half" idx="10"/>
          </p:nvPr>
        </p:nvSpPr>
        <p:spPr/>
        <p:txBody>
          <a:bodyPr/>
          <a:lstStyle/>
          <a:p>
            <a:fld id="{DBF3B1B3-F505-4AFC-8473-349D3FBEA604}" type="datetimeFigureOut">
              <a:rPr lang="en-US" smtClean="0"/>
              <a:t>8/5/19</a:t>
            </a:fld>
            <a:endParaRPr lang="en-US"/>
          </a:p>
        </p:txBody>
      </p:sp>
      <p:sp>
        <p:nvSpPr>
          <p:cNvPr id="3" name="Footer Placeholder 2">
            <a:extLst>
              <a:ext uri="{FF2B5EF4-FFF2-40B4-BE49-F238E27FC236}">
                <a16:creationId xmlns:a16="http://schemas.microsoft.com/office/drawing/2014/main" id="{572AF060-DF9B-46EF-8A17-89F87A687B3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95A29B-5278-4E02-B907-842F3A6FE64E}"/>
              </a:ext>
            </a:extLst>
          </p:cNvPr>
          <p:cNvSpPr>
            <a:spLocks noGrp="1"/>
          </p:cNvSpPr>
          <p:nvPr>
            <p:ph type="sldNum" sz="quarter" idx="12"/>
          </p:nvPr>
        </p:nvSpPr>
        <p:spPr/>
        <p:txBody>
          <a:bodyPr/>
          <a:lstStyle/>
          <a:p>
            <a:fld id="{97C6B21C-A22C-410D-B34D-3604D307997A}" type="slidenum">
              <a:rPr lang="en-US" smtClean="0"/>
              <a:t>‹#›</a:t>
            </a:fld>
            <a:endParaRPr lang="en-US"/>
          </a:p>
        </p:txBody>
      </p:sp>
    </p:spTree>
    <p:extLst>
      <p:ext uri="{BB962C8B-B14F-4D97-AF65-F5344CB8AC3E}">
        <p14:creationId xmlns:p14="http://schemas.microsoft.com/office/powerpoint/2010/main" val="1191923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B7199-631D-43A3-9E07-8411984EB9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25E93F4-45AA-43D2-9912-0B28FB166A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1E5387-90FE-45E6-AB14-483DCD732F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B0871E-8A8E-4FCC-B981-9D6346A0C4E2}"/>
              </a:ext>
            </a:extLst>
          </p:cNvPr>
          <p:cNvSpPr>
            <a:spLocks noGrp="1"/>
          </p:cNvSpPr>
          <p:nvPr>
            <p:ph type="dt" sz="half" idx="10"/>
          </p:nvPr>
        </p:nvSpPr>
        <p:spPr/>
        <p:txBody>
          <a:bodyPr/>
          <a:lstStyle/>
          <a:p>
            <a:fld id="{DBF3B1B3-F505-4AFC-8473-349D3FBEA604}" type="datetimeFigureOut">
              <a:rPr lang="en-US" smtClean="0"/>
              <a:t>8/5/19</a:t>
            </a:fld>
            <a:endParaRPr lang="en-US"/>
          </a:p>
        </p:txBody>
      </p:sp>
      <p:sp>
        <p:nvSpPr>
          <p:cNvPr id="6" name="Footer Placeholder 5">
            <a:extLst>
              <a:ext uri="{FF2B5EF4-FFF2-40B4-BE49-F238E27FC236}">
                <a16:creationId xmlns:a16="http://schemas.microsoft.com/office/drawing/2014/main" id="{7D2800A1-E19D-4ECE-846D-96C1843606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4DDCAF-9569-4AFB-A85E-83EC8573B846}"/>
              </a:ext>
            </a:extLst>
          </p:cNvPr>
          <p:cNvSpPr>
            <a:spLocks noGrp="1"/>
          </p:cNvSpPr>
          <p:nvPr>
            <p:ph type="sldNum" sz="quarter" idx="12"/>
          </p:nvPr>
        </p:nvSpPr>
        <p:spPr/>
        <p:txBody>
          <a:bodyPr/>
          <a:lstStyle/>
          <a:p>
            <a:fld id="{97C6B21C-A22C-410D-B34D-3604D307997A}" type="slidenum">
              <a:rPr lang="en-US" smtClean="0"/>
              <a:t>‹#›</a:t>
            </a:fld>
            <a:endParaRPr lang="en-US"/>
          </a:p>
        </p:txBody>
      </p:sp>
    </p:spTree>
    <p:extLst>
      <p:ext uri="{BB962C8B-B14F-4D97-AF65-F5344CB8AC3E}">
        <p14:creationId xmlns:p14="http://schemas.microsoft.com/office/powerpoint/2010/main" val="1106342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47787-6DCE-4A9F-AEF4-90407DDB8C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2D537-7B74-449D-8787-34EDFD3378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EA1B767-32EE-4A07-97F0-7EB85E933B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80A2F8-6B29-456A-9749-9AF20CE96B38}"/>
              </a:ext>
            </a:extLst>
          </p:cNvPr>
          <p:cNvSpPr>
            <a:spLocks noGrp="1"/>
          </p:cNvSpPr>
          <p:nvPr>
            <p:ph type="dt" sz="half" idx="10"/>
          </p:nvPr>
        </p:nvSpPr>
        <p:spPr/>
        <p:txBody>
          <a:bodyPr/>
          <a:lstStyle/>
          <a:p>
            <a:fld id="{DBF3B1B3-F505-4AFC-8473-349D3FBEA604}" type="datetimeFigureOut">
              <a:rPr lang="en-US" smtClean="0"/>
              <a:t>8/5/19</a:t>
            </a:fld>
            <a:endParaRPr lang="en-US"/>
          </a:p>
        </p:txBody>
      </p:sp>
      <p:sp>
        <p:nvSpPr>
          <p:cNvPr id="6" name="Footer Placeholder 5">
            <a:extLst>
              <a:ext uri="{FF2B5EF4-FFF2-40B4-BE49-F238E27FC236}">
                <a16:creationId xmlns:a16="http://schemas.microsoft.com/office/drawing/2014/main" id="{C68838A9-7A80-4E68-82E3-EBEACFCEE2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F60860-748C-4D7B-9CFA-F75FB08082CB}"/>
              </a:ext>
            </a:extLst>
          </p:cNvPr>
          <p:cNvSpPr>
            <a:spLocks noGrp="1"/>
          </p:cNvSpPr>
          <p:nvPr>
            <p:ph type="sldNum" sz="quarter" idx="12"/>
          </p:nvPr>
        </p:nvSpPr>
        <p:spPr/>
        <p:txBody>
          <a:bodyPr/>
          <a:lstStyle/>
          <a:p>
            <a:fld id="{97C6B21C-A22C-410D-B34D-3604D307997A}" type="slidenum">
              <a:rPr lang="en-US" smtClean="0"/>
              <a:t>‹#›</a:t>
            </a:fld>
            <a:endParaRPr lang="en-US"/>
          </a:p>
        </p:txBody>
      </p:sp>
    </p:spTree>
    <p:extLst>
      <p:ext uri="{BB962C8B-B14F-4D97-AF65-F5344CB8AC3E}">
        <p14:creationId xmlns:p14="http://schemas.microsoft.com/office/powerpoint/2010/main" val="97924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B553ED-C54A-4BDE-AAB1-58E1D236E2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C50FB12-38A9-439C-8E9F-58F779EA4F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940534-B3F7-4E53-8096-F8BA5EE3D2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F3B1B3-F505-4AFC-8473-349D3FBEA604}" type="datetimeFigureOut">
              <a:rPr lang="en-US" smtClean="0"/>
              <a:t>8/5/19</a:t>
            </a:fld>
            <a:endParaRPr lang="en-US"/>
          </a:p>
        </p:txBody>
      </p:sp>
      <p:sp>
        <p:nvSpPr>
          <p:cNvPr id="5" name="Footer Placeholder 4">
            <a:extLst>
              <a:ext uri="{FF2B5EF4-FFF2-40B4-BE49-F238E27FC236}">
                <a16:creationId xmlns:a16="http://schemas.microsoft.com/office/drawing/2014/main" id="{B79E57C5-5996-4168-8AA6-FD8B17AA70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7D03ACC-1996-4C4C-AF7B-E865F55A93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6B21C-A22C-410D-B34D-3604D307997A}" type="slidenum">
              <a:rPr lang="en-US" smtClean="0"/>
              <a:t>‹#›</a:t>
            </a:fld>
            <a:endParaRPr lang="en-US"/>
          </a:p>
        </p:txBody>
      </p:sp>
    </p:spTree>
    <p:extLst>
      <p:ext uri="{BB962C8B-B14F-4D97-AF65-F5344CB8AC3E}">
        <p14:creationId xmlns:p14="http://schemas.microsoft.com/office/powerpoint/2010/main" val="8020505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478C043-2D85-4C8C-A39D-4D637829DA9B}"/>
              </a:ext>
            </a:extLst>
          </p:cNvPr>
          <p:cNvSpPr>
            <a:spLocks noGrp="1"/>
          </p:cNvSpPr>
          <p:nvPr>
            <p:ph type="subTitle" idx="1"/>
          </p:nvPr>
        </p:nvSpPr>
        <p:spPr>
          <a:xfrm>
            <a:off x="1524000" y="4648518"/>
            <a:ext cx="9144000" cy="1655762"/>
          </a:xfrm>
          <a:noFill/>
        </p:spPr>
        <p:txBody>
          <a:bodyPr>
            <a:normAutofit/>
          </a:bodyPr>
          <a:lstStyle/>
          <a:p>
            <a:r>
              <a:rPr lang="en-US" sz="6000" b="1" dirty="0">
                <a:solidFill>
                  <a:schemeClr val="bg1"/>
                </a:solidFill>
                <a:latin typeface="Arial" panose="020B0604020202020204" pitchFamily="34" charset="0"/>
                <a:cs typeface="Arial" panose="020B0604020202020204" pitchFamily="34" charset="0"/>
              </a:rPr>
              <a:t>innovation</a:t>
            </a:r>
          </a:p>
        </p:txBody>
      </p:sp>
      <p:pic>
        <p:nvPicPr>
          <p:cNvPr id="1026" name="Picture 2" descr="Image result for nike logo white">
            <a:extLst>
              <a:ext uri="{FF2B5EF4-FFF2-40B4-BE49-F238E27FC236}">
                <a16:creationId xmlns:a16="http://schemas.microsoft.com/office/drawing/2014/main" id="{B86E187B-9737-42FB-9AB1-BD14D317BF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2190" y="1021080"/>
            <a:ext cx="5087620" cy="2665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18594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5D671DCD-42BE-4F35-BB77-30C7FB48A5A1}"/>
              </a:ext>
            </a:extLst>
          </p:cNvPr>
          <p:cNvSpPr>
            <a:spLocks noGrp="1"/>
          </p:cNvSpPr>
          <p:nvPr>
            <p:ph type="subTitle" idx="1"/>
          </p:nvPr>
        </p:nvSpPr>
        <p:spPr>
          <a:xfrm>
            <a:off x="6096000" y="598742"/>
            <a:ext cx="5449824" cy="1655762"/>
          </a:xfrm>
          <a:noFill/>
        </p:spPr>
        <p:txBody>
          <a:bodyPr>
            <a:noAutofit/>
          </a:bodyPr>
          <a:lstStyle/>
          <a:p>
            <a:r>
              <a:rPr lang="en-US" sz="3600" dirty="0">
                <a:solidFill>
                  <a:schemeClr val="bg1"/>
                </a:solidFill>
                <a:latin typeface="Arial" panose="020B0604020202020204" pitchFamily="34" charset="0"/>
                <a:cs typeface="Arial" panose="020B0604020202020204" pitchFamily="34" charset="0"/>
              </a:rPr>
              <a:t>Engineering the Pods also helped solve the problem of the beads migrating too much around the foot and becoming uncomfortable. With Pods, Nike designers were able to create a zonal-tuning for each respective iteration of Nike Joyride.</a:t>
            </a:r>
          </a:p>
        </p:txBody>
      </p:sp>
      <p:pic>
        <p:nvPicPr>
          <p:cNvPr id="3" name="Picture 2" descr="Image result for nike joyride png">
            <a:extLst>
              <a:ext uri="{FF2B5EF4-FFF2-40B4-BE49-F238E27FC236}">
                <a16:creationId xmlns:a16="http://schemas.microsoft.com/office/drawing/2014/main" id="{5962FD4C-95FE-9C43-B6B5-30862F7D21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391478"/>
            <a:ext cx="4836160" cy="6075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2629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5D671DCD-42BE-4F35-BB77-30C7FB48A5A1}"/>
              </a:ext>
            </a:extLst>
          </p:cNvPr>
          <p:cNvSpPr>
            <a:spLocks noGrp="1"/>
          </p:cNvSpPr>
          <p:nvPr>
            <p:ph type="subTitle" idx="1"/>
          </p:nvPr>
        </p:nvSpPr>
        <p:spPr>
          <a:xfrm>
            <a:off x="341376" y="391478"/>
            <a:ext cx="11241024" cy="1655762"/>
          </a:xfrm>
          <a:noFill/>
        </p:spPr>
        <p:txBody>
          <a:bodyPr>
            <a:noAutofit/>
          </a:bodyPr>
          <a:lstStyle/>
          <a:p>
            <a:r>
              <a:rPr lang="en-US" sz="3600" dirty="0">
                <a:solidFill>
                  <a:schemeClr val="bg1"/>
                </a:solidFill>
                <a:latin typeface="Arial" panose="020B0604020202020204" pitchFamily="34" charset="0"/>
                <a:cs typeface="Arial" panose="020B0604020202020204" pitchFamily="34" charset="0"/>
              </a:rPr>
              <a:t>Beads are dispersed within the pods to match the zonal-tuning that aligns with the performance needs of specific points of the runner’s stride. (For example, if there are 8,000 total beads in a running shoe, some 50 percent of the beads would cover the heel strike while 5 percent would offer cushioning at the toe.)</a:t>
            </a:r>
          </a:p>
        </p:txBody>
      </p:sp>
      <p:pic>
        <p:nvPicPr>
          <p:cNvPr id="3" name="Picture 4" descr="Image result for nike joyride png">
            <a:extLst>
              <a:ext uri="{FF2B5EF4-FFF2-40B4-BE49-F238E27FC236}">
                <a16:creationId xmlns:a16="http://schemas.microsoft.com/office/drawing/2014/main" id="{7DDBC285-93FA-2B43-8B79-9314EF4772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1191" y="3738256"/>
            <a:ext cx="9489617" cy="2728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7520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478C043-2D85-4C8C-A39D-4D637829DA9B}"/>
              </a:ext>
            </a:extLst>
          </p:cNvPr>
          <p:cNvSpPr>
            <a:spLocks noGrp="1"/>
          </p:cNvSpPr>
          <p:nvPr>
            <p:ph type="subTitle" idx="1"/>
          </p:nvPr>
        </p:nvSpPr>
        <p:spPr>
          <a:xfrm>
            <a:off x="1547812" y="2601119"/>
            <a:ext cx="9096375" cy="1655762"/>
          </a:xfrm>
          <a:noFill/>
        </p:spPr>
        <p:txBody>
          <a:bodyPr>
            <a:noAutofit/>
          </a:bodyPr>
          <a:lstStyle/>
          <a:p>
            <a:r>
              <a:rPr lang="en-US" sz="7200" b="1" dirty="0">
                <a:solidFill>
                  <a:schemeClr val="bg1"/>
                </a:solidFill>
                <a:latin typeface="Arial" panose="020B0604020202020204" pitchFamily="34" charset="0"/>
                <a:cs typeface="Arial" panose="020B0604020202020204" pitchFamily="34" charset="0"/>
              </a:rPr>
              <a:t>discussion questions</a:t>
            </a:r>
          </a:p>
        </p:txBody>
      </p:sp>
    </p:spTree>
    <p:extLst>
      <p:ext uri="{BB962C8B-B14F-4D97-AF65-F5344CB8AC3E}">
        <p14:creationId xmlns:p14="http://schemas.microsoft.com/office/powerpoint/2010/main" val="1268450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478C043-2D85-4C8C-A39D-4D637829DA9B}"/>
              </a:ext>
            </a:extLst>
          </p:cNvPr>
          <p:cNvSpPr>
            <a:spLocks noGrp="1"/>
          </p:cNvSpPr>
          <p:nvPr>
            <p:ph type="subTitle" idx="1"/>
          </p:nvPr>
        </p:nvSpPr>
        <p:spPr>
          <a:xfrm>
            <a:off x="548640" y="638207"/>
            <a:ext cx="11094720" cy="1655762"/>
          </a:xfrm>
          <a:noFill/>
        </p:spPr>
        <p:txBody>
          <a:bodyPr>
            <a:noAutofit/>
          </a:bodyPr>
          <a:lstStyle/>
          <a:p>
            <a:pPr marL="914400" indent="-914400" algn="l">
              <a:buAutoNum type="arabicParenR"/>
            </a:pPr>
            <a:r>
              <a:rPr lang="en-US" sz="3600" dirty="0">
                <a:solidFill>
                  <a:schemeClr val="bg1"/>
                </a:solidFill>
                <a:latin typeface="Arial" panose="020B0604020202020204" pitchFamily="34" charset="0"/>
                <a:cs typeface="Arial" panose="020B0604020202020204" pitchFamily="34" charset="0"/>
              </a:rPr>
              <a:t>What is “innovation” as it relates to the sport and entertainment product?</a:t>
            </a:r>
          </a:p>
          <a:p>
            <a:pPr marL="914400" indent="-914400" algn="l">
              <a:buAutoNum type="arabicParenR"/>
            </a:pPr>
            <a:endParaRPr lang="en-US" sz="3600" dirty="0">
              <a:solidFill>
                <a:schemeClr val="bg1"/>
              </a:solidFill>
              <a:latin typeface="Arial" panose="020B0604020202020204" pitchFamily="34" charset="0"/>
              <a:cs typeface="Arial" panose="020B0604020202020204" pitchFamily="34" charset="0"/>
            </a:endParaRPr>
          </a:p>
          <a:p>
            <a:pPr marL="914400" indent="-914400" algn="l">
              <a:buAutoNum type="arabicParenR"/>
            </a:pPr>
            <a:r>
              <a:rPr lang="en-US" sz="3600" dirty="0">
                <a:solidFill>
                  <a:schemeClr val="bg1"/>
                </a:solidFill>
                <a:latin typeface="Arial" panose="020B0604020202020204" pitchFamily="34" charset="0"/>
                <a:cs typeface="Arial" panose="020B0604020202020204" pitchFamily="34" charset="0"/>
              </a:rPr>
              <a:t>Why is innovation particularly important to athletic apparel and footwear brands like Nike?</a:t>
            </a:r>
          </a:p>
          <a:p>
            <a:pPr marL="914400" indent="-914400" algn="l">
              <a:buAutoNum type="arabicParenR"/>
            </a:pPr>
            <a:endParaRPr lang="en-US" sz="3600" dirty="0">
              <a:solidFill>
                <a:schemeClr val="bg1"/>
              </a:solidFill>
              <a:latin typeface="Arial" panose="020B0604020202020204" pitchFamily="34" charset="0"/>
              <a:cs typeface="Arial" panose="020B0604020202020204" pitchFamily="34" charset="0"/>
            </a:endParaRPr>
          </a:p>
          <a:p>
            <a:pPr marL="914400" indent="-914400" algn="l">
              <a:buAutoNum type="arabicParenR"/>
            </a:pPr>
            <a:r>
              <a:rPr lang="en-US" sz="3600" dirty="0">
                <a:solidFill>
                  <a:schemeClr val="bg1"/>
                </a:solidFill>
                <a:latin typeface="Arial" panose="020B0604020202020204" pitchFamily="34" charset="0"/>
                <a:cs typeface="Arial" panose="020B0604020202020204" pitchFamily="34" charset="0"/>
              </a:rPr>
              <a:t>How would you describe Nike’s latest innovation with the bead technology in the new Joyride running shoe?</a:t>
            </a:r>
          </a:p>
        </p:txBody>
      </p:sp>
    </p:spTree>
    <p:extLst>
      <p:ext uri="{BB962C8B-B14F-4D97-AF65-F5344CB8AC3E}">
        <p14:creationId xmlns:p14="http://schemas.microsoft.com/office/powerpoint/2010/main" val="1760170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478C043-2D85-4C8C-A39D-4D637829DA9B}"/>
              </a:ext>
            </a:extLst>
          </p:cNvPr>
          <p:cNvSpPr>
            <a:spLocks noGrp="1"/>
          </p:cNvSpPr>
          <p:nvPr>
            <p:ph type="subTitle" idx="1"/>
          </p:nvPr>
        </p:nvSpPr>
        <p:spPr>
          <a:xfrm>
            <a:off x="548640" y="638207"/>
            <a:ext cx="11094720" cy="1655762"/>
          </a:xfrm>
          <a:noFill/>
        </p:spPr>
        <p:txBody>
          <a:bodyPr>
            <a:noAutofit/>
          </a:bodyPr>
          <a:lstStyle/>
          <a:p>
            <a:pPr marL="914400" indent="-914400" algn="l">
              <a:buFont typeface="+mj-lt"/>
              <a:buAutoNum type="arabicParenR" startAt="4"/>
            </a:pPr>
            <a:r>
              <a:rPr lang="en-US" sz="3600" dirty="0">
                <a:solidFill>
                  <a:schemeClr val="bg1"/>
                </a:solidFill>
                <a:latin typeface="Arial" panose="020B0604020202020204" pitchFamily="34" charset="0"/>
                <a:cs typeface="Arial" panose="020B0604020202020204" pitchFamily="34" charset="0"/>
              </a:rPr>
              <a:t>Can you think of another example of a sports or entertainment product innovation?</a:t>
            </a:r>
          </a:p>
          <a:p>
            <a:pPr marL="914400" indent="-914400" algn="l">
              <a:buAutoNum type="arabicParenR" startAt="4"/>
            </a:pPr>
            <a:endParaRPr lang="en-US" sz="3600" dirty="0">
              <a:solidFill>
                <a:schemeClr val="bg1"/>
              </a:solidFill>
              <a:latin typeface="Arial" panose="020B0604020202020204" pitchFamily="34" charset="0"/>
              <a:cs typeface="Arial" panose="020B0604020202020204" pitchFamily="34" charset="0"/>
            </a:endParaRPr>
          </a:p>
          <a:p>
            <a:pPr marL="914400" indent="-914400" algn="l">
              <a:buAutoNum type="arabicParenR" startAt="4"/>
            </a:pPr>
            <a:r>
              <a:rPr lang="en-US" sz="3600" dirty="0">
                <a:solidFill>
                  <a:schemeClr val="bg1"/>
                </a:solidFill>
                <a:latin typeface="Arial" panose="020B0604020202020204" pitchFamily="34" charset="0"/>
                <a:cs typeface="Arial" panose="020B0604020202020204" pitchFamily="34" charset="0"/>
              </a:rPr>
              <a:t>How much of these product innovations from sneaker brands is marketing?</a:t>
            </a:r>
          </a:p>
          <a:p>
            <a:pPr marL="914400" indent="-914400" algn="l">
              <a:buAutoNum type="arabicParenR" startAt="4"/>
            </a:pPr>
            <a:endParaRPr lang="en-US" sz="3600" dirty="0">
              <a:solidFill>
                <a:schemeClr val="bg1"/>
              </a:solidFill>
              <a:latin typeface="Arial" panose="020B0604020202020204" pitchFamily="34" charset="0"/>
              <a:cs typeface="Arial" panose="020B0604020202020204" pitchFamily="34" charset="0"/>
            </a:endParaRPr>
          </a:p>
          <a:p>
            <a:pPr marL="914400" indent="-914400" algn="l">
              <a:buAutoNum type="arabicParenR" startAt="4"/>
            </a:pPr>
            <a:r>
              <a:rPr lang="en-US" sz="3600" dirty="0">
                <a:solidFill>
                  <a:schemeClr val="bg1"/>
                </a:solidFill>
                <a:latin typeface="Arial" panose="020B0604020202020204" pitchFamily="34" charset="0"/>
                <a:cs typeface="Arial" panose="020B0604020202020204" pitchFamily="34" charset="0"/>
              </a:rPr>
              <a:t>How does innovation help sneaker brands to sell more product?</a:t>
            </a:r>
          </a:p>
        </p:txBody>
      </p:sp>
    </p:spTree>
    <p:extLst>
      <p:ext uri="{BB962C8B-B14F-4D97-AF65-F5344CB8AC3E}">
        <p14:creationId xmlns:p14="http://schemas.microsoft.com/office/powerpoint/2010/main" val="31000032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478C043-2D85-4C8C-A39D-4D637829DA9B}"/>
              </a:ext>
            </a:extLst>
          </p:cNvPr>
          <p:cNvSpPr>
            <a:spLocks noGrp="1"/>
          </p:cNvSpPr>
          <p:nvPr>
            <p:ph type="subTitle" idx="1"/>
          </p:nvPr>
        </p:nvSpPr>
        <p:spPr>
          <a:xfrm>
            <a:off x="548640" y="638207"/>
            <a:ext cx="11094720" cy="1655762"/>
          </a:xfrm>
          <a:noFill/>
        </p:spPr>
        <p:txBody>
          <a:bodyPr>
            <a:noAutofit/>
          </a:bodyPr>
          <a:lstStyle/>
          <a:p>
            <a:pPr marL="914400" indent="-914400" algn="l">
              <a:buFont typeface="+mj-lt"/>
              <a:buAutoNum type="arabicParenR" startAt="7"/>
            </a:pPr>
            <a:r>
              <a:rPr lang="en-US" sz="3600" dirty="0">
                <a:solidFill>
                  <a:schemeClr val="bg1"/>
                </a:solidFill>
                <a:latin typeface="Arial" panose="020B0604020202020204" pitchFamily="34" charset="0"/>
                <a:cs typeface="Arial" panose="020B0604020202020204" pitchFamily="34" charset="0"/>
              </a:rPr>
              <a:t>If you were tasked with engineering a new innovation for an athletic shoe (any sport), what type of product feature would you introduce?</a:t>
            </a:r>
          </a:p>
          <a:p>
            <a:pPr marL="914400" indent="-914400" algn="l">
              <a:buFont typeface="+mj-lt"/>
              <a:buAutoNum type="arabicParenR" startAt="7"/>
            </a:pPr>
            <a:endParaRPr lang="en-US" sz="3600" dirty="0">
              <a:solidFill>
                <a:schemeClr val="bg1"/>
              </a:solidFill>
              <a:latin typeface="Arial" panose="020B0604020202020204" pitchFamily="34" charset="0"/>
              <a:cs typeface="Arial" panose="020B0604020202020204" pitchFamily="34" charset="0"/>
            </a:endParaRPr>
          </a:p>
          <a:p>
            <a:pPr marL="914400" indent="-914400" algn="l">
              <a:buFont typeface="+mj-lt"/>
              <a:buAutoNum type="arabicParenR" startAt="7"/>
            </a:pPr>
            <a:r>
              <a:rPr lang="en-US" sz="3600" dirty="0">
                <a:solidFill>
                  <a:schemeClr val="bg1"/>
                </a:solidFill>
                <a:latin typeface="Arial" panose="020B0604020202020204" pitchFamily="34" charset="0"/>
                <a:cs typeface="Arial" panose="020B0604020202020204" pitchFamily="34" charset="0"/>
              </a:rPr>
              <a:t>If you were tasked with marketing a new athletic sneaker or performance apparel innovation, how would you go about promoting the product?</a:t>
            </a:r>
          </a:p>
        </p:txBody>
      </p:sp>
    </p:spTree>
    <p:extLst>
      <p:ext uri="{BB962C8B-B14F-4D97-AF65-F5344CB8AC3E}">
        <p14:creationId xmlns:p14="http://schemas.microsoft.com/office/powerpoint/2010/main" val="35843609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478C043-2D85-4C8C-A39D-4D637829DA9B}"/>
              </a:ext>
            </a:extLst>
          </p:cNvPr>
          <p:cNvSpPr>
            <a:spLocks noGrp="1"/>
          </p:cNvSpPr>
          <p:nvPr>
            <p:ph type="subTitle" idx="1"/>
          </p:nvPr>
        </p:nvSpPr>
        <p:spPr>
          <a:xfrm>
            <a:off x="1547812" y="1113695"/>
            <a:ext cx="9096375" cy="1655762"/>
          </a:xfrm>
          <a:noFill/>
        </p:spPr>
        <p:txBody>
          <a:bodyPr>
            <a:noAutofit/>
          </a:bodyPr>
          <a:lstStyle/>
          <a:p>
            <a:r>
              <a:rPr lang="en-US" sz="7200" b="1" dirty="0">
                <a:solidFill>
                  <a:schemeClr val="bg1"/>
                </a:solidFill>
                <a:latin typeface="Arial" panose="020B0604020202020204" pitchFamily="34" charset="0"/>
                <a:cs typeface="Arial" panose="020B0604020202020204" pitchFamily="34" charset="0"/>
              </a:rPr>
              <a:t>sources:</a:t>
            </a:r>
          </a:p>
        </p:txBody>
      </p:sp>
      <p:sp>
        <p:nvSpPr>
          <p:cNvPr id="4" name="Subtitle 2">
            <a:extLst>
              <a:ext uri="{FF2B5EF4-FFF2-40B4-BE49-F238E27FC236}">
                <a16:creationId xmlns:a16="http://schemas.microsoft.com/office/drawing/2014/main" id="{D051A3EE-2F06-5B4B-80AA-900DB75B5DD7}"/>
              </a:ext>
            </a:extLst>
          </p:cNvPr>
          <p:cNvSpPr txBox="1">
            <a:spLocks/>
          </p:cNvSpPr>
          <p:nvPr/>
        </p:nvSpPr>
        <p:spPr>
          <a:xfrm>
            <a:off x="548639" y="2893727"/>
            <a:ext cx="11094720" cy="1655762"/>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200" dirty="0">
                <a:solidFill>
                  <a:schemeClr val="bg1"/>
                </a:solidFill>
                <a:latin typeface="Arial" panose="020B0604020202020204" pitchFamily="34" charset="0"/>
                <a:cs typeface="Arial" panose="020B0604020202020204" pitchFamily="34" charset="0"/>
              </a:rPr>
              <a:t>https://</a:t>
            </a:r>
            <a:r>
              <a:rPr lang="en-US" sz="3200" dirty="0" err="1">
                <a:solidFill>
                  <a:schemeClr val="bg1"/>
                </a:solidFill>
                <a:latin typeface="Arial" panose="020B0604020202020204" pitchFamily="34" charset="0"/>
                <a:cs typeface="Arial" panose="020B0604020202020204" pitchFamily="34" charset="0"/>
              </a:rPr>
              <a:t>www.nike.com</a:t>
            </a:r>
            <a:r>
              <a:rPr lang="en-US" sz="3200" dirty="0">
                <a:solidFill>
                  <a:schemeClr val="bg1"/>
                </a:solidFill>
                <a:latin typeface="Arial" panose="020B0604020202020204" pitchFamily="34" charset="0"/>
                <a:cs typeface="Arial" panose="020B0604020202020204" pitchFamily="34" charset="0"/>
              </a:rPr>
              <a:t>/us/</a:t>
            </a:r>
            <a:r>
              <a:rPr lang="en-US" sz="3200" dirty="0" err="1">
                <a:solidFill>
                  <a:schemeClr val="bg1"/>
                </a:solidFill>
                <a:latin typeface="Arial" panose="020B0604020202020204" pitchFamily="34" charset="0"/>
                <a:cs typeface="Arial" panose="020B0604020202020204" pitchFamily="34" charset="0"/>
              </a:rPr>
              <a:t>en_us</a:t>
            </a:r>
            <a:r>
              <a:rPr lang="en-US" sz="3200" dirty="0">
                <a:solidFill>
                  <a:schemeClr val="bg1"/>
                </a:solidFill>
                <a:latin typeface="Arial" panose="020B0604020202020204" pitchFamily="34" charset="0"/>
                <a:cs typeface="Arial" panose="020B0604020202020204" pitchFamily="34" charset="0"/>
              </a:rPr>
              <a:t>/c/innovation/joyride</a:t>
            </a:r>
          </a:p>
          <a:p>
            <a:pPr algn="l"/>
            <a:endParaRPr lang="en-US" sz="1200" dirty="0">
              <a:solidFill>
                <a:schemeClr val="bg1"/>
              </a:solidFill>
              <a:latin typeface="Arial" panose="020B0604020202020204" pitchFamily="34" charset="0"/>
              <a:cs typeface="Arial" panose="020B0604020202020204" pitchFamily="34" charset="0"/>
            </a:endParaRPr>
          </a:p>
          <a:p>
            <a:pPr algn="l"/>
            <a:r>
              <a:rPr lang="en-US" sz="3200" dirty="0">
                <a:solidFill>
                  <a:schemeClr val="bg1"/>
                </a:solidFill>
                <a:latin typeface="Arial" panose="020B0604020202020204" pitchFamily="34" charset="0"/>
                <a:cs typeface="Arial" panose="020B0604020202020204" pitchFamily="34" charset="0"/>
              </a:rPr>
              <a:t>https://</a:t>
            </a:r>
            <a:r>
              <a:rPr lang="en-US" sz="3200" dirty="0" err="1">
                <a:solidFill>
                  <a:schemeClr val="bg1"/>
                </a:solidFill>
                <a:latin typeface="Arial" panose="020B0604020202020204" pitchFamily="34" charset="0"/>
                <a:cs typeface="Arial" panose="020B0604020202020204" pitchFamily="34" charset="0"/>
              </a:rPr>
              <a:t>news.nike.com</a:t>
            </a:r>
            <a:r>
              <a:rPr lang="en-US" sz="3200" dirty="0">
                <a:solidFill>
                  <a:schemeClr val="bg1"/>
                </a:solidFill>
                <a:latin typeface="Arial" panose="020B0604020202020204" pitchFamily="34" charset="0"/>
                <a:cs typeface="Arial" panose="020B0604020202020204" pitchFamily="34" charset="0"/>
              </a:rPr>
              <a:t>/news/</a:t>
            </a:r>
            <a:r>
              <a:rPr lang="en-US" sz="3200" dirty="0" err="1">
                <a:solidFill>
                  <a:schemeClr val="bg1"/>
                </a:solidFill>
                <a:latin typeface="Arial" panose="020B0604020202020204" pitchFamily="34" charset="0"/>
                <a:cs typeface="Arial" panose="020B0604020202020204" pitchFamily="34" charset="0"/>
              </a:rPr>
              <a:t>nike</a:t>
            </a:r>
            <a:r>
              <a:rPr lang="en-US" sz="3200" dirty="0">
                <a:solidFill>
                  <a:schemeClr val="bg1"/>
                </a:solidFill>
                <a:latin typeface="Arial" panose="020B0604020202020204" pitchFamily="34" charset="0"/>
                <a:cs typeface="Arial" panose="020B0604020202020204" pitchFamily="34" charset="0"/>
              </a:rPr>
              <a:t>-joyride-cushioning</a:t>
            </a:r>
          </a:p>
        </p:txBody>
      </p:sp>
    </p:spTree>
    <p:extLst>
      <p:ext uri="{BB962C8B-B14F-4D97-AF65-F5344CB8AC3E}">
        <p14:creationId xmlns:p14="http://schemas.microsoft.com/office/powerpoint/2010/main" val="67287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5D671DCD-42BE-4F35-BB77-30C7FB48A5A1}"/>
              </a:ext>
            </a:extLst>
          </p:cNvPr>
          <p:cNvSpPr>
            <a:spLocks noGrp="1"/>
          </p:cNvSpPr>
          <p:nvPr>
            <p:ph type="subTitle" idx="1"/>
          </p:nvPr>
        </p:nvSpPr>
        <p:spPr>
          <a:xfrm>
            <a:off x="1524000" y="391478"/>
            <a:ext cx="9144000" cy="1655762"/>
          </a:xfrm>
          <a:noFill/>
        </p:spPr>
        <p:txBody>
          <a:bodyPr>
            <a:normAutofit/>
          </a:bodyPr>
          <a:lstStyle/>
          <a:p>
            <a:r>
              <a:rPr lang="en-US" sz="4800" b="1" i="1" dirty="0">
                <a:solidFill>
                  <a:schemeClr val="bg1"/>
                </a:solidFill>
                <a:latin typeface="Arial" panose="020B0604020202020204" pitchFamily="34" charset="0"/>
                <a:cs typeface="Arial" panose="020B0604020202020204" pitchFamily="34" charset="0"/>
              </a:rPr>
              <a:t>nike</a:t>
            </a:r>
            <a:r>
              <a:rPr lang="en-US" sz="4800" b="1" dirty="0">
                <a:solidFill>
                  <a:schemeClr val="bg1"/>
                </a:solidFill>
                <a:latin typeface="Arial" panose="020B0604020202020204" pitchFamily="34" charset="0"/>
                <a:cs typeface="Arial" panose="020B0604020202020204" pitchFamily="34" charset="0"/>
              </a:rPr>
              <a:t> joyride</a:t>
            </a:r>
          </a:p>
        </p:txBody>
      </p:sp>
      <p:pic>
        <p:nvPicPr>
          <p:cNvPr id="4" name="Picture 3" descr="Nike Joyride Cushioning Innovation and Nike Joyride Flyknit Run Official Images 22">
            <a:extLst>
              <a:ext uri="{FF2B5EF4-FFF2-40B4-BE49-F238E27FC236}">
                <a16:creationId xmlns:a16="http://schemas.microsoft.com/office/drawing/2014/main" id="{D24B5E5F-5449-8E41-B7EC-1B0BBA67F42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4223" y="1621536"/>
            <a:ext cx="8063554" cy="4844986"/>
          </a:xfrm>
          <a:prstGeom prst="rect">
            <a:avLst/>
          </a:prstGeom>
          <a:noFill/>
          <a:ln>
            <a:noFill/>
          </a:ln>
        </p:spPr>
      </p:pic>
    </p:spTree>
    <p:extLst>
      <p:ext uri="{BB962C8B-B14F-4D97-AF65-F5344CB8AC3E}">
        <p14:creationId xmlns:p14="http://schemas.microsoft.com/office/powerpoint/2010/main" val="1971348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5D671DCD-42BE-4F35-BB77-30C7FB48A5A1}"/>
              </a:ext>
            </a:extLst>
          </p:cNvPr>
          <p:cNvSpPr>
            <a:spLocks noGrp="1"/>
          </p:cNvSpPr>
          <p:nvPr>
            <p:ph type="subTitle" idx="1"/>
          </p:nvPr>
        </p:nvSpPr>
        <p:spPr>
          <a:xfrm>
            <a:off x="499872" y="391478"/>
            <a:ext cx="11216640" cy="1827466"/>
          </a:xfrm>
          <a:noFill/>
        </p:spPr>
        <p:txBody>
          <a:bodyPr>
            <a:normAutofit fontScale="92500" lnSpcReduction="10000"/>
          </a:bodyPr>
          <a:lstStyle/>
          <a:p>
            <a:r>
              <a:rPr lang="en-US" sz="4800" dirty="0">
                <a:solidFill>
                  <a:schemeClr val="bg1"/>
                </a:solidFill>
                <a:latin typeface="Arial" panose="020B0604020202020204" pitchFamily="34" charset="0"/>
                <a:cs typeface="Arial" panose="020B0604020202020204" pitchFamily="34" charset="0"/>
              </a:rPr>
              <a:t>Nike’s newest innovation features a proprietary cushioning system made of thousands of “TPE beads”</a:t>
            </a:r>
          </a:p>
        </p:txBody>
      </p:sp>
      <p:pic>
        <p:nvPicPr>
          <p:cNvPr id="5" name="Picture 4" descr="Nike Joyride Cushioning Innovation and Nike Joyride Flyknit Run Official Images 9">
            <a:extLst>
              <a:ext uri="{FF2B5EF4-FFF2-40B4-BE49-F238E27FC236}">
                <a16:creationId xmlns:a16="http://schemas.microsoft.com/office/drawing/2014/main" id="{1FDFF385-A408-4497-85DB-A104F04B59C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21636" y="2686417"/>
            <a:ext cx="7348728" cy="3687967"/>
          </a:xfrm>
          <a:prstGeom prst="rect">
            <a:avLst/>
          </a:prstGeom>
          <a:noFill/>
          <a:ln>
            <a:noFill/>
          </a:ln>
        </p:spPr>
      </p:pic>
    </p:spTree>
    <p:extLst>
      <p:ext uri="{BB962C8B-B14F-4D97-AF65-F5344CB8AC3E}">
        <p14:creationId xmlns:p14="http://schemas.microsoft.com/office/powerpoint/2010/main" val="1343327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5D671DCD-42BE-4F35-BB77-30C7FB48A5A1}"/>
              </a:ext>
            </a:extLst>
          </p:cNvPr>
          <p:cNvSpPr>
            <a:spLocks noGrp="1"/>
          </p:cNvSpPr>
          <p:nvPr>
            <p:ph type="subTitle" idx="1"/>
          </p:nvPr>
        </p:nvSpPr>
        <p:spPr>
          <a:xfrm>
            <a:off x="487680" y="281749"/>
            <a:ext cx="11216640" cy="2294939"/>
          </a:xfrm>
          <a:noFill/>
        </p:spPr>
        <p:txBody>
          <a:bodyPr>
            <a:normAutofit fontScale="85000" lnSpcReduction="10000"/>
          </a:bodyPr>
          <a:lstStyle/>
          <a:p>
            <a:r>
              <a:rPr lang="en-US" sz="4800" dirty="0">
                <a:solidFill>
                  <a:schemeClr val="bg1"/>
                </a:solidFill>
                <a:latin typeface="Arial" panose="020B0604020202020204" pitchFamily="34" charset="0"/>
                <a:cs typeface="Arial" panose="020B0604020202020204" pitchFamily="34" charset="0"/>
              </a:rPr>
              <a:t>Why beads?  According to Nike: “They’re soft, they’re bouncy, and they form the core of an innovative new cushioning system designed to help make all the ways you move feel easy.”</a:t>
            </a:r>
          </a:p>
        </p:txBody>
      </p:sp>
      <p:pic>
        <p:nvPicPr>
          <p:cNvPr id="6" name="Picture 5" descr="Nike Joyride Cushioning Innovation and Nike Joyride Flyknit Run Official Images 17">
            <a:extLst>
              <a:ext uri="{FF2B5EF4-FFF2-40B4-BE49-F238E27FC236}">
                <a16:creationId xmlns:a16="http://schemas.microsoft.com/office/drawing/2014/main" id="{80302434-FBD8-984B-A8FE-381F87B542F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363468" y="2726246"/>
            <a:ext cx="5465064" cy="3850005"/>
          </a:xfrm>
          <a:prstGeom prst="rect">
            <a:avLst/>
          </a:prstGeom>
          <a:noFill/>
          <a:ln>
            <a:noFill/>
          </a:ln>
        </p:spPr>
      </p:pic>
    </p:spTree>
    <p:extLst>
      <p:ext uri="{BB962C8B-B14F-4D97-AF65-F5344CB8AC3E}">
        <p14:creationId xmlns:p14="http://schemas.microsoft.com/office/powerpoint/2010/main" val="742094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5D671DCD-42BE-4F35-BB77-30C7FB48A5A1}"/>
              </a:ext>
            </a:extLst>
          </p:cNvPr>
          <p:cNvSpPr>
            <a:spLocks noGrp="1"/>
          </p:cNvSpPr>
          <p:nvPr>
            <p:ph type="subTitle" idx="1"/>
          </p:nvPr>
        </p:nvSpPr>
        <p:spPr>
          <a:xfrm>
            <a:off x="871728" y="281750"/>
            <a:ext cx="10448544" cy="1655762"/>
          </a:xfrm>
          <a:noFill/>
        </p:spPr>
        <p:txBody>
          <a:bodyPr>
            <a:noAutofit/>
          </a:bodyPr>
          <a:lstStyle/>
          <a:p>
            <a:r>
              <a:rPr lang="en-US" sz="4000" dirty="0">
                <a:solidFill>
                  <a:schemeClr val="bg1"/>
                </a:solidFill>
                <a:latin typeface="Arial" panose="020B0604020202020204" pitchFamily="34" charset="0"/>
                <a:cs typeface="Arial" panose="020B0604020202020204" pitchFamily="34" charset="0"/>
              </a:rPr>
              <a:t>According to Nike, the beads are placed within zonally-tuned pods, which allows the foam to expand in all directions</a:t>
            </a:r>
          </a:p>
        </p:txBody>
      </p:sp>
      <p:pic>
        <p:nvPicPr>
          <p:cNvPr id="3" name="Picture 2" descr="Nike Joyride Cushioning Innovation and Nike Joyride Flyknit Run Official Images 19">
            <a:extLst>
              <a:ext uri="{FF2B5EF4-FFF2-40B4-BE49-F238E27FC236}">
                <a16:creationId xmlns:a16="http://schemas.microsoft.com/office/drawing/2014/main" id="{442F1568-F4F9-4D0F-B1FF-3820FAC2263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81432" y="2255521"/>
            <a:ext cx="7029136" cy="4226370"/>
          </a:xfrm>
          <a:prstGeom prst="rect">
            <a:avLst/>
          </a:prstGeom>
          <a:noFill/>
          <a:ln>
            <a:noFill/>
          </a:ln>
        </p:spPr>
      </p:pic>
    </p:spTree>
    <p:extLst>
      <p:ext uri="{BB962C8B-B14F-4D97-AF65-F5344CB8AC3E}">
        <p14:creationId xmlns:p14="http://schemas.microsoft.com/office/powerpoint/2010/main" val="749303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5D671DCD-42BE-4F35-BB77-30C7FB48A5A1}"/>
              </a:ext>
            </a:extLst>
          </p:cNvPr>
          <p:cNvSpPr>
            <a:spLocks noGrp="1"/>
          </p:cNvSpPr>
          <p:nvPr>
            <p:ph type="subTitle" idx="1"/>
          </p:nvPr>
        </p:nvSpPr>
        <p:spPr>
          <a:xfrm>
            <a:off x="469392" y="415862"/>
            <a:ext cx="11253216" cy="2282062"/>
          </a:xfrm>
          <a:noFill/>
        </p:spPr>
        <p:txBody>
          <a:bodyPr>
            <a:noAutofit/>
          </a:bodyPr>
          <a:lstStyle/>
          <a:p>
            <a:r>
              <a:rPr lang="en-US" sz="3600" dirty="0">
                <a:solidFill>
                  <a:schemeClr val="bg1"/>
                </a:solidFill>
                <a:latin typeface="Arial" panose="020B0604020202020204" pitchFamily="34" charset="0"/>
                <a:cs typeface="Arial" panose="020B0604020202020204" pitchFamily="34" charset="0"/>
              </a:rPr>
              <a:t>Here’s how it works: Every time you take a step—or stride—10,000+ beads shape around your foot to provide personalized cushioning and support, before responsively bouncing back to propel you forward.</a:t>
            </a:r>
          </a:p>
        </p:txBody>
      </p:sp>
      <p:pic>
        <p:nvPicPr>
          <p:cNvPr id="5" name="Picture 4" descr="Image result for nike joyride png">
            <a:extLst>
              <a:ext uri="{FF2B5EF4-FFF2-40B4-BE49-F238E27FC236}">
                <a16:creationId xmlns:a16="http://schemas.microsoft.com/office/drawing/2014/main" id="{4C990C1E-AFEE-A642-AE83-53ECE413FE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791" y="2979418"/>
            <a:ext cx="11688418" cy="3360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1164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5D671DCD-42BE-4F35-BB77-30C7FB48A5A1}"/>
              </a:ext>
            </a:extLst>
          </p:cNvPr>
          <p:cNvSpPr>
            <a:spLocks noGrp="1"/>
          </p:cNvSpPr>
          <p:nvPr>
            <p:ph type="subTitle" idx="1"/>
          </p:nvPr>
        </p:nvSpPr>
        <p:spPr>
          <a:xfrm>
            <a:off x="633984" y="391478"/>
            <a:ext cx="10619232" cy="1655762"/>
          </a:xfrm>
          <a:noFill/>
        </p:spPr>
        <p:txBody>
          <a:bodyPr>
            <a:noAutofit/>
          </a:bodyPr>
          <a:lstStyle/>
          <a:p>
            <a:r>
              <a:rPr lang="en-US" sz="3600" dirty="0">
                <a:solidFill>
                  <a:schemeClr val="bg1"/>
                </a:solidFill>
                <a:latin typeface="Arial" panose="020B0604020202020204" pitchFamily="34" charset="0"/>
                <a:cs typeface="Arial" panose="020B0604020202020204" pitchFamily="34" charset="0"/>
              </a:rPr>
              <a:t>The tech is based on how the foot strikes the ground when in motion. The heel pod, for example, is bigger to absorb impact, while those at the forefoot are prepared to facilitate a smooth transition as the runner strides forward.</a:t>
            </a:r>
          </a:p>
        </p:txBody>
      </p:sp>
      <p:pic>
        <p:nvPicPr>
          <p:cNvPr id="5" name="Picture 4" descr="Nike Joyride Cushioning Innovation and Nike Joyride Flyknit Run Official Images 20">
            <a:extLst>
              <a:ext uri="{FF2B5EF4-FFF2-40B4-BE49-F238E27FC236}">
                <a16:creationId xmlns:a16="http://schemas.microsoft.com/office/drawing/2014/main" id="{3B6F4EDC-5D12-462E-89FE-DB8FF26DD77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032760" y="3314890"/>
            <a:ext cx="6126480" cy="3251835"/>
          </a:xfrm>
          <a:prstGeom prst="rect">
            <a:avLst/>
          </a:prstGeom>
          <a:noFill/>
          <a:ln>
            <a:noFill/>
          </a:ln>
        </p:spPr>
      </p:pic>
    </p:spTree>
    <p:extLst>
      <p:ext uri="{BB962C8B-B14F-4D97-AF65-F5344CB8AC3E}">
        <p14:creationId xmlns:p14="http://schemas.microsoft.com/office/powerpoint/2010/main" val="1901501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5D671DCD-42BE-4F35-BB77-30C7FB48A5A1}"/>
              </a:ext>
            </a:extLst>
          </p:cNvPr>
          <p:cNvSpPr>
            <a:spLocks noGrp="1"/>
          </p:cNvSpPr>
          <p:nvPr>
            <p:ph type="subTitle" idx="1"/>
          </p:nvPr>
        </p:nvSpPr>
        <p:spPr>
          <a:xfrm>
            <a:off x="6096000" y="1379553"/>
            <a:ext cx="5588000" cy="4098893"/>
          </a:xfrm>
          <a:noFill/>
        </p:spPr>
        <p:txBody>
          <a:bodyPr>
            <a:normAutofit/>
          </a:bodyPr>
          <a:lstStyle/>
          <a:p>
            <a:r>
              <a:rPr lang="en-US" sz="4000" dirty="0">
                <a:solidFill>
                  <a:schemeClr val="bg1"/>
                </a:solidFill>
                <a:latin typeface="Arial" panose="020B0604020202020204" pitchFamily="34" charset="0"/>
                <a:cs typeface="Arial" panose="020B0604020202020204" pitchFamily="34" charset="0"/>
              </a:rPr>
              <a:t>According to the description from Nike’s website, the unique sensation created by the bead technology is “almost like running on bubbles”</a:t>
            </a:r>
          </a:p>
        </p:txBody>
      </p:sp>
      <p:pic>
        <p:nvPicPr>
          <p:cNvPr id="4098" name="Picture 2" descr="Image result for nike joyride png">
            <a:extLst>
              <a:ext uri="{FF2B5EF4-FFF2-40B4-BE49-F238E27FC236}">
                <a16:creationId xmlns:a16="http://schemas.microsoft.com/office/drawing/2014/main" id="{2EE8DE41-9386-4B58-B4EC-6171F4E214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 y="391478"/>
            <a:ext cx="4836160" cy="6075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85791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5D671DCD-42BE-4F35-BB77-30C7FB48A5A1}"/>
              </a:ext>
            </a:extLst>
          </p:cNvPr>
          <p:cNvSpPr>
            <a:spLocks noGrp="1"/>
          </p:cNvSpPr>
          <p:nvPr>
            <p:ph type="subTitle" idx="1"/>
          </p:nvPr>
        </p:nvSpPr>
        <p:spPr>
          <a:xfrm>
            <a:off x="371856" y="228220"/>
            <a:ext cx="11448288" cy="1655762"/>
          </a:xfrm>
          <a:noFill/>
        </p:spPr>
        <p:txBody>
          <a:bodyPr>
            <a:noAutofit/>
          </a:bodyPr>
          <a:lstStyle/>
          <a:p>
            <a:r>
              <a:rPr lang="en-US" sz="4000" dirty="0">
                <a:solidFill>
                  <a:schemeClr val="bg1"/>
                </a:solidFill>
                <a:latin typeface="Arial" panose="020B0604020202020204" pitchFamily="34" charset="0"/>
                <a:cs typeface="Arial" panose="020B0604020202020204" pitchFamily="34" charset="0"/>
              </a:rPr>
              <a:t>Before launch, the Joyride underwent intense and rigorous product testing. One hundred and fifty materials were tested before landing on a TPE (a copolymer of plastic and rubber) for the beads.</a:t>
            </a:r>
          </a:p>
        </p:txBody>
      </p:sp>
      <p:pic>
        <p:nvPicPr>
          <p:cNvPr id="4" name="Picture 3" descr="Nike Joyride Cushioning Innovation and Nike Joyride Flyknit Run Official Images 17">
            <a:extLst>
              <a:ext uri="{FF2B5EF4-FFF2-40B4-BE49-F238E27FC236}">
                <a16:creationId xmlns:a16="http://schemas.microsoft.com/office/drawing/2014/main" id="{13B53D76-F7A1-D940-B11E-5D91434393E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363468" y="2779775"/>
            <a:ext cx="5465064" cy="3850005"/>
          </a:xfrm>
          <a:prstGeom prst="rect">
            <a:avLst/>
          </a:prstGeom>
          <a:noFill/>
          <a:ln>
            <a:noFill/>
          </a:ln>
        </p:spPr>
      </p:pic>
    </p:spTree>
    <p:extLst>
      <p:ext uri="{BB962C8B-B14F-4D97-AF65-F5344CB8AC3E}">
        <p14:creationId xmlns:p14="http://schemas.microsoft.com/office/powerpoint/2010/main" val="9476048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4061</TotalTime>
  <Words>489</Words>
  <Application>Microsoft Macintosh PowerPoint</Application>
  <PresentationFormat>Widescreen</PresentationFormat>
  <Paragraphs>29</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Lindauer</dc:creator>
  <cp:lastModifiedBy>Chris Lindauer</cp:lastModifiedBy>
  <cp:revision>15</cp:revision>
  <dcterms:created xsi:type="dcterms:W3CDTF">2019-08-03T03:35:38Z</dcterms:created>
  <dcterms:modified xsi:type="dcterms:W3CDTF">2019-08-05T23:32:54Z</dcterms:modified>
</cp:coreProperties>
</file>