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2"/>
  </p:notesMasterIdLst>
  <p:sldIdLst>
    <p:sldId id="392" r:id="rId2"/>
    <p:sldId id="401" r:id="rId3"/>
    <p:sldId id="398" r:id="rId4"/>
    <p:sldId id="399" r:id="rId5"/>
    <p:sldId id="400" r:id="rId6"/>
    <p:sldId id="397" r:id="rId7"/>
    <p:sldId id="460" r:id="rId8"/>
    <p:sldId id="504" r:id="rId9"/>
    <p:sldId id="459" r:id="rId10"/>
    <p:sldId id="461" r:id="rId11"/>
    <p:sldId id="493" r:id="rId12"/>
    <p:sldId id="506" r:id="rId13"/>
    <p:sldId id="507" r:id="rId14"/>
    <p:sldId id="534" r:id="rId15"/>
    <p:sldId id="395" r:id="rId16"/>
    <p:sldId id="517" r:id="rId17"/>
    <p:sldId id="535" r:id="rId18"/>
    <p:sldId id="536" r:id="rId19"/>
    <p:sldId id="402" r:id="rId20"/>
    <p:sldId id="490" r:id="rId21"/>
    <p:sldId id="463" r:id="rId22"/>
    <p:sldId id="537" r:id="rId23"/>
    <p:sldId id="538" r:id="rId24"/>
    <p:sldId id="545" r:id="rId25"/>
    <p:sldId id="518" r:id="rId26"/>
    <p:sldId id="464" r:id="rId27"/>
    <p:sldId id="465" r:id="rId28"/>
    <p:sldId id="519" r:id="rId29"/>
    <p:sldId id="530" r:id="rId30"/>
    <p:sldId id="539" r:id="rId31"/>
    <p:sldId id="546" r:id="rId32"/>
    <p:sldId id="396" r:id="rId33"/>
    <p:sldId id="403" r:id="rId34"/>
    <p:sldId id="394" r:id="rId35"/>
    <p:sldId id="406" r:id="rId36"/>
    <p:sldId id="408" r:id="rId37"/>
    <p:sldId id="540" r:id="rId38"/>
    <p:sldId id="541" r:id="rId39"/>
    <p:sldId id="410" r:id="rId40"/>
    <p:sldId id="495" r:id="rId41"/>
    <p:sldId id="542" r:id="rId42"/>
    <p:sldId id="508" r:id="rId43"/>
    <p:sldId id="496" r:id="rId44"/>
    <p:sldId id="520" r:id="rId45"/>
    <p:sldId id="521" r:id="rId46"/>
    <p:sldId id="466" r:id="rId47"/>
    <p:sldId id="487" r:id="rId48"/>
    <p:sldId id="543" r:id="rId49"/>
    <p:sldId id="503" r:id="rId50"/>
    <p:sldId id="531" r:id="rId51"/>
    <p:sldId id="523" r:id="rId52"/>
    <p:sldId id="524" r:id="rId53"/>
    <p:sldId id="525" r:id="rId54"/>
    <p:sldId id="526" r:id="rId55"/>
    <p:sldId id="527" r:id="rId56"/>
    <p:sldId id="491" r:id="rId57"/>
    <p:sldId id="492" r:id="rId58"/>
    <p:sldId id="497" r:id="rId59"/>
    <p:sldId id="511" r:id="rId60"/>
    <p:sldId id="532" r:id="rId61"/>
    <p:sldId id="533" r:id="rId62"/>
    <p:sldId id="528" r:id="rId63"/>
    <p:sldId id="544" r:id="rId64"/>
    <p:sldId id="547" r:id="rId65"/>
    <p:sldId id="548" r:id="rId66"/>
    <p:sldId id="549" r:id="rId67"/>
    <p:sldId id="411" r:id="rId68"/>
    <p:sldId id="529" r:id="rId69"/>
    <p:sldId id="412" r:id="rId70"/>
    <p:sldId id="514" r:id="rId71"/>
    <p:sldId id="550" r:id="rId72"/>
    <p:sldId id="551" r:id="rId73"/>
    <p:sldId id="515" r:id="rId74"/>
    <p:sldId id="413" r:id="rId75"/>
    <p:sldId id="414" r:id="rId76"/>
    <p:sldId id="552" r:id="rId77"/>
    <p:sldId id="553" r:id="rId78"/>
    <p:sldId id="415" r:id="rId79"/>
    <p:sldId id="416" r:id="rId80"/>
    <p:sldId id="282" r:id="rId81"/>
  </p:sldIdLst>
  <p:sldSz cx="9144000" cy="6858000" type="screen4x3"/>
  <p:notesSz cx="7315200" cy="9601200"/>
  <p:defaultTextStyle>
    <a:defPPr>
      <a:defRPr lang="en-US"/>
    </a:defPPr>
    <a:lvl1pPr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1pPr>
    <a:lvl2pPr marL="4572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2pPr>
    <a:lvl3pPr marL="9144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3pPr>
    <a:lvl4pPr marL="13716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4pPr>
    <a:lvl5pPr marL="18288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5pPr>
    <a:lvl6pPr marL="22860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6pPr>
    <a:lvl7pPr marL="27432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7pPr>
    <a:lvl8pPr marL="32004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8pPr>
    <a:lvl9pPr marL="36576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33"/>
    <a:srgbClr val="000099"/>
    <a:srgbClr val="BF9001"/>
    <a:srgbClr val="336600"/>
    <a:srgbClr val="0033CC"/>
    <a:srgbClr val="0000FF"/>
    <a:srgbClr val="006600"/>
    <a:srgbClr val="CC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670"/>
    <p:restoredTop sz="94654"/>
  </p:normalViewPr>
  <p:slideViewPr>
    <p:cSldViewPr>
      <p:cViewPr varScale="1">
        <p:scale>
          <a:sx n="75" d="100"/>
          <a:sy n="75" d="100"/>
        </p:scale>
        <p:origin x="636"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156EA18A-1D5D-4697-8C70-BED2BFD6E6CB}"/>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eaLnBrk="1" hangingPunct="1">
              <a:defRPr sz="1300" b="0">
                <a:latin typeface="Arial" charset="0"/>
                <a:ea typeface="+mn-ea"/>
                <a:cs typeface="+mn-cs"/>
              </a:defRPr>
            </a:lvl1pPr>
          </a:lstStyle>
          <a:p>
            <a:pPr>
              <a:defRPr/>
            </a:pPr>
            <a:endParaRPr lang="en-US"/>
          </a:p>
        </p:txBody>
      </p:sp>
      <p:sp>
        <p:nvSpPr>
          <p:cNvPr id="104451" name="Rectangle 3">
            <a:extLst>
              <a:ext uri="{FF2B5EF4-FFF2-40B4-BE49-F238E27FC236}">
                <a16:creationId xmlns:a16="http://schemas.microsoft.com/office/drawing/2014/main" id="{F9212E9E-6132-4451-BF61-6B48EAF7DFFA}"/>
              </a:ext>
            </a:extLst>
          </p:cNvPr>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eaLnBrk="1" hangingPunct="1">
              <a:defRPr sz="1300" b="0">
                <a:latin typeface="Arial" charset="0"/>
                <a:ea typeface="+mn-ea"/>
                <a:cs typeface="+mn-cs"/>
              </a:defRPr>
            </a:lvl1pPr>
          </a:lstStyle>
          <a:p>
            <a:pPr>
              <a:defRPr/>
            </a:pPr>
            <a:endParaRPr lang="en-US"/>
          </a:p>
        </p:txBody>
      </p:sp>
      <p:sp>
        <p:nvSpPr>
          <p:cNvPr id="2052" name="Rectangle 4">
            <a:extLst>
              <a:ext uri="{FF2B5EF4-FFF2-40B4-BE49-F238E27FC236}">
                <a16:creationId xmlns:a16="http://schemas.microsoft.com/office/drawing/2014/main" id="{FC36F38C-F455-442F-9568-9A935BF5CF72}"/>
              </a:ext>
            </a:extLst>
          </p:cNvPr>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3" name="Rectangle 5">
            <a:extLst>
              <a:ext uri="{FF2B5EF4-FFF2-40B4-BE49-F238E27FC236}">
                <a16:creationId xmlns:a16="http://schemas.microsoft.com/office/drawing/2014/main" id="{23F4716C-90AD-42C5-9C92-E498FD864E67}"/>
              </a:ext>
            </a:extLst>
          </p:cNvPr>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4454" name="Rectangle 6">
            <a:extLst>
              <a:ext uri="{FF2B5EF4-FFF2-40B4-BE49-F238E27FC236}">
                <a16:creationId xmlns:a16="http://schemas.microsoft.com/office/drawing/2014/main" id="{01A03179-0F4C-48D7-9056-F4A814144B28}"/>
              </a:ext>
            </a:extLst>
          </p:cNvPr>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eaLnBrk="1" hangingPunct="1">
              <a:defRPr sz="1300" b="0">
                <a:latin typeface="Arial" charset="0"/>
                <a:ea typeface="+mn-ea"/>
                <a:cs typeface="+mn-cs"/>
              </a:defRPr>
            </a:lvl1pPr>
          </a:lstStyle>
          <a:p>
            <a:pPr>
              <a:defRPr/>
            </a:pPr>
            <a:endParaRPr lang="en-US"/>
          </a:p>
        </p:txBody>
      </p:sp>
      <p:sp>
        <p:nvSpPr>
          <p:cNvPr id="104455" name="Rectangle 7">
            <a:extLst>
              <a:ext uri="{FF2B5EF4-FFF2-40B4-BE49-F238E27FC236}">
                <a16:creationId xmlns:a16="http://schemas.microsoft.com/office/drawing/2014/main" id="{EAFD6742-4ABB-411F-ADDF-EC993FADEBE6}"/>
              </a:ext>
            </a:extLst>
          </p:cNvPr>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eaLnBrk="1" hangingPunct="1">
              <a:defRPr sz="1300" b="0">
                <a:latin typeface="Arial" panose="020B0604020202020204" pitchFamily="34" charset="0"/>
                <a:cs typeface="Arial" panose="020B0604020202020204" pitchFamily="34" charset="0"/>
              </a:defRPr>
            </a:lvl1pPr>
          </a:lstStyle>
          <a:p>
            <a:pPr>
              <a:defRPr/>
            </a:pPr>
            <a:fld id="{252B2C10-55FF-486A-A5EB-548D3F4807E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1458B4D1-282A-4507-B89B-69BB6D5E62C4}"/>
              </a:ext>
            </a:extLst>
          </p:cNvPr>
          <p:cNvSpPr>
            <a:spLocks noGrp="1" noRot="1" noChangeAspect="1" noChangeArrowheads="1" noTextEdit="1"/>
          </p:cNvSpPr>
          <p:nvPr>
            <p:ph type="sldImg"/>
          </p:nvPr>
        </p:nvSpPr>
        <p:spPr>
          <a:ln/>
        </p:spPr>
      </p:sp>
      <p:sp>
        <p:nvSpPr>
          <p:cNvPr id="4099" name="Notes Placeholder 2">
            <a:extLst>
              <a:ext uri="{FF2B5EF4-FFF2-40B4-BE49-F238E27FC236}">
                <a16:creationId xmlns:a16="http://schemas.microsoft.com/office/drawing/2014/main" id="{F86D3F96-297F-4790-A150-CB987E4563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100" name="Slide Number Placeholder 3">
            <a:extLst>
              <a:ext uri="{FF2B5EF4-FFF2-40B4-BE49-F238E27FC236}">
                <a16:creationId xmlns:a16="http://schemas.microsoft.com/office/drawing/2014/main" id="{84AA81F4-6B25-41AB-8C2C-5CCA497C90A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1D502E0-E7BE-407C-AE41-6D837E7EC383}"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6F5BED9E-664E-4907-9F80-18A969B6C875}"/>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EE40C9BF-A683-43DF-A71E-D12851264E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6628" name="Slide Number Placeholder 3">
            <a:extLst>
              <a:ext uri="{FF2B5EF4-FFF2-40B4-BE49-F238E27FC236}">
                <a16:creationId xmlns:a16="http://schemas.microsoft.com/office/drawing/2014/main" id="{F521E042-EE92-4888-94FA-81A4D51AF9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AD56E8B-5A23-4FDF-BC81-A9A8DBF5137F}" type="slidenum">
              <a:rPr lang="en-US" altLang="en-US" sz="1300" smtClean="0"/>
              <a:pPr>
                <a:spcBef>
                  <a:spcPct val="0"/>
                </a:spcBef>
              </a:pPr>
              <a:t>10</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3E79886-3C99-471F-AF0F-0105407234AD}"/>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4B66C922-B791-42E4-9EF5-9D0D28986D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4B4A4806-1BF5-41F4-9C86-1299634413E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B1DBD00-72FE-445F-8F57-8346C9E9F0F8}" type="slidenum">
              <a:rPr lang="en-US" altLang="en-US" sz="1300" smtClean="0"/>
              <a:pPr>
                <a:spcBef>
                  <a:spcPct val="0"/>
                </a:spcBef>
              </a:pPr>
              <a:t>11</a:t>
            </a:fld>
            <a:endParaRPr lang="en-US" altLang="en-US" sz="13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D363449-898E-4E94-BFCB-7C387CE55412}"/>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50BE221E-9FE5-4718-B434-69C6E3403A5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D37C38FA-9561-4E82-AEB2-D009653245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3BA1FD2-5238-494F-94E4-6DE1501ED6A4}" type="slidenum">
              <a:rPr lang="en-US" altLang="en-US" sz="1300" smtClean="0"/>
              <a:pPr>
                <a:spcBef>
                  <a:spcPct val="0"/>
                </a:spcBef>
              </a:pPr>
              <a:t>12</a:t>
            </a:fld>
            <a:endParaRPr lang="en-US" altLang="en-US" sz="13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18D0A2F4-8AF8-4817-B41E-FAE61656ABBD}"/>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17270FB0-4CEB-4135-93DF-FF82ABCC9F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306A1383-6D7F-4AC0-A136-20E14B8C66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84B551D-7392-4A04-8CF9-23E27D94CB34}" type="slidenum">
              <a:rPr lang="en-US" altLang="en-US" sz="1300" smtClean="0"/>
              <a:pPr>
                <a:spcBef>
                  <a:spcPct val="0"/>
                </a:spcBef>
              </a:pPr>
              <a:t>13</a:t>
            </a:fld>
            <a:endParaRPr lang="en-US" altLang="en-US" sz="13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D363449-898E-4E94-BFCB-7C387CE55412}"/>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50BE221E-9FE5-4718-B434-69C6E3403A5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D37C38FA-9561-4E82-AEB2-D009653245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3BA1FD2-5238-494F-94E4-6DE1501ED6A4}" type="slidenum">
              <a:rPr lang="en-US" altLang="en-US" sz="1300" smtClean="0"/>
              <a:pPr>
                <a:spcBef>
                  <a:spcPct val="0"/>
                </a:spcBef>
              </a:pPr>
              <a:t>14</a:t>
            </a:fld>
            <a:endParaRPr lang="en-US" altLang="en-US" sz="1300"/>
          </a:p>
        </p:txBody>
      </p:sp>
    </p:spTree>
    <p:extLst>
      <p:ext uri="{BB962C8B-B14F-4D97-AF65-F5344CB8AC3E}">
        <p14:creationId xmlns:p14="http://schemas.microsoft.com/office/powerpoint/2010/main" val="2408601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6C510B70-9C74-4461-859E-59C5CB2CB80E}"/>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21A011BD-7444-4BC2-9FFD-3FFA54144B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6F686483-3042-4588-8BF5-59C466FD86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A18F6ED-A4EF-4F37-AAA7-46A478E50156}" type="slidenum">
              <a:rPr lang="en-US" altLang="en-US" sz="1300" smtClean="0"/>
              <a:pPr>
                <a:spcBef>
                  <a:spcPct val="0"/>
                </a:spcBef>
              </a:pPr>
              <a:t>15</a:t>
            </a:fld>
            <a:endParaRPr lang="en-US" altLang="en-US" sz="13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E2945A2-22A4-4E07-A4EB-DE4A2D995E1D}"/>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FA2F1229-37C2-4350-86BB-AE05CD8CA4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734D2A8E-A8A6-4BC3-8087-67A524E914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FD63D45-3394-4D23-8134-79E7DB8EDDE6}" type="slidenum">
              <a:rPr lang="en-US" altLang="en-US" sz="1300" smtClean="0"/>
              <a:pPr>
                <a:spcBef>
                  <a:spcPct val="0"/>
                </a:spcBef>
              </a:pPr>
              <a:t>16</a:t>
            </a:fld>
            <a:endParaRPr lang="en-US" altLang="en-US" sz="13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E2945A2-22A4-4E07-A4EB-DE4A2D995E1D}"/>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FA2F1229-37C2-4350-86BB-AE05CD8CA4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734D2A8E-A8A6-4BC3-8087-67A524E914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FD63D45-3394-4D23-8134-79E7DB8EDDE6}" type="slidenum">
              <a:rPr lang="en-US" altLang="en-US" sz="1300" smtClean="0"/>
              <a:pPr>
                <a:spcBef>
                  <a:spcPct val="0"/>
                </a:spcBef>
              </a:pPr>
              <a:t>17</a:t>
            </a:fld>
            <a:endParaRPr lang="en-US" altLang="en-US" sz="1300"/>
          </a:p>
        </p:txBody>
      </p:sp>
    </p:spTree>
    <p:extLst>
      <p:ext uri="{BB962C8B-B14F-4D97-AF65-F5344CB8AC3E}">
        <p14:creationId xmlns:p14="http://schemas.microsoft.com/office/powerpoint/2010/main" val="1692641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E2945A2-22A4-4E07-A4EB-DE4A2D995E1D}"/>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FA2F1229-37C2-4350-86BB-AE05CD8CA4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734D2A8E-A8A6-4BC3-8087-67A524E914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FD63D45-3394-4D23-8134-79E7DB8EDDE6}" type="slidenum">
              <a:rPr lang="en-US" altLang="en-US" sz="1300" smtClean="0"/>
              <a:pPr>
                <a:spcBef>
                  <a:spcPct val="0"/>
                </a:spcBef>
              </a:pPr>
              <a:t>18</a:t>
            </a:fld>
            <a:endParaRPr lang="en-US" altLang="en-US" sz="1300"/>
          </a:p>
        </p:txBody>
      </p:sp>
    </p:spTree>
    <p:extLst>
      <p:ext uri="{BB962C8B-B14F-4D97-AF65-F5344CB8AC3E}">
        <p14:creationId xmlns:p14="http://schemas.microsoft.com/office/powerpoint/2010/main" val="23379391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4D5A3CD1-7FDD-4680-A743-3E3018DE3636}"/>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D6521CE4-336F-4B08-B926-E10AD520B1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5060" name="Slide Number Placeholder 3">
            <a:extLst>
              <a:ext uri="{FF2B5EF4-FFF2-40B4-BE49-F238E27FC236}">
                <a16:creationId xmlns:a16="http://schemas.microsoft.com/office/drawing/2014/main" id="{D6FCA874-91FD-4E31-8784-A4BDBD05F84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77CDF94-B703-4413-9D93-526F09E9ECC9}" type="slidenum">
              <a:rPr lang="en-US" altLang="en-US" sz="1300" smtClean="0"/>
              <a:pPr>
                <a:spcBef>
                  <a:spcPct val="0"/>
                </a:spcBef>
              </a:pPr>
              <a:t>19</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38BE09-0EE8-4DE0-99A8-13DFB8B98EBF}"/>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50D38CC7-1F1E-49CA-B82C-82AA357E4C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148" name="Slide Number Placeholder 3">
            <a:extLst>
              <a:ext uri="{FF2B5EF4-FFF2-40B4-BE49-F238E27FC236}">
                <a16:creationId xmlns:a16="http://schemas.microsoft.com/office/drawing/2014/main" id="{788DBA70-EE72-4E2C-AA7D-93DAC23475D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ADB04C3-2196-4008-AC60-0D1A11816134}" type="slidenum">
              <a:rPr lang="en-US" altLang="en-US" sz="1300" smtClean="0"/>
              <a:pPr>
                <a:spcBef>
                  <a:spcPct val="0"/>
                </a:spcBef>
              </a:pPr>
              <a:t>2</a:t>
            </a:fld>
            <a:endParaRPr lang="en-US" altLang="en-US" sz="13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619C951E-83D1-4DB0-8334-41CFDAECBA79}"/>
              </a:ext>
            </a:extLst>
          </p:cNvPr>
          <p:cNvSpPr>
            <a:spLocks noGrp="1" noRot="1" noChangeAspect="1" noChangeArrowheads="1" noTextEdit="1"/>
          </p:cNvSpPr>
          <p:nvPr>
            <p:ph type="sldImg"/>
          </p:nvPr>
        </p:nvSpPr>
        <p:spPr>
          <a:ln/>
        </p:spPr>
      </p:sp>
      <p:sp>
        <p:nvSpPr>
          <p:cNvPr id="47107" name="Notes Placeholder 2">
            <a:extLst>
              <a:ext uri="{FF2B5EF4-FFF2-40B4-BE49-F238E27FC236}">
                <a16:creationId xmlns:a16="http://schemas.microsoft.com/office/drawing/2014/main" id="{87F78869-3693-4644-B1B7-122C0E9ED7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7108" name="Slide Number Placeholder 3">
            <a:extLst>
              <a:ext uri="{FF2B5EF4-FFF2-40B4-BE49-F238E27FC236}">
                <a16:creationId xmlns:a16="http://schemas.microsoft.com/office/drawing/2014/main" id="{40EB285C-932E-486D-88CC-68A5EDCF63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E95C4BE-9C20-4A2F-B552-5E31ED65E3C7}" type="slidenum">
              <a:rPr lang="en-US" altLang="en-US" sz="1300" smtClean="0"/>
              <a:pPr>
                <a:spcBef>
                  <a:spcPct val="0"/>
                </a:spcBef>
              </a:pPr>
              <a:t>20</a:t>
            </a:fld>
            <a:endParaRPr lang="en-US" altLang="en-US" sz="13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532E003-93D6-4FD9-ACCD-FE42B24E2146}"/>
              </a:ext>
            </a:extLst>
          </p:cNvPr>
          <p:cNvSpPr>
            <a:spLocks noGrp="1" noRot="1" noChangeAspect="1" noChangeArrowheads="1" noTextEdit="1"/>
          </p:cNvSpPr>
          <p:nvPr>
            <p:ph type="sldImg"/>
          </p:nvPr>
        </p:nvSpPr>
        <p:spPr>
          <a:ln/>
        </p:spPr>
      </p:sp>
      <p:sp>
        <p:nvSpPr>
          <p:cNvPr id="49155" name="Notes Placeholder 2">
            <a:extLst>
              <a:ext uri="{FF2B5EF4-FFF2-40B4-BE49-F238E27FC236}">
                <a16:creationId xmlns:a16="http://schemas.microsoft.com/office/drawing/2014/main" id="{178DA8B2-8E6B-43FF-9EAD-7B32BDD802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918AB447-0DA9-42F0-9CE1-29B128E682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F831FF1-2B05-471B-9D87-09B3F5E76D2D}" type="slidenum">
              <a:rPr lang="en-US" altLang="en-US" sz="1300" smtClean="0"/>
              <a:pPr>
                <a:spcBef>
                  <a:spcPct val="0"/>
                </a:spcBef>
              </a:pPr>
              <a:t>21</a:t>
            </a:fld>
            <a:endParaRPr lang="en-US" altLang="en-US" sz="13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532E003-93D6-4FD9-ACCD-FE42B24E2146}"/>
              </a:ext>
            </a:extLst>
          </p:cNvPr>
          <p:cNvSpPr>
            <a:spLocks noGrp="1" noRot="1" noChangeAspect="1" noChangeArrowheads="1" noTextEdit="1"/>
          </p:cNvSpPr>
          <p:nvPr>
            <p:ph type="sldImg"/>
          </p:nvPr>
        </p:nvSpPr>
        <p:spPr>
          <a:ln/>
        </p:spPr>
      </p:sp>
      <p:sp>
        <p:nvSpPr>
          <p:cNvPr id="49155" name="Notes Placeholder 2">
            <a:extLst>
              <a:ext uri="{FF2B5EF4-FFF2-40B4-BE49-F238E27FC236}">
                <a16:creationId xmlns:a16="http://schemas.microsoft.com/office/drawing/2014/main" id="{178DA8B2-8E6B-43FF-9EAD-7B32BDD802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918AB447-0DA9-42F0-9CE1-29B128E682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F831FF1-2B05-471B-9D87-09B3F5E76D2D}" type="slidenum">
              <a:rPr lang="en-US" altLang="en-US" sz="1300" smtClean="0"/>
              <a:pPr>
                <a:spcBef>
                  <a:spcPct val="0"/>
                </a:spcBef>
              </a:pPr>
              <a:t>22</a:t>
            </a:fld>
            <a:endParaRPr lang="en-US" altLang="en-US" sz="1300"/>
          </a:p>
        </p:txBody>
      </p:sp>
    </p:spTree>
    <p:extLst>
      <p:ext uri="{BB962C8B-B14F-4D97-AF65-F5344CB8AC3E}">
        <p14:creationId xmlns:p14="http://schemas.microsoft.com/office/powerpoint/2010/main" val="13588285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532E003-93D6-4FD9-ACCD-FE42B24E2146}"/>
              </a:ext>
            </a:extLst>
          </p:cNvPr>
          <p:cNvSpPr>
            <a:spLocks noGrp="1" noRot="1" noChangeAspect="1" noChangeArrowheads="1" noTextEdit="1"/>
          </p:cNvSpPr>
          <p:nvPr>
            <p:ph type="sldImg"/>
          </p:nvPr>
        </p:nvSpPr>
        <p:spPr>
          <a:ln/>
        </p:spPr>
      </p:sp>
      <p:sp>
        <p:nvSpPr>
          <p:cNvPr id="49155" name="Notes Placeholder 2">
            <a:extLst>
              <a:ext uri="{FF2B5EF4-FFF2-40B4-BE49-F238E27FC236}">
                <a16:creationId xmlns:a16="http://schemas.microsoft.com/office/drawing/2014/main" id="{178DA8B2-8E6B-43FF-9EAD-7B32BDD802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918AB447-0DA9-42F0-9CE1-29B128E682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F831FF1-2B05-471B-9D87-09B3F5E76D2D}" type="slidenum">
              <a:rPr lang="en-US" altLang="en-US" sz="1300" smtClean="0"/>
              <a:pPr>
                <a:spcBef>
                  <a:spcPct val="0"/>
                </a:spcBef>
              </a:pPr>
              <a:t>23</a:t>
            </a:fld>
            <a:endParaRPr lang="en-US" altLang="en-US" sz="1300"/>
          </a:p>
        </p:txBody>
      </p:sp>
    </p:spTree>
    <p:extLst>
      <p:ext uri="{BB962C8B-B14F-4D97-AF65-F5344CB8AC3E}">
        <p14:creationId xmlns:p14="http://schemas.microsoft.com/office/powerpoint/2010/main" val="2959195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532E003-93D6-4FD9-ACCD-FE42B24E2146}"/>
              </a:ext>
            </a:extLst>
          </p:cNvPr>
          <p:cNvSpPr>
            <a:spLocks noGrp="1" noRot="1" noChangeAspect="1" noChangeArrowheads="1" noTextEdit="1"/>
          </p:cNvSpPr>
          <p:nvPr>
            <p:ph type="sldImg"/>
          </p:nvPr>
        </p:nvSpPr>
        <p:spPr>
          <a:ln/>
        </p:spPr>
      </p:sp>
      <p:sp>
        <p:nvSpPr>
          <p:cNvPr id="49155" name="Notes Placeholder 2">
            <a:extLst>
              <a:ext uri="{FF2B5EF4-FFF2-40B4-BE49-F238E27FC236}">
                <a16:creationId xmlns:a16="http://schemas.microsoft.com/office/drawing/2014/main" id="{178DA8B2-8E6B-43FF-9EAD-7B32BDD802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918AB447-0DA9-42F0-9CE1-29B128E682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F831FF1-2B05-471B-9D87-09B3F5E76D2D}" type="slidenum">
              <a:rPr lang="en-US" altLang="en-US" sz="1300" smtClean="0"/>
              <a:pPr>
                <a:spcBef>
                  <a:spcPct val="0"/>
                </a:spcBef>
              </a:pPr>
              <a:t>24</a:t>
            </a:fld>
            <a:endParaRPr lang="en-US" altLang="en-US" sz="1300"/>
          </a:p>
        </p:txBody>
      </p:sp>
    </p:spTree>
    <p:extLst>
      <p:ext uri="{BB962C8B-B14F-4D97-AF65-F5344CB8AC3E}">
        <p14:creationId xmlns:p14="http://schemas.microsoft.com/office/powerpoint/2010/main" val="24169754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5E4230D1-63CF-4BBB-AFD8-C7CF7F6E4B53}"/>
              </a:ext>
            </a:extLst>
          </p:cNvPr>
          <p:cNvSpPr>
            <a:spLocks noGrp="1" noRot="1" noChangeAspect="1" noChangeArrowheads="1" noTextEdit="1"/>
          </p:cNvSpPr>
          <p:nvPr>
            <p:ph type="sldImg"/>
          </p:nvPr>
        </p:nvSpPr>
        <p:spPr>
          <a:ln/>
        </p:spPr>
      </p:sp>
      <p:sp>
        <p:nvSpPr>
          <p:cNvPr id="51203" name="Notes Placeholder 2">
            <a:extLst>
              <a:ext uri="{FF2B5EF4-FFF2-40B4-BE49-F238E27FC236}">
                <a16:creationId xmlns:a16="http://schemas.microsoft.com/office/drawing/2014/main" id="{38EBA2A6-31C9-45DE-A348-52E1D2BD02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1204" name="Slide Number Placeholder 3">
            <a:extLst>
              <a:ext uri="{FF2B5EF4-FFF2-40B4-BE49-F238E27FC236}">
                <a16:creationId xmlns:a16="http://schemas.microsoft.com/office/drawing/2014/main" id="{F76C3BE4-C9EC-4ADC-B115-C1F4B5653C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3221C91-82C4-4608-8FBA-2D65A8BFAA1B}" type="slidenum">
              <a:rPr lang="en-US" altLang="en-US" sz="1300" smtClean="0"/>
              <a:pPr>
                <a:spcBef>
                  <a:spcPct val="0"/>
                </a:spcBef>
              </a:pPr>
              <a:t>25</a:t>
            </a:fld>
            <a:endParaRPr lang="en-US" altLang="en-US" sz="13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850155D6-0667-4AF1-9E9B-B7E878925596}"/>
              </a:ext>
            </a:extLst>
          </p:cNvPr>
          <p:cNvSpPr>
            <a:spLocks noGrp="1" noRot="1" noChangeAspect="1" noChangeArrowheads="1" noTextEdit="1"/>
          </p:cNvSpPr>
          <p:nvPr>
            <p:ph type="sldImg"/>
          </p:nvPr>
        </p:nvSpPr>
        <p:spPr>
          <a:ln/>
        </p:spPr>
      </p:sp>
      <p:sp>
        <p:nvSpPr>
          <p:cNvPr id="53251" name="Notes Placeholder 2">
            <a:extLst>
              <a:ext uri="{FF2B5EF4-FFF2-40B4-BE49-F238E27FC236}">
                <a16:creationId xmlns:a16="http://schemas.microsoft.com/office/drawing/2014/main" id="{45DB92F6-0101-48C0-9511-0CF64384D8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3252" name="Slide Number Placeholder 3">
            <a:extLst>
              <a:ext uri="{FF2B5EF4-FFF2-40B4-BE49-F238E27FC236}">
                <a16:creationId xmlns:a16="http://schemas.microsoft.com/office/drawing/2014/main" id="{AC2A066D-5EF7-43A6-B079-C6521EEEEC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5710BC1-8509-4192-BBBD-D8641777B848}" type="slidenum">
              <a:rPr lang="en-US" altLang="en-US" sz="1300" smtClean="0"/>
              <a:pPr>
                <a:spcBef>
                  <a:spcPct val="0"/>
                </a:spcBef>
              </a:pPr>
              <a:t>26</a:t>
            </a:fld>
            <a:endParaRPr lang="en-US" altLang="en-US" sz="13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E46F9EBE-725D-4017-84B9-D1535BD860F9}"/>
              </a:ext>
            </a:extLst>
          </p:cNvPr>
          <p:cNvSpPr>
            <a:spLocks noGrp="1" noRot="1" noChangeAspect="1" noChangeArrowheads="1" noTextEdit="1"/>
          </p:cNvSpPr>
          <p:nvPr>
            <p:ph type="sldImg"/>
          </p:nvPr>
        </p:nvSpPr>
        <p:spPr>
          <a:ln/>
        </p:spPr>
      </p:sp>
      <p:sp>
        <p:nvSpPr>
          <p:cNvPr id="55299" name="Notes Placeholder 2">
            <a:extLst>
              <a:ext uri="{FF2B5EF4-FFF2-40B4-BE49-F238E27FC236}">
                <a16:creationId xmlns:a16="http://schemas.microsoft.com/office/drawing/2014/main" id="{77761661-6FAA-4CCE-AFB3-310A84CA43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5300" name="Slide Number Placeholder 3">
            <a:extLst>
              <a:ext uri="{FF2B5EF4-FFF2-40B4-BE49-F238E27FC236}">
                <a16:creationId xmlns:a16="http://schemas.microsoft.com/office/drawing/2014/main" id="{B5B466D9-0050-4135-B71C-6A59E73AC42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90822B0-9150-4525-A963-7D2EE9BD625A}" type="slidenum">
              <a:rPr lang="en-US" altLang="en-US" sz="1300" smtClean="0"/>
              <a:pPr>
                <a:spcBef>
                  <a:spcPct val="0"/>
                </a:spcBef>
              </a:pPr>
              <a:t>27</a:t>
            </a:fld>
            <a:endParaRPr lang="en-US" altLang="en-US" sz="13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62079F5B-AEA3-423E-8FB2-52E94D77DF56}"/>
              </a:ext>
            </a:extLst>
          </p:cNvPr>
          <p:cNvSpPr>
            <a:spLocks noGrp="1" noRot="1" noChangeAspect="1" noChangeArrowheads="1" noTextEdit="1"/>
          </p:cNvSpPr>
          <p:nvPr>
            <p:ph type="sldImg"/>
          </p:nvPr>
        </p:nvSpPr>
        <p:spPr>
          <a:ln/>
        </p:spPr>
      </p:sp>
      <p:sp>
        <p:nvSpPr>
          <p:cNvPr id="57347" name="Notes Placeholder 2">
            <a:extLst>
              <a:ext uri="{FF2B5EF4-FFF2-40B4-BE49-F238E27FC236}">
                <a16:creationId xmlns:a16="http://schemas.microsoft.com/office/drawing/2014/main" id="{837FF179-CA4D-4994-B32F-74E4F15D75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7348" name="Slide Number Placeholder 3">
            <a:extLst>
              <a:ext uri="{FF2B5EF4-FFF2-40B4-BE49-F238E27FC236}">
                <a16:creationId xmlns:a16="http://schemas.microsoft.com/office/drawing/2014/main" id="{60AC8B10-ECA2-425B-B2B9-620D0200DD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64DF242-CFBA-4C20-9625-6C5542632A88}" type="slidenum">
              <a:rPr lang="en-US" altLang="en-US" sz="1300" smtClean="0"/>
              <a:pPr>
                <a:spcBef>
                  <a:spcPct val="0"/>
                </a:spcBef>
              </a:pPr>
              <a:t>28</a:t>
            </a:fld>
            <a:endParaRPr lang="en-US" altLang="en-US" sz="13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62079F5B-AEA3-423E-8FB2-52E94D77DF56}"/>
              </a:ext>
            </a:extLst>
          </p:cNvPr>
          <p:cNvSpPr>
            <a:spLocks noGrp="1" noRot="1" noChangeAspect="1" noChangeArrowheads="1" noTextEdit="1"/>
          </p:cNvSpPr>
          <p:nvPr>
            <p:ph type="sldImg"/>
          </p:nvPr>
        </p:nvSpPr>
        <p:spPr>
          <a:ln/>
        </p:spPr>
      </p:sp>
      <p:sp>
        <p:nvSpPr>
          <p:cNvPr id="57347" name="Notes Placeholder 2">
            <a:extLst>
              <a:ext uri="{FF2B5EF4-FFF2-40B4-BE49-F238E27FC236}">
                <a16:creationId xmlns:a16="http://schemas.microsoft.com/office/drawing/2014/main" id="{837FF179-CA4D-4994-B32F-74E4F15D75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7348" name="Slide Number Placeholder 3">
            <a:extLst>
              <a:ext uri="{FF2B5EF4-FFF2-40B4-BE49-F238E27FC236}">
                <a16:creationId xmlns:a16="http://schemas.microsoft.com/office/drawing/2014/main" id="{60AC8B10-ECA2-425B-B2B9-620D0200DD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64DF242-CFBA-4C20-9625-6C5542632A88}" type="slidenum">
              <a:rPr lang="en-US" altLang="en-US" sz="1300" smtClean="0"/>
              <a:pPr>
                <a:spcBef>
                  <a:spcPct val="0"/>
                </a:spcBef>
              </a:pPr>
              <a:t>29</a:t>
            </a:fld>
            <a:endParaRPr lang="en-US" altLang="en-US" sz="1300"/>
          </a:p>
        </p:txBody>
      </p:sp>
    </p:spTree>
    <p:extLst>
      <p:ext uri="{BB962C8B-B14F-4D97-AF65-F5344CB8AC3E}">
        <p14:creationId xmlns:p14="http://schemas.microsoft.com/office/powerpoint/2010/main" val="708287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8831506-21B7-4557-B5E0-4B980297CA40}"/>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4E9B034B-AAE2-4DED-BC43-C9D773DCFA5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196" name="Slide Number Placeholder 3">
            <a:extLst>
              <a:ext uri="{FF2B5EF4-FFF2-40B4-BE49-F238E27FC236}">
                <a16:creationId xmlns:a16="http://schemas.microsoft.com/office/drawing/2014/main" id="{2D203B05-460A-43DB-A0F8-6BEFAB920A5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410F7B4-70F6-4A1C-BA98-19FD9A79CCD7}" type="slidenum">
              <a:rPr lang="en-US" altLang="en-US" sz="1300" smtClean="0"/>
              <a:pPr>
                <a:spcBef>
                  <a:spcPct val="0"/>
                </a:spcBef>
              </a:pPr>
              <a:t>3</a:t>
            </a:fld>
            <a:endParaRPr lang="en-US" altLang="en-US" sz="13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62079F5B-AEA3-423E-8FB2-52E94D77DF56}"/>
              </a:ext>
            </a:extLst>
          </p:cNvPr>
          <p:cNvSpPr>
            <a:spLocks noGrp="1" noRot="1" noChangeAspect="1" noChangeArrowheads="1" noTextEdit="1"/>
          </p:cNvSpPr>
          <p:nvPr>
            <p:ph type="sldImg"/>
          </p:nvPr>
        </p:nvSpPr>
        <p:spPr>
          <a:ln/>
        </p:spPr>
      </p:sp>
      <p:sp>
        <p:nvSpPr>
          <p:cNvPr id="57347" name="Notes Placeholder 2">
            <a:extLst>
              <a:ext uri="{FF2B5EF4-FFF2-40B4-BE49-F238E27FC236}">
                <a16:creationId xmlns:a16="http://schemas.microsoft.com/office/drawing/2014/main" id="{837FF179-CA4D-4994-B32F-74E4F15D75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7348" name="Slide Number Placeholder 3">
            <a:extLst>
              <a:ext uri="{FF2B5EF4-FFF2-40B4-BE49-F238E27FC236}">
                <a16:creationId xmlns:a16="http://schemas.microsoft.com/office/drawing/2014/main" id="{60AC8B10-ECA2-425B-B2B9-620D0200DD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64DF242-CFBA-4C20-9625-6C5542632A88}" type="slidenum">
              <a:rPr lang="en-US" altLang="en-US" sz="1300" smtClean="0"/>
              <a:pPr>
                <a:spcBef>
                  <a:spcPct val="0"/>
                </a:spcBef>
              </a:pPr>
              <a:t>30</a:t>
            </a:fld>
            <a:endParaRPr lang="en-US" altLang="en-US" sz="1300"/>
          </a:p>
        </p:txBody>
      </p:sp>
    </p:spTree>
    <p:extLst>
      <p:ext uri="{BB962C8B-B14F-4D97-AF65-F5344CB8AC3E}">
        <p14:creationId xmlns:p14="http://schemas.microsoft.com/office/powerpoint/2010/main" val="2051281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62079F5B-AEA3-423E-8FB2-52E94D77DF56}"/>
              </a:ext>
            </a:extLst>
          </p:cNvPr>
          <p:cNvSpPr>
            <a:spLocks noGrp="1" noRot="1" noChangeAspect="1" noChangeArrowheads="1" noTextEdit="1"/>
          </p:cNvSpPr>
          <p:nvPr>
            <p:ph type="sldImg"/>
          </p:nvPr>
        </p:nvSpPr>
        <p:spPr>
          <a:ln/>
        </p:spPr>
      </p:sp>
      <p:sp>
        <p:nvSpPr>
          <p:cNvPr id="57347" name="Notes Placeholder 2">
            <a:extLst>
              <a:ext uri="{FF2B5EF4-FFF2-40B4-BE49-F238E27FC236}">
                <a16:creationId xmlns:a16="http://schemas.microsoft.com/office/drawing/2014/main" id="{837FF179-CA4D-4994-B32F-74E4F15D75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7348" name="Slide Number Placeholder 3">
            <a:extLst>
              <a:ext uri="{FF2B5EF4-FFF2-40B4-BE49-F238E27FC236}">
                <a16:creationId xmlns:a16="http://schemas.microsoft.com/office/drawing/2014/main" id="{60AC8B10-ECA2-425B-B2B9-620D0200DD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64DF242-CFBA-4C20-9625-6C5542632A88}" type="slidenum">
              <a:rPr lang="en-US" altLang="en-US" sz="1300" smtClean="0"/>
              <a:pPr>
                <a:spcBef>
                  <a:spcPct val="0"/>
                </a:spcBef>
              </a:pPr>
              <a:t>31</a:t>
            </a:fld>
            <a:endParaRPr lang="en-US" altLang="en-US" sz="1300"/>
          </a:p>
        </p:txBody>
      </p:sp>
    </p:spTree>
    <p:extLst>
      <p:ext uri="{BB962C8B-B14F-4D97-AF65-F5344CB8AC3E}">
        <p14:creationId xmlns:p14="http://schemas.microsoft.com/office/powerpoint/2010/main" val="20330511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68514851-42CB-42DC-9CD4-9468588C5529}"/>
              </a:ext>
            </a:extLst>
          </p:cNvPr>
          <p:cNvSpPr>
            <a:spLocks noGrp="1" noRot="1" noChangeAspect="1" noChangeArrowheads="1" noTextEdit="1"/>
          </p:cNvSpPr>
          <p:nvPr>
            <p:ph type="sldImg"/>
          </p:nvPr>
        </p:nvSpPr>
        <p:spPr>
          <a:ln/>
        </p:spPr>
      </p:sp>
      <p:sp>
        <p:nvSpPr>
          <p:cNvPr id="59395" name="Notes Placeholder 2">
            <a:extLst>
              <a:ext uri="{FF2B5EF4-FFF2-40B4-BE49-F238E27FC236}">
                <a16:creationId xmlns:a16="http://schemas.microsoft.com/office/drawing/2014/main" id="{C4EFDB1B-2E54-489E-A30C-78B181EA2DF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9396" name="Slide Number Placeholder 3">
            <a:extLst>
              <a:ext uri="{FF2B5EF4-FFF2-40B4-BE49-F238E27FC236}">
                <a16:creationId xmlns:a16="http://schemas.microsoft.com/office/drawing/2014/main" id="{560C0B9A-B56D-4F4E-AA17-87FD1E8112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429FD90-686B-485F-91BD-B01868858F3F}" type="slidenum">
              <a:rPr lang="en-US" altLang="en-US" sz="1300" smtClean="0"/>
              <a:pPr>
                <a:spcBef>
                  <a:spcPct val="0"/>
                </a:spcBef>
              </a:pPr>
              <a:t>32</a:t>
            </a:fld>
            <a:endParaRPr lang="en-US" altLang="en-US" sz="13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B12652C0-3684-4F7D-B36A-B89A92FD6702}"/>
              </a:ext>
            </a:extLst>
          </p:cNvPr>
          <p:cNvSpPr>
            <a:spLocks noGrp="1" noRot="1" noChangeAspect="1" noChangeArrowheads="1" noTextEdit="1"/>
          </p:cNvSpPr>
          <p:nvPr>
            <p:ph type="sldImg"/>
          </p:nvPr>
        </p:nvSpPr>
        <p:spPr>
          <a:ln/>
        </p:spPr>
      </p:sp>
      <p:sp>
        <p:nvSpPr>
          <p:cNvPr id="61443" name="Notes Placeholder 2">
            <a:extLst>
              <a:ext uri="{FF2B5EF4-FFF2-40B4-BE49-F238E27FC236}">
                <a16:creationId xmlns:a16="http://schemas.microsoft.com/office/drawing/2014/main" id="{264E1B1B-1822-42BE-8E4E-9FC4B10310D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1444" name="Slide Number Placeholder 3">
            <a:extLst>
              <a:ext uri="{FF2B5EF4-FFF2-40B4-BE49-F238E27FC236}">
                <a16:creationId xmlns:a16="http://schemas.microsoft.com/office/drawing/2014/main" id="{518E80D2-28CA-4B33-8AC1-8DF67C5A4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4D1B06D-16BD-418A-85B6-56FE3C6B5740}" type="slidenum">
              <a:rPr lang="en-US" altLang="en-US" sz="1300" smtClean="0"/>
              <a:pPr>
                <a:spcBef>
                  <a:spcPct val="0"/>
                </a:spcBef>
              </a:pPr>
              <a:t>33</a:t>
            </a:fld>
            <a:endParaRPr lang="en-US" altLang="en-US" sz="13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9C8D7A29-65F5-4C56-8499-729D683183A7}"/>
              </a:ext>
            </a:extLst>
          </p:cNvPr>
          <p:cNvSpPr>
            <a:spLocks noGrp="1" noRot="1" noChangeAspect="1" noChangeArrowheads="1" noTextEdit="1"/>
          </p:cNvSpPr>
          <p:nvPr>
            <p:ph type="sldImg"/>
          </p:nvPr>
        </p:nvSpPr>
        <p:spPr>
          <a:ln/>
        </p:spPr>
      </p:sp>
      <p:sp>
        <p:nvSpPr>
          <p:cNvPr id="63491" name="Notes Placeholder 2">
            <a:extLst>
              <a:ext uri="{FF2B5EF4-FFF2-40B4-BE49-F238E27FC236}">
                <a16:creationId xmlns:a16="http://schemas.microsoft.com/office/drawing/2014/main" id="{80FD5762-23AA-43A7-A734-61ED938209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F36DBA84-EBC1-4DB0-B02E-6F34C7AAA2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1BBCD05-CDB5-4331-B7BB-52D0E45F7743}" type="slidenum">
              <a:rPr lang="en-US" altLang="en-US" sz="1300" smtClean="0"/>
              <a:pPr>
                <a:spcBef>
                  <a:spcPct val="0"/>
                </a:spcBef>
              </a:pPr>
              <a:t>34</a:t>
            </a:fld>
            <a:endParaRPr lang="en-US" altLang="en-US" sz="13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0A077151-4D8E-4407-82A4-CEFC4BFC46A3}"/>
              </a:ext>
            </a:extLst>
          </p:cNvPr>
          <p:cNvSpPr>
            <a:spLocks noGrp="1" noRot="1" noChangeAspect="1" noChangeArrowheads="1" noTextEdit="1"/>
          </p:cNvSpPr>
          <p:nvPr>
            <p:ph type="sldImg"/>
          </p:nvPr>
        </p:nvSpPr>
        <p:spPr>
          <a:ln/>
        </p:spPr>
      </p:sp>
      <p:sp>
        <p:nvSpPr>
          <p:cNvPr id="65539" name="Notes Placeholder 2">
            <a:extLst>
              <a:ext uri="{FF2B5EF4-FFF2-40B4-BE49-F238E27FC236}">
                <a16:creationId xmlns:a16="http://schemas.microsoft.com/office/drawing/2014/main" id="{07D0B622-D75A-48A3-BE20-853821B5E1A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5540" name="Slide Number Placeholder 3">
            <a:extLst>
              <a:ext uri="{FF2B5EF4-FFF2-40B4-BE49-F238E27FC236}">
                <a16:creationId xmlns:a16="http://schemas.microsoft.com/office/drawing/2014/main" id="{1D7F0067-124F-4569-9929-D2BB40B7E33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5AAFC60-8C30-43F7-B224-AEB729128B09}" type="slidenum">
              <a:rPr lang="en-US" altLang="en-US" sz="1300" smtClean="0"/>
              <a:pPr>
                <a:spcBef>
                  <a:spcPct val="0"/>
                </a:spcBef>
              </a:pPr>
              <a:t>35</a:t>
            </a:fld>
            <a:endParaRPr lang="en-US" altLang="en-US" sz="13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72F48717-5721-49B8-BA7C-A67E4F2D8D78}"/>
              </a:ext>
            </a:extLst>
          </p:cNvPr>
          <p:cNvSpPr>
            <a:spLocks noGrp="1" noRot="1" noChangeAspect="1" noChangeArrowheads="1" noTextEdit="1"/>
          </p:cNvSpPr>
          <p:nvPr>
            <p:ph type="sldImg"/>
          </p:nvPr>
        </p:nvSpPr>
        <p:spPr>
          <a:ln/>
        </p:spPr>
      </p:sp>
      <p:sp>
        <p:nvSpPr>
          <p:cNvPr id="67587" name="Notes Placeholder 2">
            <a:extLst>
              <a:ext uri="{FF2B5EF4-FFF2-40B4-BE49-F238E27FC236}">
                <a16:creationId xmlns:a16="http://schemas.microsoft.com/office/drawing/2014/main" id="{2F17C1B2-7B07-46F8-BB22-7C750CB5EC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7588" name="Slide Number Placeholder 3">
            <a:extLst>
              <a:ext uri="{FF2B5EF4-FFF2-40B4-BE49-F238E27FC236}">
                <a16:creationId xmlns:a16="http://schemas.microsoft.com/office/drawing/2014/main" id="{B6A42CE2-D8A5-46FF-B902-83ABA1023F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D69E2FE-8E7A-4307-86CD-4A365C5E5E72}" type="slidenum">
              <a:rPr lang="en-US" altLang="en-US" sz="1300" smtClean="0"/>
              <a:pPr>
                <a:spcBef>
                  <a:spcPct val="0"/>
                </a:spcBef>
              </a:pPr>
              <a:t>36</a:t>
            </a:fld>
            <a:endParaRPr lang="en-US" altLang="en-US" sz="13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72F48717-5721-49B8-BA7C-A67E4F2D8D78}"/>
              </a:ext>
            </a:extLst>
          </p:cNvPr>
          <p:cNvSpPr>
            <a:spLocks noGrp="1" noRot="1" noChangeAspect="1" noChangeArrowheads="1" noTextEdit="1"/>
          </p:cNvSpPr>
          <p:nvPr>
            <p:ph type="sldImg"/>
          </p:nvPr>
        </p:nvSpPr>
        <p:spPr>
          <a:ln/>
        </p:spPr>
      </p:sp>
      <p:sp>
        <p:nvSpPr>
          <p:cNvPr id="67587" name="Notes Placeholder 2">
            <a:extLst>
              <a:ext uri="{FF2B5EF4-FFF2-40B4-BE49-F238E27FC236}">
                <a16:creationId xmlns:a16="http://schemas.microsoft.com/office/drawing/2014/main" id="{2F17C1B2-7B07-46F8-BB22-7C750CB5EC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7588" name="Slide Number Placeholder 3">
            <a:extLst>
              <a:ext uri="{FF2B5EF4-FFF2-40B4-BE49-F238E27FC236}">
                <a16:creationId xmlns:a16="http://schemas.microsoft.com/office/drawing/2014/main" id="{B6A42CE2-D8A5-46FF-B902-83ABA1023F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D69E2FE-8E7A-4307-86CD-4A365C5E5E72}" type="slidenum">
              <a:rPr lang="en-US" altLang="en-US" sz="1300" smtClean="0"/>
              <a:pPr>
                <a:spcBef>
                  <a:spcPct val="0"/>
                </a:spcBef>
              </a:pPr>
              <a:t>37</a:t>
            </a:fld>
            <a:endParaRPr lang="en-US" altLang="en-US" sz="1300"/>
          </a:p>
        </p:txBody>
      </p:sp>
    </p:spTree>
    <p:extLst>
      <p:ext uri="{BB962C8B-B14F-4D97-AF65-F5344CB8AC3E}">
        <p14:creationId xmlns:p14="http://schemas.microsoft.com/office/powerpoint/2010/main" val="7232785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72F48717-5721-49B8-BA7C-A67E4F2D8D78}"/>
              </a:ext>
            </a:extLst>
          </p:cNvPr>
          <p:cNvSpPr>
            <a:spLocks noGrp="1" noRot="1" noChangeAspect="1" noChangeArrowheads="1" noTextEdit="1"/>
          </p:cNvSpPr>
          <p:nvPr>
            <p:ph type="sldImg"/>
          </p:nvPr>
        </p:nvSpPr>
        <p:spPr>
          <a:ln/>
        </p:spPr>
      </p:sp>
      <p:sp>
        <p:nvSpPr>
          <p:cNvPr id="67587" name="Notes Placeholder 2">
            <a:extLst>
              <a:ext uri="{FF2B5EF4-FFF2-40B4-BE49-F238E27FC236}">
                <a16:creationId xmlns:a16="http://schemas.microsoft.com/office/drawing/2014/main" id="{2F17C1B2-7B07-46F8-BB22-7C750CB5EC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7588" name="Slide Number Placeholder 3">
            <a:extLst>
              <a:ext uri="{FF2B5EF4-FFF2-40B4-BE49-F238E27FC236}">
                <a16:creationId xmlns:a16="http://schemas.microsoft.com/office/drawing/2014/main" id="{B6A42CE2-D8A5-46FF-B902-83ABA1023F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D69E2FE-8E7A-4307-86CD-4A365C5E5E72}" type="slidenum">
              <a:rPr lang="en-US" altLang="en-US" sz="1300" smtClean="0"/>
              <a:pPr>
                <a:spcBef>
                  <a:spcPct val="0"/>
                </a:spcBef>
              </a:pPr>
              <a:t>38</a:t>
            </a:fld>
            <a:endParaRPr lang="en-US" altLang="en-US" sz="1300"/>
          </a:p>
        </p:txBody>
      </p:sp>
    </p:spTree>
    <p:extLst>
      <p:ext uri="{BB962C8B-B14F-4D97-AF65-F5344CB8AC3E}">
        <p14:creationId xmlns:p14="http://schemas.microsoft.com/office/powerpoint/2010/main" val="26115345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BF053F4D-8C68-42E2-96A3-5E08C0803370}"/>
              </a:ext>
            </a:extLst>
          </p:cNvPr>
          <p:cNvSpPr>
            <a:spLocks noGrp="1" noRot="1" noChangeAspect="1" noChangeArrowheads="1" noTextEdit="1"/>
          </p:cNvSpPr>
          <p:nvPr>
            <p:ph type="sldImg"/>
          </p:nvPr>
        </p:nvSpPr>
        <p:spPr>
          <a:ln/>
        </p:spPr>
      </p:sp>
      <p:sp>
        <p:nvSpPr>
          <p:cNvPr id="69635" name="Notes Placeholder 2">
            <a:extLst>
              <a:ext uri="{FF2B5EF4-FFF2-40B4-BE49-F238E27FC236}">
                <a16:creationId xmlns:a16="http://schemas.microsoft.com/office/drawing/2014/main" id="{9A53CCA4-0FCC-48E4-B877-6964C515E8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9636" name="Slide Number Placeholder 3">
            <a:extLst>
              <a:ext uri="{FF2B5EF4-FFF2-40B4-BE49-F238E27FC236}">
                <a16:creationId xmlns:a16="http://schemas.microsoft.com/office/drawing/2014/main" id="{9F4123F7-C72B-4BF1-9B50-A0F3C06333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FD60DC4-1235-49BB-945C-890EF357B0FF}" type="slidenum">
              <a:rPr lang="en-US" altLang="en-US" sz="1300" smtClean="0"/>
              <a:pPr>
                <a:spcBef>
                  <a:spcPct val="0"/>
                </a:spcBef>
              </a:pPr>
              <a:t>39</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C5CAE8E-EC09-4840-866D-8CF561D2B864}"/>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F92E3206-74A9-476D-932B-E0D45DC77F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244" name="Slide Number Placeholder 3">
            <a:extLst>
              <a:ext uri="{FF2B5EF4-FFF2-40B4-BE49-F238E27FC236}">
                <a16:creationId xmlns:a16="http://schemas.microsoft.com/office/drawing/2014/main" id="{266980B6-8C8B-47DC-91ED-4D84FED667F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AB1038C-E843-4F6B-ACA6-6C6EC7EDFA76}" type="slidenum">
              <a:rPr lang="en-US" altLang="en-US" sz="1300" smtClean="0"/>
              <a:pPr>
                <a:spcBef>
                  <a:spcPct val="0"/>
                </a:spcBef>
              </a:pPr>
              <a:t>4</a:t>
            </a:fld>
            <a:endParaRPr lang="en-US" altLang="en-US" sz="13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C1ED92D2-7147-4DC8-B573-9898D5A2DDF2}"/>
              </a:ext>
            </a:extLst>
          </p:cNvPr>
          <p:cNvSpPr>
            <a:spLocks noGrp="1" noRot="1" noChangeAspect="1" noChangeArrowheads="1" noTextEdit="1"/>
          </p:cNvSpPr>
          <p:nvPr>
            <p:ph type="sldImg"/>
          </p:nvPr>
        </p:nvSpPr>
        <p:spPr>
          <a:ln/>
        </p:spPr>
      </p:sp>
      <p:sp>
        <p:nvSpPr>
          <p:cNvPr id="71683" name="Notes Placeholder 2">
            <a:extLst>
              <a:ext uri="{FF2B5EF4-FFF2-40B4-BE49-F238E27FC236}">
                <a16:creationId xmlns:a16="http://schemas.microsoft.com/office/drawing/2014/main" id="{BC2467CB-59EA-4768-B1B0-F1D5301703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684" name="Slide Number Placeholder 3">
            <a:extLst>
              <a:ext uri="{FF2B5EF4-FFF2-40B4-BE49-F238E27FC236}">
                <a16:creationId xmlns:a16="http://schemas.microsoft.com/office/drawing/2014/main" id="{E87BE977-D8EA-4B12-9BEF-CB9F5883F4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5AF0A08-7706-4F13-9FBA-8B5A473E6B43}" type="slidenum">
              <a:rPr lang="en-US" altLang="en-US" sz="1300" smtClean="0"/>
              <a:pPr>
                <a:spcBef>
                  <a:spcPct val="0"/>
                </a:spcBef>
              </a:pPr>
              <a:t>40</a:t>
            </a:fld>
            <a:endParaRPr lang="en-US" altLang="en-US" sz="13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C1ED92D2-7147-4DC8-B573-9898D5A2DDF2}"/>
              </a:ext>
            </a:extLst>
          </p:cNvPr>
          <p:cNvSpPr>
            <a:spLocks noGrp="1" noRot="1" noChangeAspect="1" noChangeArrowheads="1" noTextEdit="1"/>
          </p:cNvSpPr>
          <p:nvPr>
            <p:ph type="sldImg"/>
          </p:nvPr>
        </p:nvSpPr>
        <p:spPr>
          <a:ln/>
        </p:spPr>
      </p:sp>
      <p:sp>
        <p:nvSpPr>
          <p:cNvPr id="71683" name="Notes Placeholder 2">
            <a:extLst>
              <a:ext uri="{FF2B5EF4-FFF2-40B4-BE49-F238E27FC236}">
                <a16:creationId xmlns:a16="http://schemas.microsoft.com/office/drawing/2014/main" id="{BC2467CB-59EA-4768-B1B0-F1D5301703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684" name="Slide Number Placeholder 3">
            <a:extLst>
              <a:ext uri="{FF2B5EF4-FFF2-40B4-BE49-F238E27FC236}">
                <a16:creationId xmlns:a16="http://schemas.microsoft.com/office/drawing/2014/main" id="{E87BE977-D8EA-4B12-9BEF-CB9F5883F4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5AF0A08-7706-4F13-9FBA-8B5A473E6B43}" type="slidenum">
              <a:rPr lang="en-US" altLang="en-US" sz="1300" smtClean="0"/>
              <a:pPr>
                <a:spcBef>
                  <a:spcPct val="0"/>
                </a:spcBef>
              </a:pPr>
              <a:t>41</a:t>
            </a:fld>
            <a:endParaRPr lang="en-US" altLang="en-US" sz="1300"/>
          </a:p>
        </p:txBody>
      </p:sp>
    </p:spTree>
    <p:extLst>
      <p:ext uri="{BB962C8B-B14F-4D97-AF65-F5344CB8AC3E}">
        <p14:creationId xmlns:p14="http://schemas.microsoft.com/office/powerpoint/2010/main" val="33272017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21E8230A-1356-4FA2-BA79-C86D9FD14705}"/>
              </a:ext>
            </a:extLst>
          </p:cNvPr>
          <p:cNvSpPr>
            <a:spLocks noGrp="1" noRot="1" noChangeAspect="1" noChangeArrowheads="1" noTextEdit="1"/>
          </p:cNvSpPr>
          <p:nvPr>
            <p:ph type="sldImg"/>
          </p:nvPr>
        </p:nvSpPr>
        <p:spPr>
          <a:ln/>
        </p:spPr>
      </p:sp>
      <p:sp>
        <p:nvSpPr>
          <p:cNvPr id="73731" name="Notes Placeholder 2">
            <a:extLst>
              <a:ext uri="{FF2B5EF4-FFF2-40B4-BE49-F238E27FC236}">
                <a16:creationId xmlns:a16="http://schemas.microsoft.com/office/drawing/2014/main" id="{54A115B1-C07B-4FAE-9B30-E1DF3E37E2C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3732" name="Slide Number Placeholder 3">
            <a:extLst>
              <a:ext uri="{FF2B5EF4-FFF2-40B4-BE49-F238E27FC236}">
                <a16:creationId xmlns:a16="http://schemas.microsoft.com/office/drawing/2014/main" id="{137A0840-2526-4AA5-A4C3-1C94D69D63F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DADCA64-C34F-49F8-B278-A7D89D00F9FE}" type="slidenum">
              <a:rPr lang="en-US" altLang="en-US" sz="1300" smtClean="0"/>
              <a:pPr>
                <a:spcBef>
                  <a:spcPct val="0"/>
                </a:spcBef>
              </a:pPr>
              <a:t>42</a:t>
            </a:fld>
            <a:endParaRPr lang="en-US" altLang="en-US" sz="13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F62CFEE0-DBFC-4B3A-B962-598A3363F255}"/>
              </a:ext>
            </a:extLst>
          </p:cNvPr>
          <p:cNvSpPr>
            <a:spLocks noGrp="1" noRot="1" noChangeAspect="1" noChangeArrowheads="1" noTextEdit="1"/>
          </p:cNvSpPr>
          <p:nvPr>
            <p:ph type="sldImg"/>
          </p:nvPr>
        </p:nvSpPr>
        <p:spPr>
          <a:ln/>
        </p:spPr>
      </p:sp>
      <p:sp>
        <p:nvSpPr>
          <p:cNvPr id="75779" name="Notes Placeholder 2">
            <a:extLst>
              <a:ext uri="{FF2B5EF4-FFF2-40B4-BE49-F238E27FC236}">
                <a16:creationId xmlns:a16="http://schemas.microsoft.com/office/drawing/2014/main" id="{091FF601-5CFC-441E-B011-2683DB92D5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5780" name="Slide Number Placeholder 3">
            <a:extLst>
              <a:ext uri="{FF2B5EF4-FFF2-40B4-BE49-F238E27FC236}">
                <a16:creationId xmlns:a16="http://schemas.microsoft.com/office/drawing/2014/main" id="{AB2C4030-81B7-4B45-B274-7BCEA49BCB4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30D6DFC-D623-4AA3-BB71-E3C39CC84B60}" type="slidenum">
              <a:rPr lang="en-US" altLang="en-US" sz="1300" smtClean="0"/>
              <a:pPr>
                <a:spcBef>
                  <a:spcPct val="0"/>
                </a:spcBef>
              </a:pPr>
              <a:t>43</a:t>
            </a:fld>
            <a:endParaRPr lang="en-US" altLang="en-US" sz="13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B8CB2EE8-0CC5-44F8-A872-D65B0CA93FC6}"/>
              </a:ext>
            </a:extLst>
          </p:cNvPr>
          <p:cNvSpPr>
            <a:spLocks noGrp="1" noRot="1" noChangeAspect="1" noChangeArrowheads="1" noTextEdit="1"/>
          </p:cNvSpPr>
          <p:nvPr>
            <p:ph type="sldImg"/>
          </p:nvPr>
        </p:nvSpPr>
        <p:spPr>
          <a:ln/>
        </p:spPr>
      </p:sp>
      <p:sp>
        <p:nvSpPr>
          <p:cNvPr id="77827" name="Notes Placeholder 2">
            <a:extLst>
              <a:ext uri="{FF2B5EF4-FFF2-40B4-BE49-F238E27FC236}">
                <a16:creationId xmlns:a16="http://schemas.microsoft.com/office/drawing/2014/main" id="{2B468A04-4DC7-4CE3-8A6A-C92D6CE5FB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7828" name="Slide Number Placeholder 3">
            <a:extLst>
              <a:ext uri="{FF2B5EF4-FFF2-40B4-BE49-F238E27FC236}">
                <a16:creationId xmlns:a16="http://schemas.microsoft.com/office/drawing/2014/main" id="{D319DCCD-3CA1-4A0F-88CD-AA7E6B0FD17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1BBB7D5-F0D4-4199-8947-26C54BF35D8B}" type="slidenum">
              <a:rPr lang="en-US" altLang="en-US" sz="1300" smtClean="0"/>
              <a:pPr>
                <a:spcBef>
                  <a:spcPct val="0"/>
                </a:spcBef>
              </a:pPr>
              <a:t>44</a:t>
            </a:fld>
            <a:endParaRPr lang="en-US" altLang="en-US" sz="13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7F858448-A987-40F1-AEEB-B3A08ACC0C33}"/>
              </a:ext>
            </a:extLst>
          </p:cNvPr>
          <p:cNvSpPr>
            <a:spLocks noGrp="1" noRot="1" noChangeAspect="1" noChangeArrowheads="1" noTextEdit="1"/>
          </p:cNvSpPr>
          <p:nvPr>
            <p:ph type="sldImg"/>
          </p:nvPr>
        </p:nvSpPr>
        <p:spPr>
          <a:ln/>
        </p:spPr>
      </p:sp>
      <p:sp>
        <p:nvSpPr>
          <p:cNvPr id="79875" name="Notes Placeholder 2">
            <a:extLst>
              <a:ext uri="{FF2B5EF4-FFF2-40B4-BE49-F238E27FC236}">
                <a16:creationId xmlns:a16="http://schemas.microsoft.com/office/drawing/2014/main" id="{79E9F06C-318C-4BB7-A5C6-48C723ACCF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9876" name="Slide Number Placeholder 3">
            <a:extLst>
              <a:ext uri="{FF2B5EF4-FFF2-40B4-BE49-F238E27FC236}">
                <a16:creationId xmlns:a16="http://schemas.microsoft.com/office/drawing/2014/main" id="{403BA0CF-8961-4881-B629-E6211330CF7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17468A3-25B8-42B2-B3B3-7CF23D84913D}" type="slidenum">
              <a:rPr lang="en-US" altLang="en-US" sz="1300" smtClean="0"/>
              <a:pPr>
                <a:spcBef>
                  <a:spcPct val="0"/>
                </a:spcBef>
              </a:pPr>
              <a:t>45</a:t>
            </a:fld>
            <a:endParaRPr lang="en-US" altLang="en-US" sz="13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E9E592BA-C730-47F0-AF9D-343211B26089}"/>
              </a:ext>
            </a:extLst>
          </p:cNvPr>
          <p:cNvSpPr>
            <a:spLocks noGrp="1" noRot="1" noChangeAspect="1" noChangeArrowheads="1" noTextEdit="1"/>
          </p:cNvSpPr>
          <p:nvPr>
            <p:ph type="sldImg"/>
          </p:nvPr>
        </p:nvSpPr>
        <p:spPr>
          <a:ln/>
        </p:spPr>
      </p:sp>
      <p:sp>
        <p:nvSpPr>
          <p:cNvPr id="81923" name="Notes Placeholder 2">
            <a:extLst>
              <a:ext uri="{FF2B5EF4-FFF2-40B4-BE49-F238E27FC236}">
                <a16:creationId xmlns:a16="http://schemas.microsoft.com/office/drawing/2014/main" id="{84EA996B-8B4B-4D3D-A3FD-C370D8171D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1924" name="Slide Number Placeholder 3">
            <a:extLst>
              <a:ext uri="{FF2B5EF4-FFF2-40B4-BE49-F238E27FC236}">
                <a16:creationId xmlns:a16="http://schemas.microsoft.com/office/drawing/2014/main" id="{F49C6F91-57B7-400B-9CDC-628A2A8D5D1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BAC08CC-1090-40C8-AA07-4CC1800F4F09}" type="slidenum">
              <a:rPr lang="en-US" altLang="en-US" sz="1300" smtClean="0"/>
              <a:pPr>
                <a:spcBef>
                  <a:spcPct val="0"/>
                </a:spcBef>
              </a:pPr>
              <a:t>46</a:t>
            </a:fld>
            <a:endParaRPr lang="en-US" altLang="en-US" sz="13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DF63B3DA-CB1E-4625-B9EC-E38A474718B1}"/>
              </a:ext>
            </a:extLst>
          </p:cNvPr>
          <p:cNvSpPr>
            <a:spLocks noGrp="1" noRot="1" noChangeAspect="1" noChangeArrowheads="1" noTextEdit="1"/>
          </p:cNvSpPr>
          <p:nvPr>
            <p:ph type="sldImg"/>
          </p:nvPr>
        </p:nvSpPr>
        <p:spPr>
          <a:ln/>
        </p:spPr>
      </p:sp>
      <p:sp>
        <p:nvSpPr>
          <p:cNvPr id="83971" name="Notes Placeholder 2">
            <a:extLst>
              <a:ext uri="{FF2B5EF4-FFF2-40B4-BE49-F238E27FC236}">
                <a16:creationId xmlns:a16="http://schemas.microsoft.com/office/drawing/2014/main" id="{10CB2A23-F3EA-4CD0-BE2A-87955B2827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3972" name="Slide Number Placeholder 3">
            <a:extLst>
              <a:ext uri="{FF2B5EF4-FFF2-40B4-BE49-F238E27FC236}">
                <a16:creationId xmlns:a16="http://schemas.microsoft.com/office/drawing/2014/main" id="{2D8CCB04-53C8-4B4E-ADB9-BEE3DE3F83F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8381C53-31D1-4E2E-866D-52D0C1E5EA94}" type="slidenum">
              <a:rPr lang="en-US" altLang="en-US" sz="1300" smtClean="0"/>
              <a:pPr>
                <a:spcBef>
                  <a:spcPct val="0"/>
                </a:spcBef>
              </a:pPr>
              <a:t>47</a:t>
            </a:fld>
            <a:endParaRPr lang="en-US" altLang="en-US" sz="13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DF63B3DA-CB1E-4625-B9EC-E38A474718B1}"/>
              </a:ext>
            </a:extLst>
          </p:cNvPr>
          <p:cNvSpPr>
            <a:spLocks noGrp="1" noRot="1" noChangeAspect="1" noChangeArrowheads="1" noTextEdit="1"/>
          </p:cNvSpPr>
          <p:nvPr>
            <p:ph type="sldImg"/>
          </p:nvPr>
        </p:nvSpPr>
        <p:spPr>
          <a:ln/>
        </p:spPr>
      </p:sp>
      <p:sp>
        <p:nvSpPr>
          <p:cNvPr id="83971" name="Notes Placeholder 2">
            <a:extLst>
              <a:ext uri="{FF2B5EF4-FFF2-40B4-BE49-F238E27FC236}">
                <a16:creationId xmlns:a16="http://schemas.microsoft.com/office/drawing/2014/main" id="{10CB2A23-F3EA-4CD0-BE2A-87955B2827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3972" name="Slide Number Placeholder 3">
            <a:extLst>
              <a:ext uri="{FF2B5EF4-FFF2-40B4-BE49-F238E27FC236}">
                <a16:creationId xmlns:a16="http://schemas.microsoft.com/office/drawing/2014/main" id="{2D8CCB04-53C8-4B4E-ADB9-BEE3DE3F83F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8381C53-31D1-4E2E-866D-52D0C1E5EA94}" type="slidenum">
              <a:rPr lang="en-US" altLang="en-US" sz="1300" smtClean="0"/>
              <a:pPr>
                <a:spcBef>
                  <a:spcPct val="0"/>
                </a:spcBef>
              </a:pPr>
              <a:t>48</a:t>
            </a:fld>
            <a:endParaRPr lang="en-US" altLang="en-US" sz="1300"/>
          </a:p>
        </p:txBody>
      </p:sp>
    </p:spTree>
    <p:extLst>
      <p:ext uri="{BB962C8B-B14F-4D97-AF65-F5344CB8AC3E}">
        <p14:creationId xmlns:p14="http://schemas.microsoft.com/office/powerpoint/2010/main" val="26324636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FF2DE493-2A75-4784-8917-053DFA0895FA}"/>
              </a:ext>
            </a:extLst>
          </p:cNvPr>
          <p:cNvSpPr>
            <a:spLocks noGrp="1" noRot="1" noChangeAspect="1" noChangeArrowheads="1" noTextEdit="1"/>
          </p:cNvSpPr>
          <p:nvPr>
            <p:ph type="sldImg"/>
          </p:nvPr>
        </p:nvSpPr>
        <p:spPr>
          <a:ln/>
        </p:spPr>
      </p:sp>
      <p:sp>
        <p:nvSpPr>
          <p:cNvPr id="86019" name="Notes Placeholder 2">
            <a:extLst>
              <a:ext uri="{FF2B5EF4-FFF2-40B4-BE49-F238E27FC236}">
                <a16:creationId xmlns:a16="http://schemas.microsoft.com/office/drawing/2014/main" id="{1C406E7A-828D-4AE0-8B45-6ECD8F3BFA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6020" name="Slide Number Placeholder 3">
            <a:extLst>
              <a:ext uri="{FF2B5EF4-FFF2-40B4-BE49-F238E27FC236}">
                <a16:creationId xmlns:a16="http://schemas.microsoft.com/office/drawing/2014/main" id="{D7E56316-3410-4036-959C-1F1553F660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F9FB60B-560A-4F77-A683-66B1C5D21C5F}" type="slidenum">
              <a:rPr lang="en-US" altLang="en-US" sz="1300" smtClean="0"/>
              <a:pPr>
                <a:spcBef>
                  <a:spcPct val="0"/>
                </a:spcBef>
              </a:pPr>
              <a:t>49</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C1AAD73B-B607-4AE1-BF8A-94C094D5B6E5}"/>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FCE8E227-BD8A-4DD5-A16D-EC8511D849A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292" name="Slide Number Placeholder 3">
            <a:extLst>
              <a:ext uri="{FF2B5EF4-FFF2-40B4-BE49-F238E27FC236}">
                <a16:creationId xmlns:a16="http://schemas.microsoft.com/office/drawing/2014/main" id="{CDADF450-45B2-47FF-87A8-5D0FE7429D2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4D46EA3-9E80-4027-8922-2F9D1BCBA064}" type="slidenum">
              <a:rPr lang="en-US" altLang="en-US" sz="1300" smtClean="0"/>
              <a:pPr>
                <a:spcBef>
                  <a:spcPct val="0"/>
                </a:spcBef>
              </a:pPr>
              <a:t>5</a:t>
            </a:fld>
            <a:endParaRPr lang="en-US" altLang="en-US" sz="13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FF2DE493-2A75-4784-8917-053DFA0895FA}"/>
              </a:ext>
            </a:extLst>
          </p:cNvPr>
          <p:cNvSpPr>
            <a:spLocks noGrp="1" noRot="1" noChangeAspect="1" noChangeArrowheads="1" noTextEdit="1"/>
          </p:cNvSpPr>
          <p:nvPr>
            <p:ph type="sldImg"/>
          </p:nvPr>
        </p:nvSpPr>
        <p:spPr>
          <a:ln/>
        </p:spPr>
      </p:sp>
      <p:sp>
        <p:nvSpPr>
          <p:cNvPr id="86019" name="Notes Placeholder 2">
            <a:extLst>
              <a:ext uri="{FF2B5EF4-FFF2-40B4-BE49-F238E27FC236}">
                <a16:creationId xmlns:a16="http://schemas.microsoft.com/office/drawing/2014/main" id="{1C406E7A-828D-4AE0-8B45-6ECD8F3BFA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6020" name="Slide Number Placeholder 3">
            <a:extLst>
              <a:ext uri="{FF2B5EF4-FFF2-40B4-BE49-F238E27FC236}">
                <a16:creationId xmlns:a16="http://schemas.microsoft.com/office/drawing/2014/main" id="{D7E56316-3410-4036-959C-1F1553F660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F9FB60B-560A-4F77-A683-66B1C5D21C5F}" type="slidenum">
              <a:rPr lang="en-US" altLang="en-US" sz="1300" smtClean="0"/>
              <a:pPr>
                <a:spcBef>
                  <a:spcPct val="0"/>
                </a:spcBef>
              </a:pPr>
              <a:t>50</a:t>
            </a:fld>
            <a:endParaRPr lang="en-US" altLang="en-US" sz="1300"/>
          </a:p>
        </p:txBody>
      </p:sp>
    </p:spTree>
    <p:extLst>
      <p:ext uri="{BB962C8B-B14F-4D97-AF65-F5344CB8AC3E}">
        <p14:creationId xmlns:p14="http://schemas.microsoft.com/office/powerpoint/2010/main" val="12359117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0E589371-394C-423D-9E7E-C093668AE0EA}"/>
              </a:ext>
            </a:extLst>
          </p:cNvPr>
          <p:cNvSpPr>
            <a:spLocks noGrp="1" noRot="1" noChangeAspect="1" noChangeArrowheads="1" noTextEdit="1"/>
          </p:cNvSpPr>
          <p:nvPr>
            <p:ph type="sldImg"/>
          </p:nvPr>
        </p:nvSpPr>
        <p:spPr>
          <a:ln/>
        </p:spPr>
      </p:sp>
      <p:sp>
        <p:nvSpPr>
          <p:cNvPr id="94211" name="Notes Placeholder 2">
            <a:extLst>
              <a:ext uri="{FF2B5EF4-FFF2-40B4-BE49-F238E27FC236}">
                <a16:creationId xmlns:a16="http://schemas.microsoft.com/office/drawing/2014/main" id="{A9B41714-272B-46F7-9D55-E79B01FF15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4212" name="Slide Number Placeholder 3">
            <a:extLst>
              <a:ext uri="{FF2B5EF4-FFF2-40B4-BE49-F238E27FC236}">
                <a16:creationId xmlns:a16="http://schemas.microsoft.com/office/drawing/2014/main" id="{8CF5FC8C-D0E8-418A-807C-C939A511B5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41A50E6-E540-427E-8E94-3DE154ED60A5}" type="slidenum">
              <a:rPr lang="en-US" altLang="en-US" sz="1300" smtClean="0"/>
              <a:pPr>
                <a:spcBef>
                  <a:spcPct val="0"/>
                </a:spcBef>
              </a:pPr>
              <a:t>51</a:t>
            </a:fld>
            <a:endParaRPr lang="en-US" altLang="en-US" sz="13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29E00BA9-4B7C-4FC7-ACF6-ADAF43F0BA38}"/>
              </a:ext>
            </a:extLst>
          </p:cNvPr>
          <p:cNvSpPr>
            <a:spLocks noGrp="1" noRot="1" noChangeAspect="1" noChangeArrowheads="1" noTextEdit="1"/>
          </p:cNvSpPr>
          <p:nvPr>
            <p:ph type="sldImg"/>
          </p:nvPr>
        </p:nvSpPr>
        <p:spPr>
          <a:ln/>
        </p:spPr>
      </p:sp>
      <p:sp>
        <p:nvSpPr>
          <p:cNvPr id="96259" name="Notes Placeholder 2">
            <a:extLst>
              <a:ext uri="{FF2B5EF4-FFF2-40B4-BE49-F238E27FC236}">
                <a16:creationId xmlns:a16="http://schemas.microsoft.com/office/drawing/2014/main" id="{EAA4FD32-D81E-4218-91D5-DF79ED1E2AB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6260" name="Slide Number Placeholder 3">
            <a:extLst>
              <a:ext uri="{FF2B5EF4-FFF2-40B4-BE49-F238E27FC236}">
                <a16:creationId xmlns:a16="http://schemas.microsoft.com/office/drawing/2014/main" id="{70A87D3A-CD50-4A2E-993B-5DD9144055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A7C1FA5-4049-4B73-B74E-71B95744F380}" type="slidenum">
              <a:rPr lang="en-US" altLang="en-US" sz="1300" smtClean="0"/>
              <a:pPr>
                <a:spcBef>
                  <a:spcPct val="0"/>
                </a:spcBef>
              </a:pPr>
              <a:t>52</a:t>
            </a:fld>
            <a:endParaRPr lang="en-US" altLang="en-US" sz="13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8C89DA6F-FCFD-4290-988D-C9B26255EAB3}"/>
              </a:ext>
            </a:extLst>
          </p:cNvPr>
          <p:cNvSpPr>
            <a:spLocks noGrp="1" noRot="1" noChangeAspect="1" noChangeArrowheads="1" noTextEdit="1"/>
          </p:cNvSpPr>
          <p:nvPr>
            <p:ph type="sldImg"/>
          </p:nvPr>
        </p:nvSpPr>
        <p:spPr>
          <a:ln/>
        </p:spPr>
      </p:sp>
      <p:sp>
        <p:nvSpPr>
          <p:cNvPr id="98307" name="Notes Placeholder 2">
            <a:extLst>
              <a:ext uri="{FF2B5EF4-FFF2-40B4-BE49-F238E27FC236}">
                <a16:creationId xmlns:a16="http://schemas.microsoft.com/office/drawing/2014/main" id="{63370748-5D51-4F50-8407-CE684F428A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8308" name="Slide Number Placeholder 3">
            <a:extLst>
              <a:ext uri="{FF2B5EF4-FFF2-40B4-BE49-F238E27FC236}">
                <a16:creationId xmlns:a16="http://schemas.microsoft.com/office/drawing/2014/main" id="{C1EB43FE-030C-49F9-B768-9123C362CA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E02E037-19FB-41D9-8B57-69988ED4E3FA}" type="slidenum">
              <a:rPr lang="en-US" altLang="en-US" sz="1300" smtClean="0"/>
              <a:pPr>
                <a:spcBef>
                  <a:spcPct val="0"/>
                </a:spcBef>
              </a:pPr>
              <a:t>53</a:t>
            </a:fld>
            <a:endParaRPr lang="en-US" altLang="en-US" sz="13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8B92348D-E038-432B-926C-3F14D537D378}"/>
              </a:ext>
            </a:extLst>
          </p:cNvPr>
          <p:cNvSpPr>
            <a:spLocks noGrp="1" noRot="1" noChangeAspect="1" noChangeArrowheads="1" noTextEdit="1"/>
          </p:cNvSpPr>
          <p:nvPr>
            <p:ph type="sldImg"/>
          </p:nvPr>
        </p:nvSpPr>
        <p:spPr>
          <a:ln/>
        </p:spPr>
      </p:sp>
      <p:sp>
        <p:nvSpPr>
          <p:cNvPr id="100355" name="Notes Placeholder 2">
            <a:extLst>
              <a:ext uri="{FF2B5EF4-FFF2-40B4-BE49-F238E27FC236}">
                <a16:creationId xmlns:a16="http://schemas.microsoft.com/office/drawing/2014/main" id="{036CD570-4D13-4336-B18D-A9E5F4C872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0356" name="Slide Number Placeholder 3">
            <a:extLst>
              <a:ext uri="{FF2B5EF4-FFF2-40B4-BE49-F238E27FC236}">
                <a16:creationId xmlns:a16="http://schemas.microsoft.com/office/drawing/2014/main" id="{B2D471B6-D260-4C32-AAE9-A65C936044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059BEDA-2389-45D1-A9B5-3FC2591BC152}" type="slidenum">
              <a:rPr lang="en-US" altLang="en-US" sz="1300" smtClean="0"/>
              <a:pPr>
                <a:spcBef>
                  <a:spcPct val="0"/>
                </a:spcBef>
              </a:pPr>
              <a:t>54</a:t>
            </a:fld>
            <a:endParaRPr lang="en-US" altLang="en-US" sz="13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C9A3970D-BCEE-4539-BC42-E6E7656EB8F3}"/>
              </a:ext>
            </a:extLst>
          </p:cNvPr>
          <p:cNvSpPr>
            <a:spLocks noGrp="1" noRot="1" noChangeAspect="1" noChangeArrowheads="1" noTextEdit="1"/>
          </p:cNvSpPr>
          <p:nvPr>
            <p:ph type="sldImg"/>
          </p:nvPr>
        </p:nvSpPr>
        <p:spPr>
          <a:ln/>
        </p:spPr>
      </p:sp>
      <p:sp>
        <p:nvSpPr>
          <p:cNvPr id="102403" name="Notes Placeholder 2">
            <a:extLst>
              <a:ext uri="{FF2B5EF4-FFF2-40B4-BE49-F238E27FC236}">
                <a16:creationId xmlns:a16="http://schemas.microsoft.com/office/drawing/2014/main" id="{4F6F0B79-6343-4761-A014-B18939A254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2404" name="Slide Number Placeholder 3">
            <a:extLst>
              <a:ext uri="{FF2B5EF4-FFF2-40B4-BE49-F238E27FC236}">
                <a16:creationId xmlns:a16="http://schemas.microsoft.com/office/drawing/2014/main" id="{732B9B26-9C07-453A-856E-59BE06D316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8CCD968-3EB2-483E-9CDB-7111C99CBF15}" type="slidenum">
              <a:rPr lang="en-US" altLang="en-US" sz="1300" smtClean="0"/>
              <a:pPr>
                <a:spcBef>
                  <a:spcPct val="0"/>
                </a:spcBef>
              </a:pPr>
              <a:t>55</a:t>
            </a:fld>
            <a:endParaRPr lang="en-US" altLang="en-US" sz="13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a:extLst>
              <a:ext uri="{FF2B5EF4-FFF2-40B4-BE49-F238E27FC236}">
                <a16:creationId xmlns:a16="http://schemas.microsoft.com/office/drawing/2014/main" id="{3149F721-633D-43C7-88D4-6BC227BB71ED}"/>
              </a:ext>
            </a:extLst>
          </p:cNvPr>
          <p:cNvSpPr>
            <a:spLocks noGrp="1" noRot="1" noChangeAspect="1" noChangeArrowheads="1" noTextEdit="1"/>
          </p:cNvSpPr>
          <p:nvPr>
            <p:ph type="sldImg"/>
          </p:nvPr>
        </p:nvSpPr>
        <p:spPr>
          <a:ln/>
        </p:spPr>
      </p:sp>
      <p:sp>
        <p:nvSpPr>
          <p:cNvPr id="104451" name="Notes Placeholder 2">
            <a:extLst>
              <a:ext uri="{FF2B5EF4-FFF2-40B4-BE49-F238E27FC236}">
                <a16:creationId xmlns:a16="http://schemas.microsoft.com/office/drawing/2014/main" id="{A01DC4F2-D627-4A7B-8B8C-96641887A6A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4452" name="Slide Number Placeholder 3">
            <a:extLst>
              <a:ext uri="{FF2B5EF4-FFF2-40B4-BE49-F238E27FC236}">
                <a16:creationId xmlns:a16="http://schemas.microsoft.com/office/drawing/2014/main" id="{74A3CA35-6698-4E81-9C49-3A5659F4EFC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8C7D3DF-F5C7-4050-8655-D8CC352EE96F}" type="slidenum">
              <a:rPr lang="en-US" altLang="en-US" sz="1300" smtClean="0"/>
              <a:pPr>
                <a:spcBef>
                  <a:spcPct val="0"/>
                </a:spcBef>
              </a:pPr>
              <a:t>56</a:t>
            </a:fld>
            <a:endParaRPr lang="en-US" altLang="en-US" sz="13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42F0453D-D63E-4AB8-BD81-ACCAD8701AF6}"/>
              </a:ext>
            </a:extLst>
          </p:cNvPr>
          <p:cNvSpPr>
            <a:spLocks noGrp="1" noRot="1" noChangeAspect="1" noChangeArrowheads="1" noTextEdit="1"/>
          </p:cNvSpPr>
          <p:nvPr>
            <p:ph type="sldImg"/>
          </p:nvPr>
        </p:nvSpPr>
        <p:spPr>
          <a:ln/>
        </p:spPr>
      </p:sp>
      <p:sp>
        <p:nvSpPr>
          <p:cNvPr id="106499" name="Notes Placeholder 2">
            <a:extLst>
              <a:ext uri="{FF2B5EF4-FFF2-40B4-BE49-F238E27FC236}">
                <a16:creationId xmlns:a16="http://schemas.microsoft.com/office/drawing/2014/main" id="{EEAFB8BE-0067-478A-9572-A36971BFA72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6500" name="Slide Number Placeholder 3">
            <a:extLst>
              <a:ext uri="{FF2B5EF4-FFF2-40B4-BE49-F238E27FC236}">
                <a16:creationId xmlns:a16="http://schemas.microsoft.com/office/drawing/2014/main" id="{EDA03BE2-C4A9-456A-82DD-1B5A54FF73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DBFA0D6-5A5D-4B34-B6AB-76744427A2EF}" type="slidenum">
              <a:rPr lang="en-US" altLang="en-US" sz="1300" smtClean="0"/>
              <a:pPr>
                <a:spcBef>
                  <a:spcPct val="0"/>
                </a:spcBef>
              </a:pPr>
              <a:t>57</a:t>
            </a:fld>
            <a:endParaRPr lang="en-US" altLang="en-US" sz="13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5E4932EE-AEEE-42B5-A18B-544B9BD4AE10}"/>
              </a:ext>
            </a:extLst>
          </p:cNvPr>
          <p:cNvSpPr>
            <a:spLocks noGrp="1" noRot="1" noChangeAspect="1" noChangeArrowheads="1" noTextEdit="1"/>
          </p:cNvSpPr>
          <p:nvPr>
            <p:ph type="sldImg"/>
          </p:nvPr>
        </p:nvSpPr>
        <p:spPr>
          <a:ln/>
        </p:spPr>
      </p:sp>
      <p:sp>
        <p:nvSpPr>
          <p:cNvPr id="108547" name="Notes Placeholder 2">
            <a:extLst>
              <a:ext uri="{FF2B5EF4-FFF2-40B4-BE49-F238E27FC236}">
                <a16:creationId xmlns:a16="http://schemas.microsoft.com/office/drawing/2014/main" id="{1A23A807-D746-4EFC-BAE9-3CF1CF3BE7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8548" name="Slide Number Placeholder 3">
            <a:extLst>
              <a:ext uri="{FF2B5EF4-FFF2-40B4-BE49-F238E27FC236}">
                <a16:creationId xmlns:a16="http://schemas.microsoft.com/office/drawing/2014/main" id="{802977CC-9D21-42F5-929B-D4554F69D6A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669EDB9-1A90-4E20-8744-8E7EDCB78071}" type="slidenum">
              <a:rPr lang="en-US" altLang="en-US" sz="1300" smtClean="0"/>
              <a:pPr>
                <a:spcBef>
                  <a:spcPct val="0"/>
                </a:spcBef>
              </a:pPr>
              <a:t>58</a:t>
            </a:fld>
            <a:endParaRPr lang="en-US" altLang="en-US" sz="130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a:extLst>
              <a:ext uri="{FF2B5EF4-FFF2-40B4-BE49-F238E27FC236}">
                <a16:creationId xmlns:a16="http://schemas.microsoft.com/office/drawing/2014/main" id="{0EBA626C-89D7-43B2-AF22-3B0369609AC6}"/>
              </a:ext>
            </a:extLst>
          </p:cNvPr>
          <p:cNvSpPr>
            <a:spLocks noGrp="1" noRot="1" noChangeAspect="1" noChangeArrowheads="1" noTextEdit="1"/>
          </p:cNvSpPr>
          <p:nvPr>
            <p:ph type="sldImg"/>
          </p:nvPr>
        </p:nvSpPr>
        <p:spPr>
          <a:solidFill>
            <a:srgbClr val="FFFFFF"/>
          </a:solidFill>
          <a:ln/>
        </p:spPr>
      </p:sp>
      <p:sp>
        <p:nvSpPr>
          <p:cNvPr id="110595" name="Notes Placeholder 2">
            <a:extLst>
              <a:ext uri="{FF2B5EF4-FFF2-40B4-BE49-F238E27FC236}">
                <a16:creationId xmlns:a16="http://schemas.microsoft.com/office/drawing/2014/main" id="{416F919C-499E-4F1C-AB7A-2E45D8829D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0596" name="Slide Number Placeholder 3">
            <a:extLst>
              <a:ext uri="{FF2B5EF4-FFF2-40B4-BE49-F238E27FC236}">
                <a16:creationId xmlns:a16="http://schemas.microsoft.com/office/drawing/2014/main" id="{531B16F5-4B5A-4E28-AB6E-C19960FBAAA3}"/>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6D462A39-75C2-489D-A8B5-A79B83A8D081}" type="slidenum">
              <a:rPr lang="en-US" altLang="en-US" sz="1300" b="0"/>
              <a:pPr algn="r" eaLnBrk="1" hangingPunct="1">
                <a:spcBef>
                  <a:spcPct val="0"/>
                </a:spcBef>
              </a:pPr>
              <a:t>59</a:t>
            </a:fld>
            <a:endParaRPr lang="en-US" altLang="en-US" sz="1300" b="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659126A-0F55-47B3-AB9D-2035B2EDA0FA}"/>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B8A8F9E9-E574-45CD-9DB0-8AFA9F17BE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340" name="Slide Number Placeholder 3">
            <a:extLst>
              <a:ext uri="{FF2B5EF4-FFF2-40B4-BE49-F238E27FC236}">
                <a16:creationId xmlns:a16="http://schemas.microsoft.com/office/drawing/2014/main" id="{84DC15F9-F3F2-48F8-9A3E-886FC68814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7C3E4D3-6A36-46F3-AAB0-B00ABEB7A9A3}" type="slidenum">
              <a:rPr lang="en-US" altLang="en-US" sz="1300" smtClean="0"/>
              <a:pPr>
                <a:spcBef>
                  <a:spcPct val="0"/>
                </a:spcBef>
              </a:pPr>
              <a:t>6</a:t>
            </a:fld>
            <a:endParaRPr lang="en-US" altLang="en-US" sz="13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5E4932EE-AEEE-42B5-A18B-544B9BD4AE10}"/>
              </a:ext>
            </a:extLst>
          </p:cNvPr>
          <p:cNvSpPr>
            <a:spLocks noGrp="1" noRot="1" noChangeAspect="1" noChangeArrowheads="1" noTextEdit="1"/>
          </p:cNvSpPr>
          <p:nvPr>
            <p:ph type="sldImg"/>
          </p:nvPr>
        </p:nvSpPr>
        <p:spPr>
          <a:ln/>
        </p:spPr>
      </p:sp>
      <p:sp>
        <p:nvSpPr>
          <p:cNvPr id="108547" name="Notes Placeholder 2">
            <a:extLst>
              <a:ext uri="{FF2B5EF4-FFF2-40B4-BE49-F238E27FC236}">
                <a16:creationId xmlns:a16="http://schemas.microsoft.com/office/drawing/2014/main" id="{1A23A807-D746-4EFC-BAE9-3CF1CF3BE7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8548" name="Slide Number Placeholder 3">
            <a:extLst>
              <a:ext uri="{FF2B5EF4-FFF2-40B4-BE49-F238E27FC236}">
                <a16:creationId xmlns:a16="http://schemas.microsoft.com/office/drawing/2014/main" id="{802977CC-9D21-42F5-929B-D4554F69D6A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669EDB9-1A90-4E20-8744-8E7EDCB78071}" type="slidenum">
              <a:rPr lang="en-US" altLang="en-US" sz="1300" smtClean="0"/>
              <a:pPr>
                <a:spcBef>
                  <a:spcPct val="0"/>
                </a:spcBef>
              </a:pPr>
              <a:t>60</a:t>
            </a:fld>
            <a:endParaRPr lang="en-US" altLang="en-US" sz="1300"/>
          </a:p>
        </p:txBody>
      </p:sp>
    </p:spTree>
    <p:extLst>
      <p:ext uri="{BB962C8B-B14F-4D97-AF65-F5344CB8AC3E}">
        <p14:creationId xmlns:p14="http://schemas.microsoft.com/office/powerpoint/2010/main" val="175796961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5E4932EE-AEEE-42B5-A18B-544B9BD4AE10}"/>
              </a:ext>
            </a:extLst>
          </p:cNvPr>
          <p:cNvSpPr>
            <a:spLocks noGrp="1" noRot="1" noChangeAspect="1" noChangeArrowheads="1" noTextEdit="1"/>
          </p:cNvSpPr>
          <p:nvPr>
            <p:ph type="sldImg"/>
          </p:nvPr>
        </p:nvSpPr>
        <p:spPr>
          <a:ln/>
        </p:spPr>
      </p:sp>
      <p:sp>
        <p:nvSpPr>
          <p:cNvPr id="108547" name="Notes Placeholder 2">
            <a:extLst>
              <a:ext uri="{FF2B5EF4-FFF2-40B4-BE49-F238E27FC236}">
                <a16:creationId xmlns:a16="http://schemas.microsoft.com/office/drawing/2014/main" id="{1A23A807-D746-4EFC-BAE9-3CF1CF3BE7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8548" name="Slide Number Placeholder 3">
            <a:extLst>
              <a:ext uri="{FF2B5EF4-FFF2-40B4-BE49-F238E27FC236}">
                <a16:creationId xmlns:a16="http://schemas.microsoft.com/office/drawing/2014/main" id="{802977CC-9D21-42F5-929B-D4554F69D6A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669EDB9-1A90-4E20-8744-8E7EDCB78071}" type="slidenum">
              <a:rPr lang="en-US" altLang="en-US" sz="1300" smtClean="0"/>
              <a:pPr>
                <a:spcBef>
                  <a:spcPct val="0"/>
                </a:spcBef>
              </a:pPr>
              <a:t>61</a:t>
            </a:fld>
            <a:endParaRPr lang="en-US" altLang="en-US" sz="1300"/>
          </a:p>
        </p:txBody>
      </p:sp>
    </p:spTree>
    <p:extLst>
      <p:ext uri="{BB962C8B-B14F-4D97-AF65-F5344CB8AC3E}">
        <p14:creationId xmlns:p14="http://schemas.microsoft.com/office/powerpoint/2010/main" val="17956277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4C47E4E2-EB11-4C98-AFAC-3B3E9A845571}"/>
              </a:ext>
            </a:extLst>
          </p:cNvPr>
          <p:cNvSpPr>
            <a:spLocks noGrp="1" noRot="1" noChangeAspect="1" noChangeArrowheads="1" noTextEdit="1"/>
          </p:cNvSpPr>
          <p:nvPr>
            <p:ph type="sldImg"/>
          </p:nvPr>
        </p:nvSpPr>
        <p:spPr>
          <a:ln/>
        </p:spPr>
      </p:sp>
      <p:sp>
        <p:nvSpPr>
          <p:cNvPr id="112643" name="Notes Placeholder 2">
            <a:extLst>
              <a:ext uri="{FF2B5EF4-FFF2-40B4-BE49-F238E27FC236}">
                <a16:creationId xmlns:a16="http://schemas.microsoft.com/office/drawing/2014/main" id="{EF44C646-2120-4924-9A3A-07D8B544AF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44" name="Slide Number Placeholder 3">
            <a:extLst>
              <a:ext uri="{FF2B5EF4-FFF2-40B4-BE49-F238E27FC236}">
                <a16:creationId xmlns:a16="http://schemas.microsoft.com/office/drawing/2014/main" id="{CD6F4AD6-EFCA-4D97-9BF9-4218FC83A0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27F5418-B3DF-49A1-9B14-C4CC8D172CE3}" type="slidenum">
              <a:rPr lang="en-US" altLang="en-US" sz="1300" smtClean="0"/>
              <a:pPr>
                <a:spcBef>
                  <a:spcPct val="0"/>
                </a:spcBef>
              </a:pPr>
              <a:t>62</a:t>
            </a:fld>
            <a:endParaRPr lang="en-US" altLang="en-US" sz="13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4C47E4E2-EB11-4C98-AFAC-3B3E9A845571}"/>
              </a:ext>
            </a:extLst>
          </p:cNvPr>
          <p:cNvSpPr>
            <a:spLocks noGrp="1" noRot="1" noChangeAspect="1" noChangeArrowheads="1" noTextEdit="1"/>
          </p:cNvSpPr>
          <p:nvPr>
            <p:ph type="sldImg"/>
          </p:nvPr>
        </p:nvSpPr>
        <p:spPr>
          <a:ln/>
        </p:spPr>
      </p:sp>
      <p:sp>
        <p:nvSpPr>
          <p:cNvPr id="112643" name="Notes Placeholder 2">
            <a:extLst>
              <a:ext uri="{FF2B5EF4-FFF2-40B4-BE49-F238E27FC236}">
                <a16:creationId xmlns:a16="http://schemas.microsoft.com/office/drawing/2014/main" id="{EF44C646-2120-4924-9A3A-07D8B544AF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44" name="Slide Number Placeholder 3">
            <a:extLst>
              <a:ext uri="{FF2B5EF4-FFF2-40B4-BE49-F238E27FC236}">
                <a16:creationId xmlns:a16="http://schemas.microsoft.com/office/drawing/2014/main" id="{CD6F4AD6-EFCA-4D97-9BF9-4218FC83A0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27F5418-B3DF-49A1-9B14-C4CC8D172CE3}" type="slidenum">
              <a:rPr lang="en-US" altLang="en-US" sz="1300" smtClean="0"/>
              <a:pPr>
                <a:spcBef>
                  <a:spcPct val="0"/>
                </a:spcBef>
              </a:pPr>
              <a:t>63</a:t>
            </a:fld>
            <a:endParaRPr lang="en-US" altLang="en-US" sz="1300"/>
          </a:p>
        </p:txBody>
      </p:sp>
    </p:spTree>
    <p:extLst>
      <p:ext uri="{BB962C8B-B14F-4D97-AF65-F5344CB8AC3E}">
        <p14:creationId xmlns:p14="http://schemas.microsoft.com/office/powerpoint/2010/main" val="29118570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4C47E4E2-EB11-4C98-AFAC-3B3E9A845571}"/>
              </a:ext>
            </a:extLst>
          </p:cNvPr>
          <p:cNvSpPr>
            <a:spLocks noGrp="1" noRot="1" noChangeAspect="1" noChangeArrowheads="1" noTextEdit="1"/>
          </p:cNvSpPr>
          <p:nvPr>
            <p:ph type="sldImg"/>
          </p:nvPr>
        </p:nvSpPr>
        <p:spPr>
          <a:ln/>
        </p:spPr>
      </p:sp>
      <p:sp>
        <p:nvSpPr>
          <p:cNvPr id="112643" name="Notes Placeholder 2">
            <a:extLst>
              <a:ext uri="{FF2B5EF4-FFF2-40B4-BE49-F238E27FC236}">
                <a16:creationId xmlns:a16="http://schemas.microsoft.com/office/drawing/2014/main" id="{EF44C646-2120-4924-9A3A-07D8B544AF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44" name="Slide Number Placeholder 3">
            <a:extLst>
              <a:ext uri="{FF2B5EF4-FFF2-40B4-BE49-F238E27FC236}">
                <a16:creationId xmlns:a16="http://schemas.microsoft.com/office/drawing/2014/main" id="{CD6F4AD6-EFCA-4D97-9BF9-4218FC83A0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27F5418-B3DF-49A1-9B14-C4CC8D172CE3}" type="slidenum">
              <a:rPr lang="en-US" altLang="en-US" sz="1300" smtClean="0"/>
              <a:pPr>
                <a:spcBef>
                  <a:spcPct val="0"/>
                </a:spcBef>
              </a:pPr>
              <a:t>64</a:t>
            </a:fld>
            <a:endParaRPr lang="en-US" altLang="en-US" sz="1300"/>
          </a:p>
        </p:txBody>
      </p:sp>
    </p:spTree>
    <p:extLst>
      <p:ext uri="{BB962C8B-B14F-4D97-AF65-F5344CB8AC3E}">
        <p14:creationId xmlns:p14="http://schemas.microsoft.com/office/powerpoint/2010/main" val="17872664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4C47E4E2-EB11-4C98-AFAC-3B3E9A845571}"/>
              </a:ext>
            </a:extLst>
          </p:cNvPr>
          <p:cNvSpPr>
            <a:spLocks noGrp="1" noRot="1" noChangeAspect="1" noChangeArrowheads="1" noTextEdit="1"/>
          </p:cNvSpPr>
          <p:nvPr>
            <p:ph type="sldImg"/>
          </p:nvPr>
        </p:nvSpPr>
        <p:spPr>
          <a:ln/>
        </p:spPr>
      </p:sp>
      <p:sp>
        <p:nvSpPr>
          <p:cNvPr id="112643" name="Notes Placeholder 2">
            <a:extLst>
              <a:ext uri="{FF2B5EF4-FFF2-40B4-BE49-F238E27FC236}">
                <a16:creationId xmlns:a16="http://schemas.microsoft.com/office/drawing/2014/main" id="{EF44C646-2120-4924-9A3A-07D8B544AF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44" name="Slide Number Placeholder 3">
            <a:extLst>
              <a:ext uri="{FF2B5EF4-FFF2-40B4-BE49-F238E27FC236}">
                <a16:creationId xmlns:a16="http://schemas.microsoft.com/office/drawing/2014/main" id="{CD6F4AD6-EFCA-4D97-9BF9-4218FC83A0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27F5418-B3DF-49A1-9B14-C4CC8D172CE3}" type="slidenum">
              <a:rPr lang="en-US" altLang="en-US" sz="1300" smtClean="0"/>
              <a:pPr>
                <a:spcBef>
                  <a:spcPct val="0"/>
                </a:spcBef>
              </a:pPr>
              <a:t>65</a:t>
            </a:fld>
            <a:endParaRPr lang="en-US" altLang="en-US" sz="1300"/>
          </a:p>
        </p:txBody>
      </p:sp>
    </p:spTree>
    <p:extLst>
      <p:ext uri="{BB962C8B-B14F-4D97-AF65-F5344CB8AC3E}">
        <p14:creationId xmlns:p14="http://schemas.microsoft.com/office/powerpoint/2010/main" val="230940989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4C47E4E2-EB11-4C98-AFAC-3B3E9A845571}"/>
              </a:ext>
            </a:extLst>
          </p:cNvPr>
          <p:cNvSpPr>
            <a:spLocks noGrp="1" noRot="1" noChangeAspect="1" noChangeArrowheads="1" noTextEdit="1"/>
          </p:cNvSpPr>
          <p:nvPr>
            <p:ph type="sldImg"/>
          </p:nvPr>
        </p:nvSpPr>
        <p:spPr>
          <a:ln/>
        </p:spPr>
      </p:sp>
      <p:sp>
        <p:nvSpPr>
          <p:cNvPr id="112643" name="Notes Placeholder 2">
            <a:extLst>
              <a:ext uri="{FF2B5EF4-FFF2-40B4-BE49-F238E27FC236}">
                <a16:creationId xmlns:a16="http://schemas.microsoft.com/office/drawing/2014/main" id="{EF44C646-2120-4924-9A3A-07D8B544AF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44" name="Slide Number Placeholder 3">
            <a:extLst>
              <a:ext uri="{FF2B5EF4-FFF2-40B4-BE49-F238E27FC236}">
                <a16:creationId xmlns:a16="http://schemas.microsoft.com/office/drawing/2014/main" id="{CD6F4AD6-EFCA-4D97-9BF9-4218FC83A0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27F5418-B3DF-49A1-9B14-C4CC8D172CE3}" type="slidenum">
              <a:rPr lang="en-US" altLang="en-US" sz="1300" smtClean="0"/>
              <a:pPr>
                <a:spcBef>
                  <a:spcPct val="0"/>
                </a:spcBef>
              </a:pPr>
              <a:t>66</a:t>
            </a:fld>
            <a:endParaRPr lang="en-US" altLang="en-US" sz="1300"/>
          </a:p>
        </p:txBody>
      </p:sp>
    </p:spTree>
    <p:extLst>
      <p:ext uri="{BB962C8B-B14F-4D97-AF65-F5344CB8AC3E}">
        <p14:creationId xmlns:p14="http://schemas.microsoft.com/office/powerpoint/2010/main" val="10594545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B212BF92-53BC-4A6D-B1DC-2557CC37A4B9}"/>
              </a:ext>
            </a:extLst>
          </p:cNvPr>
          <p:cNvSpPr>
            <a:spLocks noGrp="1" noRot="1" noChangeAspect="1" noChangeArrowheads="1" noTextEdit="1"/>
          </p:cNvSpPr>
          <p:nvPr>
            <p:ph type="sldImg"/>
          </p:nvPr>
        </p:nvSpPr>
        <p:spPr>
          <a:ln/>
        </p:spPr>
      </p:sp>
      <p:sp>
        <p:nvSpPr>
          <p:cNvPr id="114691" name="Notes Placeholder 2">
            <a:extLst>
              <a:ext uri="{FF2B5EF4-FFF2-40B4-BE49-F238E27FC236}">
                <a16:creationId xmlns:a16="http://schemas.microsoft.com/office/drawing/2014/main" id="{EF06BAE0-D72F-4C7B-81AD-A6B03ADA73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4692" name="Slide Number Placeholder 3">
            <a:extLst>
              <a:ext uri="{FF2B5EF4-FFF2-40B4-BE49-F238E27FC236}">
                <a16:creationId xmlns:a16="http://schemas.microsoft.com/office/drawing/2014/main" id="{68978D11-1C32-4BF2-8537-943DA162DC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EBFA0D2-9FAD-4B55-8AA9-8C61BD38BA4F}" type="slidenum">
              <a:rPr lang="en-US" altLang="en-US" sz="1300" smtClean="0"/>
              <a:pPr>
                <a:spcBef>
                  <a:spcPct val="0"/>
                </a:spcBef>
              </a:pPr>
              <a:t>67</a:t>
            </a:fld>
            <a:endParaRPr lang="en-US" altLang="en-US" sz="13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408D057E-695C-4DA3-A65F-372D42B2F323}"/>
              </a:ext>
            </a:extLst>
          </p:cNvPr>
          <p:cNvSpPr>
            <a:spLocks noGrp="1" noRot="1" noChangeAspect="1" noChangeArrowheads="1" noTextEdit="1"/>
          </p:cNvSpPr>
          <p:nvPr>
            <p:ph type="sldImg"/>
          </p:nvPr>
        </p:nvSpPr>
        <p:spPr>
          <a:ln/>
        </p:spPr>
      </p:sp>
      <p:sp>
        <p:nvSpPr>
          <p:cNvPr id="118787" name="Notes Placeholder 2">
            <a:extLst>
              <a:ext uri="{FF2B5EF4-FFF2-40B4-BE49-F238E27FC236}">
                <a16:creationId xmlns:a16="http://schemas.microsoft.com/office/drawing/2014/main" id="{D925ED41-E8DA-41CF-A945-9B329582F90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8788" name="Slide Number Placeholder 3">
            <a:extLst>
              <a:ext uri="{FF2B5EF4-FFF2-40B4-BE49-F238E27FC236}">
                <a16:creationId xmlns:a16="http://schemas.microsoft.com/office/drawing/2014/main" id="{17111E79-474A-4B6F-9BEB-0B2B64C82C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711013F-FFBD-4005-B3AC-52A6251334A7}" type="slidenum">
              <a:rPr lang="en-US" altLang="en-US" sz="1300" smtClean="0"/>
              <a:pPr>
                <a:spcBef>
                  <a:spcPct val="0"/>
                </a:spcBef>
              </a:pPr>
              <a:t>68</a:t>
            </a:fld>
            <a:endParaRPr lang="en-US" altLang="en-US" sz="13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a:extLst>
              <a:ext uri="{FF2B5EF4-FFF2-40B4-BE49-F238E27FC236}">
                <a16:creationId xmlns:a16="http://schemas.microsoft.com/office/drawing/2014/main" id="{98FD4434-A33B-41D0-A17B-7E3A154F3B51}"/>
              </a:ext>
            </a:extLst>
          </p:cNvPr>
          <p:cNvSpPr>
            <a:spLocks noGrp="1" noRot="1" noChangeAspect="1" noChangeArrowheads="1" noTextEdit="1"/>
          </p:cNvSpPr>
          <p:nvPr>
            <p:ph type="sldImg"/>
          </p:nvPr>
        </p:nvSpPr>
        <p:spPr>
          <a:ln/>
        </p:spPr>
      </p:sp>
      <p:sp>
        <p:nvSpPr>
          <p:cNvPr id="120835" name="Notes Placeholder 2">
            <a:extLst>
              <a:ext uri="{FF2B5EF4-FFF2-40B4-BE49-F238E27FC236}">
                <a16:creationId xmlns:a16="http://schemas.microsoft.com/office/drawing/2014/main" id="{529EFF48-B941-4395-8FFF-2D64A5D4646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0836" name="Slide Number Placeholder 3">
            <a:extLst>
              <a:ext uri="{FF2B5EF4-FFF2-40B4-BE49-F238E27FC236}">
                <a16:creationId xmlns:a16="http://schemas.microsoft.com/office/drawing/2014/main" id="{B56D628F-6700-4118-A75E-64D24AB7BC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423A7C7-F145-471C-BF53-242B0459B2B8}" type="slidenum">
              <a:rPr lang="en-US" altLang="en-US" sz="1300" smtClean="0"/>
              <a:pPr>
                <a:spcBef>
                  <a:spcPct val="0"/>
                </a:spcBef>
              </a:pPr>
              <a:t>69</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C4077C2-7BF8-4665-A399-467260B77380}"/>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88E581E3-F309-4400-8A26-4E42934991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388" name="Slide Number Placeholder 3">
            <a:extLst>
              <a:ext uri="{FF2B5EF4-FFF2-40B4-BE49-F238E27FC236}">
                <a16:creationId xmlns:a16="http://schemas.microsoft.com/office/drawing/2014/main" id="{B9235D52-3B3D-4ACB-97C0-F7D7F921EF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D89FB50-8F3F-4D79-8647-B80B2246D8AE}" type="slidenum">
              <a:rPr lang="en-US" altLang="en-US" sz="1300" smtClean="0"/>
              <a:pPr>
                <a:spcBef>
                  <a:spcPct val="0"/>
                </a:spcBef>
              </a:pPr>
              <a:t>7</a:t>
            </a:fld>
            <a:endParaRPr lang="en-US" altLang="en-US" sz="130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B595A3F4-A484-4134-8A86-32373EE54F6A}"/>
              </a:ext>
            </a:extLst>
          </p:cNvPr>
          <p:cNvSpPr>
            <a:spLocks noGrp="1" noRot="1" noChangeAspect="1" noChangeArrowheads="1" noTextEdit="1"/>
          </p:cNvSpPr>
          <p:nvPr>
            <p:ph type="sldImg"/>
          </p:nvPr>
        </p:nvSpPr>
        <p:spPr>
          <a:solidFill>
            <a:srgbClr val="FFFFFF"/>
          </a:solidFill>
          <a:ln/>
        </p:spPr>
      </p:sp>
      <p:sp>
        <p:nvSpPr>
          <p:cNvPr id="122883" name="Notes Placeholder 2">
            <a:extLst>
              <a:ext uri="{FF2B5EF4-FFF2-40B4-BE49-F238E27FC236}">
                <a16:creationId xmlns:a16="http://schemas.microsoft.com/office/drawing/2014/main" id="{54F721F2-8CF3-42E7-9FFA-1038CACF72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2884" name="Slide Number Placeholder 3">
            <a:extLst>
              <a:ext uri="{FF2B5EF4-FFF2-40B4-BE49-F238E27FC236}">
                <a16:creationId xmlns:a16="http://schemas.microsoft.com/office/drawing/2014/main" id="{D7D30EB3-AA6C-41B4-80D3-77369886B30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C47F093-043B-45AF-837E-5A15AF5D595D}" type="slidenum">
              <a:rPr lang="en-US" altLang="en-US" sz="1300" b="0"/>
              <a:pPr algn="r" eaLnBrk="1" hangingPunct="1">
                <a:spcBef>
                  <a:spcPct val="0"/>
                </a:spcBef>
              </a:pPr>
              <a:t>70</a:t>
            </a:fld>
            <a:endParaRPr lang="en-US" altLang="en-US" sz="1300" b="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B595A3F4-A484-4134-8A86-32373EE54F6A}"/>
              </a:ext>
            </a:extLst>
          </p:cNvPr>
          <p:cNvSpPr>
            <a:spLocks noGrp="1" noRot="1" noChangeAspect="1" noChangeArrowheads="1" noTextEdit="1"/>
          </p:cNvSpPr>
          <p:nvPr>
            <p:ph type="sldImg"/>
          </p:nvPr>
        </p:nvSpPr>
        <p:spPr>
          <a:solidFill>
            <a:srgbClr val="FFFFFF"/>
          </a:solidFill>
          <a:ln/>
        </p:spPr>
      </p:sp>
      <p:sp>
        <p:nvSpPr>
          <p:cNvPr id="122883" name="Notes Placeholder 2">
            <a:extLst>
              <a:ext uri="{FF2B5EF4-FFF2-40B4-BE49-F238E27FC236}">
                <a16:creationId xmlns:a16="http://schemas.microsoft.com/office/drawing/2014/main" id="{54F721F2-8CF3-42E7-9FFA-1038CACF72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2884" name="Slide Number Placeholder 3">
            <a:extLst>
              <a:ext uri="{FF2B5EF4-FFF2-40B4-BE49-F238E27FC236}">
                <a16:creationId xmlns:a16="http://schemas.microsoft.com/office/drawing/2014/main" id="{D7D30EB3-AA6C-41B4-80D3-77369886B30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C47F093-043B-45AF-837E-5A15AF5D595D}" type="slidenum">
              <a:rPr lang="en-US" altLang="en-US" sz="1300" b="0"/>
              <a:pPr algn="r" eaLnBrk="1" hangingPunct="1">
                <a:spcBef>
                  <a:spcPct val="0"/>
                </a:spcBef>
              </a:pPr>
              <a:t>71</a:t>
            </a:fld>
            <a:endParaRPr lang="en-US" altLang="en-US" sz="1300" b="0"/>
          </a:p>
        </p:txBody>
      </p:sp>
    </p:spTree>
    <p:extLst>
      <p:ext uri="{BB962C8B-B14F-4D97-AF65-F5344CB8AC3E}">
        <p14:creationId xmlns:p14="http://schemas.microsoft.com/office/powerpoint/2010/main" val="37667748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B595A3F4-A484-4134-8A86-32373EE54F6A}"/>
              </a:ext>
            </a:extLst>
          </p:cNvPr>
          <p:cNvSpPr>
            <a:spLocks noGrp="1" noRot="1" noChangeAspect="1" noChangeArrowheads="1" noTextEdit="1"/>
          </p:cNvSpPr>
          <p:nvPr>
            <p:ph type="sldImg"/>
          </p:nvPr>
        </p:nvSpPr>
        <p:spPr>
          <a:solidFill>
            <a:srgbClr val="FFFFFF"/>
          </a:solidFill>
          <a:ln/>
        </p:spPr>
      </p:sp>
      <p:sp>
        <p:nvSpPr>
          <p:cNvPr id="122883" name="Notes Placeholder 2">
            <a:extLst>
              <a:ext uri="{FF2B5EF4-FFF2-40B4-BE49-F238E27FC236}">
                <a16:creationId xmlns:a16="http://schemas.microsoft.com/office/drawing/2014/main" id="{54F721F2-8CF3-42E7-9FFA-1038CACF72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2884" name="Slide Number Placeholder 3">
            <a:extLst>
              <a:ext uri="{FF2B5EF4-FFF2-40B4-BE49-F238E27FC236}">
                <a16:creationId xmlns:a16="http://schemas.microsoft.com/office/drawing/2014/main" id="{D7D30EB3-AA6C-41B4-80D3-77369886B30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C47F093-043B-45AF-837E-5A15AF5D595D}" type="slidenum">
              <a:rPr lang="en-US" altLang="en-US" sz="1300" b="0"/>
              <a:pPr algn="r" eaLnBrk="1" hangingPunct="1">
                <a:spcBef>
                  <a:spcPct val="0"/>
                </a:spcBef>
              </a:pPr>
              <a:t>72</a:t>
            </a:fld>
            <a:endParaRPr lang="en-US" altLang="en-US" sz="1300" b="0"/>
          </a:p>
        </p:txBody>
      </p:sp>
    </p:spTree>
    <p:extLst>
      <p:ext uri="{BB962C8B-B14F-4D97-AF65-F5344CB8AC3E}">
        <p14:creationId xmlns:p14="http://schemas.microsoft.com/office/powerpoint/2010/main" val="39008598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a:extLst>
              <a:ext uri="{FF2B5EF4-FFF2-40B4-BE49-F238E27FC236}">
                <a16:creationId xmlns:a16="http://schemas.microsoft.com/office/drawing/2014/main" id="{25C995C1-6AE3-4053-B29D-E3E76893FF0C}"/>
              </a:ext>
            </a:extLst>
          </p:cNvPr>
          <p:cNvSpPr>
            <a:spLocks noGrp="1" noRot="1" noChangeAspect="1" noChangeArrowheads="1" noTextEdit="1"/>
          </p:cNvSpPr>
          <p:nvPr>
            <p:ph type="sldImg"/>
          </p:nvPr>
        </p:nvSpPr>
        <p:spPr>
          <a:solidFill>
            <a:srgbClr val="FFFFFF"/>
          </a:solidFill>
          <a:ln/>
        </p:spPr>
      </p:sp>
      <p:sp>
        <p:nvSpPr>
          <p:cNvPr id="124931" name="Notes Placeholder 2">
            <a:extLst>
              <a:ext uri="{FF2B5EF4-FFF2-40B4-BE49-F238E27FC236}">
                <a16:creationId xmlns:a16="http://schemas.microsoft.com/office/drawing/2014/main" id="{35706452-0390-4B84-9ADE-553CA69255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4932" name="Slide Number Placeholder 3">
            <a:extLst>
              <a:ext uri="{FF2B5EF4-FFF2-40B4-BE49-F238E27FC236}">
                <a16:creationId xmlns:a16="http://schemas.microsoft.com/office/drawing/2014/main" id="{CFC711F6-C90D-4DD6-8D1A-3A6AA56AE335}"/>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4AFD410D-3704-48B5-B056-0DC2A642FCA9}" type="slidenum">
              <a:rPr lang="en-US" altLang="en-US" sz="1300" b="0"/>
              <a:pPr algn="r" eaLnBrk="1" hangingPunct="1">
                <a:spcBef>
                  <a:spcPct val="0"/>
                </a:spcBef>
              </a:pPr>
              <a:t>73</a:t>
            </a:fld>
            <a:endParaRPr lang="en-US" altLang="en-US" sz="1300" b="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4C2CBFEC-5DC8-463A-8D1A-399FBC377623}"/>
              </a:ext>
            </a:extLst>
          </p:cNvPr>
          <p:cNvSpPr>
            <a:spLocks noGrp="1" noRot="1" noChangeAspect="1" noChangeArrowheads="1" noTextEdit="1"/>
          </p:cNvSpPr>
          <p:nvPr>
            <p:ph type="sldImg"/>
          </p:nvPr>
        </p:nvSpPr>
        <p:spPr>
          <a:ln/>
        </p:spPr>
      </p:sp>
      <p:sp>
        <p:nvSpPr>
          <p:cNvPr id="126979" name="Notes Placeholder 2">
            <a:extLst>
              <a:ext uri="{FF2B5EF4-FFF2-40B4-BE49-F238E27FC236}">
                <a16:creationId xmlns:a16="http://schemas.microsoft.com/office/drawing/2014/main" id="{8B5DB4CD-1BBB-44CD-8923-B4E841675C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6980" name="Slide Number Placeholder 3">
            <a:extLst>
              <a:ext uri="{FF2B5EF4-FFF2-40B4-BE49-F238E27FC236}">
                <a16:creationId xmlns:a16="http://schemas.microsoft.com/office/drawing/2014/main" id="{6C96DA1A-4DC5-457D-8DE8-E3E7BCD185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5DD5D5A-4E33-4E50-99F4-74C87B223F36}" type="slidenum">
              <a:rPr lang="en-US" altLang="en-US" sz="1300" smtClean="0"/>
              <a:pPr>
                <a:spcBef>
                  <a:spcPct val="0"/>
                </a:spcBef>
              </a:pPr>
              <a:t>74</a:t>
            </a:fld>
            <a:endParaRPr lang="en-US" altLang="en-US" sz="13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a:extLst>
              <a:ext uri="{FF2B5EF4-FFF2-40B4-BE49-F238E27FC236}">
                <a16:creationId xmlns:a16="http://schemas.microsoft.com/office/drawing/2014/main" id="{95B759C4-DC08-4416-BDA0-EFFFA402C0C9}"/>
              </a:ext>
            </a:extLst>
          </p:cNvPr>
          <p:cNvSpPr>
            <a:spLocks noGrp="1" noRot="1" noChangeAspect="1" noChangeArrowheads="1" noTextEdit="1"/>
          </p:cNvSpPr>
          <p:nvPr>
            <p:ph type="sldImg"/>
          </p:nvPr>
        </p:nvSpPr>
        <p:spPr>
          <a:ln/>
        </p:spPr>
      </p:sp>
      <p:sp>
        <p:nvSpPr>
          <p:cNvPr id="129027" name="Notes Placeholder 2">
            <a:extLst>
              <a:ext uri="{FF2B5EF4-FFF2-40B4-BE49-F238E27FC236}">
                <a16:creationId xmlns:a16="http://schemas.microsoft.com/office/drawing/2014/main" id="{14F6210D-B5CF-4CD7-B812-38306E6F66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9028" name="Slide Number Placeholder 3">
            <a:extLst>
              <a:ext uri="{FF2B5EF4-FFF2-40B4-BE49-F238E27FC236}">
                <a16:creationId xmlns:a16="http://schemas.microsoft.com/office/drawing/2014/main" id="{FFC63F98-A296-4849-B20F-4122E42081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0105306-5546-4531-9204-14DF7275EF5D}" type="slidenum">
              <a:rPr lang="en-US" altLang="en-US" sz="1300" smtClean="0"/>
              <a:pPr>
                <a:spcBef>
                  <a:spcPct val="0"/>
                </a:spcBef>
              </a:pPr>
              <a:t>75</a:t>
            </a:fld>
            <a:endParaRPr lang="en-US" altLang="en-US" sz="130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4C47E4E2-EB11-4C98-AFAC-3B3E9A845571}"/>
              </a:ext>
            </a:extLst>
          </p:cNvPr>
          <p:cNvSpPr>
            <a:spLocks noGrp="1" noRot="1" noChangeAspect="1" noChangeArrowheads="1" noTextEdit="1"/>
          </p:cNvSpPr>
          <p:nvPr>
            <p:ph type="sldImg"/>
          </p:nvPr>
        </p:nvSpPr>
        <p:spPr>
          <a:ln/>
        </p:spPr>
      </p:sp>
      <p:sp>
        <p:nvSpPr>
          <p:cNvPr id="112643" name="Notes Placeholder 2">
            <a:extLst>
              <a:ext uri="{FF2B5EF4-FFF2-40B4-BE49-F238E27FC236}">
                <a16:creationId xmlns:a16="http://schemas.microsoft.com/office/drawing/2014/main" id="{EF44C646-2120-4924-9A3A-07D8B544AF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44" name="Slide Number Placeholder 3">
            <a:extLst>
              <a:ext uri="{FF2B5EF4-FFF2-40B4-BE49-F238E27FC236}">
                <a16:creationId xmlns:a16="http://schemas.microsoft.com/office/drawing/2014/main" id="{CD6F4AD6-EFCA-4D97-9BF9-4218FC83A0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27F5418-B3DF-49A1-9B14-C4CC8D172CE3}"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76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8678496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4C47E4E2-EB11-4C98-AFAC-3B3E9A845571}"/>
              </a:ext>
            </a:extLst>
          </p:cNvPr>
          <p:cNvSpPr>
            <a:spLocks noGrp="1" noRot="1" noChangeAspect="1" noChangeArrowheads="1" noTextEdit="1"/>
          </p:cNvSpPr>
          <p:nvPr>
            <p:ph type="sldImg"/>
          </p:nvPr>
        </p:nvSpPr>
        <p:spPr>
          <a:ln/>
        </p:spPr>
      </p:sp>
      <p:sp>
        <p:nvSpPr>
          <p:cNvPr id="112643" name="Notes Placeholder 2">
            <a:extLst>
              <a:ext uri="{FF2B5EF4-FFF2-40B4-BE49-F238E27FC236}">
                <a16:creationId xmlns:a16="http://schemas.microsoft.com/office/drawing/2014/main" id="{EF44C646-2120-4924-9A3A-07D8B544AF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44" name="Slide Number Placeholder 3">
            <a:extLst>
              <a:ext uri="{FF2B5EF4-FFF2-40B4-BE49-F238E27FC236}">
                <a16:creationId xmlns:a16="http://schemas.microsoft.com/office/drawing/2014/main" id="{CD6F4AD6-EFCA-4D97-9BF9-4218FC83A0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27F5418-B3DF-49A1-9B14-C4CC8D172CE3}"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77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3257570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a:extLst>
              <a:ext uri="{FF2B5EF4-FFF2-40B4-BE49-F238E27FC236}">
                <a16:creationId xmlns:a16="http://schemas.microsoft.com/office/drawing/2014/main" id="{BDA359BE-6631-435B-8A27-E0ADB5EDB35D}"/>
              </a:ext>
            </a:extLst>
          </p:cNvPr>
          <p:cNvSpPr>
            <a:spLocks noGrp="1" noRot="1" noChangeAspect="1" noChangeArrowheads="1" noTextEdit="1"/>
          </p:cNvSpPr>
          <p:nvPr>
            <p:ph type="sldImg"/>
          </p:nvPr>
        </p:nvSpPr>
        <p:spPr>
          <a:ln/>
        </p:spPr>
      </p:sp>
      <p:sp>
        <p:nvSpPr>
          <p:cNvPr id="131075" name="Notes Placeholder 2">
            <a:extLst>
              <a:ext uri="{FF2B5EF4-FFF2-40B4-BE49-F238E27FC236}">
                <a16:creationId xmlns:a16="http://schemas.microsoft.com/office/drawing/2014/main" id="{EEAB296D-680F-4A6C-9FEA-2B7A5CFED8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1076" name="Slide Number Placeholder 3">
            <a:extLst>
              <a:ext uri="{FF2B5EF4-FFF2-40B4-BE49-F238E27FC236}">
                <a16:creationId xmlns:a16="http://schemas.microsoft.com/office/drawing/2014/main" id="{8B63FB17-5D3D-4AC6-8B4D-21FF1FC230D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359E7DC-6A49-4982-9381-BCCDC4FB4372}" type="slidenum">
              <a:rPr lang="en-US" altLang="en-US" sz="1300" smtClean="0"/>
              <a:pPr>
                <a:spcBef>
                  <a:spcPct val="0"/>
                </a:spcBef>
              </a:pPr>
              <a:t>78</a:t>
            </a:fld>
            <a:endParaRPr lang="en-US" altLang="en-US" sz="130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a:extLst>
              <a:ext uri="{FF2B5EF4-FFF2-40B4-BE49-F238E27FC236}">
                <a16:creationId xmlns:a16="http://schemas.microsoft.com/office/drawing/2014/main" id="{DFDF046C-DA75-49FD-8151-FF357426C476}"/>
              </a:ext>
            </a:extLst>
          </p:cNvPr>
          <p:cNvSpPr>
            <a:spLocks noGrp="1" noRot="1" noChangeAspect="1" noChangeArrowheads="1" noTextEdit="1"/>
          </p:cNvSpPr>
          <p:nvPr>
            <p:ph type="sldImg"/>
          </p:nvPr>
        </p:nvSpPr>
        <p:spPr>
          <a:ln/>
        </p:spPr>
      </p:sp>
      <p:sp>
        <p:nvSpPr>
          <p:cNvPr id="133123" name="Notes Placeholder 2">
            <a:extLst>
              <a:ext uri="{FF2B5EF4-FFF2-40B4-BE49-F238E27FC236}">
                <a16:creationId xmlns:a16="http://schemas.microsoft.com/office/drawing/2014/main" id="{A21DE682-B7F7-4AE3-83FD-47151926ADC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24" name="Slide Number Placeholder 3">
            <a:extLst>
              <a:ext uri="{FF2B5EF4-FFF2-40B4-BE49-F238E27FC236}">
                <a16:creationId xmlns:a16="http://schemas.microsoft.com/office/drawing/2014/main" id="{A253D5B7-9D3B-4B57-BC89-3208EFABD07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2DC23C3-D721-4D1C-87E2-DD974DA2D93E}" type="slidenum">
              <a:rPr lang="en-US" altLang="en-US" sz="1300" smtClean="0"/>
              <a:pPr>
                <a:spcBef>
                  <a:spcPct val="0"/>
                </a:spcBef>
              </a:pPr>
              <a:t>79</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6F413C51-0CDD-4276-A4F3-311CA02D79DE}"/>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4A7B47DB-BB95-456C-B521-C58A90781C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8436" name="Slide Number Placeholder 3">
            <a:extLst>
              <a:ext uri="{FF2B5EF4-FFF2-40B4-BE49-F238E27FC236}">
                <a16:creationId xmlns:a16="http://schemas.microsoft.com/office/drawing/2014/main" id="{AFB78A29-8B45-4C23-8F7B-A90954DBDD84}"/>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1BE1AAD-C998-4B8D-88EF-54F061B65727}" type="slidenum">
              <a:rPr lang="en-US" altLang="en-US" sz="1300" b="0"/>
              <a:pPr algn="r" eaLnBrk="1" hangingPunct="1">
                <a:spcBef>
                  <a:spcPct val="0"/>
                </a:spcBef>
              </a:pPr>
              <a:t>8</a:t>
            </a:fld>
            <a:endParaRPr lang="en-US" altLang="en-US" sz="1300" b="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a:extLst>
              <a:ext uri="{FF2B5EF4-FFF2-40B4-BE49-F238E27FC236}">
                <a16:creationId xmlns:a16="http://schemas.microsoft.com/office/drawing/2014/main" id="{22735F09-59E3-4010-B2E2-6ABBF828769B}"/>
              </a:ext>
            </a:extLst>
          </p:cNvPr>
          <p:cNvSpPr>
            <a:spLocks noGrp="1" noRot="1" noChangeAspect="1" noChangeArrowheads="1" noTextEdit="1"/>
          </p:cNvSpPr>
          <p:nvPr>
            <p:ph type="sldImg"/>
          </p:nvPr>
        </p:nvSpPr>
        <p:spPr>
          <a:ln/>
        </p:spPr>
      </p:sp>
      <p:sp>
        <p:nvSpPr>
          <p:cNvPr id="135171" name="Notes Placeholder 2">
            <a:extLst>
              <a:ext uri="{FF2B5EF4-FFF2-40B4-BE49-F238E27FC236}">
                <a16:creationId xmlns:a16="http://schemas.microsoft.com/office/drawing/2014/main" id="{1FF5B94E-0CEE-48C1-994F-D94D2C0367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5172" name="Slide Number Placeholder 3">
            <a:extLst>
              <a:ext uri="{FF2B5EF4-FFF2-40B4-BE49-F238E27FC236}">
                <a16:creationId xmlns:a16="http://schemas.microsoft.com/office/drawing/2014/main" id="{AEAAD39A-1EDF-44A0-8647-C6B5E2C86B1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9459AF6-2281-41E1-AC0E-2016A917B8F3}" type="slidenum">
              <a:rPr lang="en-US" altLang="en-US" sz="1300" smtClean="0"/>
              <a:pPr>
                <a:spcBef>
                  <a:spcPct val="0"/>
                </a:spcBef>
              </a:pPr>
              <a:t>80</a:t>
            </a:fld>
            <a:endParaRPr lang="en-US" altLang="en-US" sz="13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8F346EFB-BE4C-40F5-97CE-832418A2BA54}"/>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E8C3F960-886D-443F-BC28-C51CEE5E4B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2532" name="Slide Number Placeholder 3">
            <a:extLst>
              <a:ext uri="{FF2B5EF4-FFF2-40B4-BE49-F238E27FC236}">
                <a16:creationId xmlns:a16="http://schemas.microsoft.com/office/drawing/2014/main" id="{99FBBAE5-1E6A-4A94-A55C-C989642C6F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6678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6678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6678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6678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667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4709A70-C2B9-45FF-82DC-61D225F50745}"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497555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68509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3224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4853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80925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7975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8069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517421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914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60938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76956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C94C20E-C776-4392-AB5B-D03C80106411}"/>
              </a:ext>
            </a:extLst>
          </p:cNvPr>
          <p:cNvSpPr>
            <a:spLocks noChangeArrowheads="1"/>
          </p:cNvSpPr>
          <p:nvPr/>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27" name="Rectangle 3">
            <a:extLst>
              <a:ext uri="{FF2B5EF4-FFF2-40B4-BE49-F238E27FC236}">
                <a16:creationId xmlns:a16="http://schemas.microsoft.com/office/drawing/2014/main" id="{DE345FDE-29AD-42AF-A860-0860C555A6D0}"/>
              </a:ext>
            </a:extLst>
          </p:cNvPr>
          <p:cNvSpPr>
            <a:spLocks noChangeArrowheads="1"/>
          </p:cNvSpPr>
          <p:nvPr/>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28" name="Line 4">
            <a:extLst>
              <a:ext uri="{FF2B5EF4-FFF2-40B4-BE49-F238E27FC236}">
                <a16:creationId xmlns:a16="http://schemas.microsoft.com/office/drawing/2014/main" id="{CC97EA0F-3661-4C40-864F-8E864CA21742}"/>
              </a:ext>
            </a:extLst>
          </p:cNvPr>
          <p:cNvSpPr>
            <a:spLocks noChangeShapeType="1"/>
          </p:cNvSpPr>
          <p:nvPr/>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 name="Rectangle 5">
            <a:hlinkClick r:id="rId13" action="ppaction://hlinksldjump"/>
            <a:extLst>
              <a:ext uri="{FF2B5EF4-FFF2-40B4-BE49-F238E27FC236}">
                <a16:creationId xmlns:a16="http://schemas.microsoft.com/office/drawing/2014/main" id="{E8BEB580-AAF9-48BE-BA19-FEFF726565B9}"/>
              </a:ext>
            </a:extLst>
          </p:cNvPr>
          <p:cNvSpPr>
            <a:spLocks noChangeArrowheads="1"/>
          </p:cNvSpPr>
          <p:nvPr/>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30" name="Rectangle 6">
            <a:extLst>
              <a:ext uri="{FF2B5EF4-FFF2-40B4-BE49-F238E27FC236}">
                <a16:creationId xmlns:a16="http://schemas.microsoft.com/office/drawing/2014/main" id="{FDDB92F2-F1AB-493F-8C91-162BDF8188B6}"/>
              </a:ext>
            </a:extLst>
          </p:cNvPr>
          <p:cNvSpPr>
            <a:spLocks noChangeArrowheads="1"/>
          </p:cNvSpPr>
          <p:nvPr/>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128"/>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5.tiff"/></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32.wmf"/><Relationship Id="rId4" Type="http://schemas.openxmlformats.org/officeDocument/2006/relationships/image" Target="../media/image31.wmf"/></Relationships>
</file>

<file path=ppt/slides/_rels/slide37.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35.tiff"/><Relationship Id="rId4" Type="http://schemas.openxmlformats.org/officeDocument/2006/relationships/image" Target="../media/image34.tiff"/></Relationships>
</file>

<file path=ppt/slides/_rels/slide38.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62.xml.rels><?xml version="1.0" encoding="UTF-8" standalone="yes"?>
<Relationships xmlns="http://schemas.openxmlformats.org/package/2006/relationships"><Relationship Id="rId3" Type="http://schemas.openxmlformats.org/officeDocument/2006/relationships/image" Target="../media/image56.tiff"/><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7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7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ountain Climbing">
            <a:extLst>
              <a:ext uri="{FF2B5EF4-FFF2-40B4-BE49-F238E27FC236}">
                <a16:creationId xmlns:a16="http://schemas.microsoft.com/office/drawing/2014/main" id="{660C80C5-F33C-444C-8B21-94702A7779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3">
            <a:extLst>
              <a:ext uri="{FF2B5EF4-FFF2-40B4-BE49-F238E27FC236}">
                <a16:creationId xmlns:a16="http://schemas.microsoft.com/office/drawing/2014/main" id="{123A974F-A845-4095-894A-08DC3EF68B75}"/>
              </a:ext>
            </a:extLst>
          </p:cNvPr>
          <p:cNvSpPr txBox="1">
            <a:spLocks noChangeArrowheads="1"/>
          </p:cNvSpPr>
          <p:nvPr/>
        </p:nvSpPr>
        <p:spPr bwMode="auto">
          <a:xfrm>
            <a:off x="228600" y="457200"/>
            <a:ext cx="87630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600" b="0">
                <a:solidFill>
                  <a:schemeClr val="hlink"/>
                </a:solidFill>
                <a:latin typeface="Arial Black" panose="020B0A04020102020204" pitchFamily="34" charset="0"/>
              </a:rPr>
              <a:t>Lesson 2.7  	</a:t>
            </a:r>
          </a:p>
          <a:p>
            <a:pPr eaLnBrk="1" hangingPunct="1">
              <a:spcBef>
                <a:spcPct val="50000"/>
              </a:spcBef>
            </a:pPr>
            <a:r>
              <a:rPr lang="en-US" altLang="en-US" sz="3600" b="0">
                <a:solidFill>
                  <a:schemeClr val="hlink"/>
                </a:solidFill>
                <a:latin typeface="Arial Black" panose="020B0A04020102020204" pitchFamily="34" charset="0"/>
              </a:rPr>
              <a:t>Reaching Consumers</a:t>
            </a:r>
          </a:p>
        </p:txBody>
      </p:sp>
      <p:sp>
        <p:nvSpPr>
          <p:cNvPr id="3076" name="Text Box 4">
            <a:extLst>
              <a:ext uri="{FF2B5EF4-FFF2-40B4-BE49-F238E27FC236}">
                <a16:creationId xmlns:a16="http://schemas.microsoft.com/office/drawing/2014/main" id="{96BC0DE9-32A9-4DB8-83FC-6F2E5A00E094}"/>
              </a:ext>
            </a:extLst>
          </p:cNvPr>
          <p:cNvSpPr txBox="1">
            <a:spLocks noChangeArrowheads="1"/>
          </p:cNvSpPr>
          <p:nvPr/>
        </p:nvSpPr>
        <p:spPr bwMode="auto">
          <a:xfrm>
            <a:off x="5867400" y="6324600"/>
            <a:ext cx="3276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latin typeface="Arial" panose="020B0604020202020204" pitchFamily="34" charset="0"/>
              </a:rPr>
              <a:t>Copyright </a:t>
            </a:r>
            <a:r>
              <a:rPr lang="en-US" altLang="en-US" sz="1200" b="0" dirty="0">
                <a:latin typeface="Arial" panose="020B0604020202020204" pitchFamily="34" charset="0"/>
              </a:rPr>
              <a:t>© </a:t>
            </a:r>
            <a:r>
              <a:rPr lang="is-IS" altLang="en-US" sz="1000" b="0" dirty="0">
                <a:latin typeface="Arial" panose="020B0604020202020204" pitchFamily="34" charset="0"/>
              </a:rPr>
              <a:t>2020</a:t>
            </a:r>
            <a:r>
              <a:rPr lang="en-US" altLang="en-US" sz="1000" b="0" dirty="0">
                <a:latin typeface="Arial" panose="020B0604020202020204" pitchFamily="34" charset="0"/>
              </a:rPr>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a:extLst>
              <a:ext uri="{FF2B5EF4-FFF2-40B4-BE49-F238E27FC236}">
                <a16:creationId xmlns:a16="http://schemas.microsoft.com/office/drawing/2014/main" id="{D8E439E6-1B6E-4185-B2B8-DFE7762D56FA}"/>
              </a:ext>
            </a:extLst>
          </p:cNvPr>
          <p:cNvGrpSpPr>
            <a:grpSpLocks/>
          </p:cNvGrpSpPr>
          <p:nvPr/>
        </p:nvGrpSpPr>
        <p:grpSpPr bwMode="auto">
          <a:xfrm>
            <a:off x="0" y="0"/>
            <a:ext cx="9144000" cy="976313"/>
            <a:chOff x="0" y="0"/>
            <a:chExt cx="5760" cy="615"/>
          </a:xfrm>
        </p:grpSpPr>
        <p:sp>
          <p:nvSpPr>
            <p:cNvPr id="25609" name="Text Box 3">
              <a:extLst>
                <a:ext uri="{FF2B5EF4-FFF2-40B4-BE49-F238E27FC236}">
                  <a16:creationId xmlns:a16="http://schemas.microsoft.com/office/drawing/2014/main" id="{05A7BD9B-19E6-444B-AF9E-FC1FDCBD6F9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25610" name="Text Box 4">
              <a:extLst>
                <a:ext uri="{FF2B5EF4-FFF2-40B4-BE49-F238E27FC236}">
                  <a16:creationId xmlns:a16="http://schemas.microsoft.com/office/drawing/2014/main" id="{4F043D96-0787-41A3-B5D6-DC1B81B7E88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5603" name="Text Box 5">
            <a:extLst>
              <a:ext uri="{FF2B5EF4-FFF2-40B4-BE49-F238E27FC236}">
                <a16:creationId xmlns:a16="http://schemas.microsoft.com/office/drawing/2014/main" id="{4596D91D-D002-4CF9-BDCF-E9526192DCC5}"/>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25604" name="Line 6">
            <a:extLst>
              <a:ext uri="{FF2B5EF4-FFF2-40B4-BE49-F238E27FC236}">
                <a16:creationId xmlns:a16="http://schemas.microsoft.com/office/drawing/2014/main" id="{5F23210F-F895-4370-A947-391F08106055}"/>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05" name="Text Box 7">
            <a:extLst>
              <a:ext uri="{FF2B5EF4-FFF2-40B4-BE49-F238E27FC236}">
                <a16:creationId xmlns:a16="http://schemas.microsoft.com/office/drawing/2014/main" id="{DCAE806B-9B19-42B5-89FA-741AF843FF1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4136" name="Rectangle 8">
            <a:extLst>
              <a:ext uri="{FF2B5EF4-FFF2-40B4-BE49-F238E27FC236}">
                <a16:creationId xmlns:a16="http://schemas.microsoft.com/office/drawing/2014/main" id="{E9D791B7-B81A-445F-B7EF-456E2FC0664E}"/>
              </a:ext>
            </a:extLst>
          </p:cNvPr>
          <p:cNvSpPr>
            <a:spLocks noChangeArrowheads="1"/>
          </p:cNvSpPr>
          <p:nvPr/>
        </p:nvSpPr>
        <p:spPr bwMode="auto">
          <a:xfrm>
            <a:off x="304800" y="4175125"/>
            <a:ext cx="62484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cs typeface="Arial" panose="020B0604020202020204" pitchFamily="34" charset="0"/>
              </a:rPr>
              <a:t>The NBA's Portland Trail Blazers offer their season ticket holders a percentage-savings based on tenure –the longer fans hold seats, the higher their discount, up to 20% off.</a:t>
            </a:r>
          </a:p>
        </p:txBody>
      </p:sp>
      <p:sp>
        <p:nvSpPr>
          <p:cNvPr id="304139" name="Rectangle 11">
            <a:extLst>
              <a:ext uri="{FF2B5EF4-FFF2-40B4-BE49-F238E27FC236}">
                <a16:creationId xmlns:a16="http://schemas.microsoft.com/office/drawing/2014/main" id="{5EB9E2C3-72AA-4D10-A7A2-9EDA3D8EBFCD}"/>
              </a:ext>
            </a:extLst>
          </p:cNvPr>
          <p:cNvSpPr>
            <a:spLocks noChangeArrowheads="1"/>
          </p:cNvSpPr>
          <p:nvPr/>
        </p:nvSpPr>
        <p:spPr bwMode="auto">
          <a:xfrm>
            <a:off x="304800" y="2514600"/>
            <a:ext cx="8610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Because loyalty is so important, many sports and entertainment organizations implement </a:t>
            </a:r>
            <a:r>
              <a:rPr lang="ja-JP" altLang="en-US" b="0"/>
              <a:t>“</a:t>
            </a:r>
            <a:r>
              <a:rPr lang="en-US" altLang="ja-JP" b="0"/>
              <a:t>loyalty programs</a:t>
            </a:r>
            <a:r>
              <a:rPr lang="ja-JP" altLang="en-US" b="0"/>
              <a:t>”</a:t>
            </a:r>
            <a:r>
              <a:rPr lang="en-US" altLang="ja-JP" b="0"/>
              <a:t> to reward core customers.</a:t>
            </a:r>
            <a:endParaRPr lang="en-US" altLang="en-US" b="0"/>
          </a:p>
        </p:txBody>
      </p:sp>
      <p:pic>
        <p:nvPicPr>
          <p:cNvPr id="25608" name="Picture 10" descr="I:\temp\trail.png">
            <a:extLst>
              <a:ext uri="{FF2B5EF4-FFF2-40B4-BE49-F238E27FC236}">
                <a16:creationId xmlns:a16="http://schemas.microsoft.com/office/drawing/2014/main" id="{797765C4-1E31-4035-AA48-4F92CCCE9C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429000"/>
            <a:ext cx="2320925"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04139"/>
                                        </p:tgtEl>
                                        <p:attrNameLst>
                                          <p:attrName>style.visibility</p:attrName>
                                        </p:attrNameLst>
                                      </p:cBhvr>
                                      <p:to>
                                        <p:strVal val="visible"/>
                                      </p:to>
                                    </p:set>
                                    <p:animEffect transition="in" filter="checkerboard(across)">
                                      <p:cBhvr>
                                        <p:cTn id="7" dur="500"/>
                                        <p:tgtEl>
                                          <p:spTgt spid="304139"/>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304136">
                                            <p:txEl>
                                              <p:pRg st="0" end="0"/>
                                            </p:txEl>
                                          </p:spTgt>
                                        </p:tgtEl>
                                        <p:attrNameLst>
                                          <p:attrName>style.visibility</p:attrName>
                                        </p:attrNameLst>
                                      </p:cBhvr>
                                      <p:to>
                                        <p:strVal val="visible"/>
                                      </p:to>
                                    </p:set>
                                    <p:animEffect transition="in" filter="checkerboard(across)">
                                      <p:cBhvr>
                                        <p:cTn id="11" dur="500"/>
                                        <p:tgtEl>
                                          <p:spTgt spid="3041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a:extLst>
              <a:ext uri="{FF2B5EF4-FFF2-40B4-BE49-F238E27FC236}">
                <a16:creationId xmlns:a16="http://schemas.microsoft.com/office/drawing/2014/main" id="{62A7C3B0-A5A7-422C-8373-FBEF2C0A9E7F}"/>
              </a:ext>
            </a:extLst>
          </p:cNvPr>
          <p:cNvGrpSpPr>
            <a:grpSpLocks/>
          </p:cNvGrpSpPr>
          <p:nvPr/>
        </p:nvGrpSpPr>
        <p:grpSpPr bwMode="auto">
          <a:xfrm>
            <a:off x="0" y="0"/>
            <a:ext cx="9144000" cy="976313"/>
            <a:chOff x="0" y="0"/>
            <a:chExt cx="5760" cy="615"/>
          </a:xfrm>
        </p:grpSpPr>
        <p:sp>
          <p:nvSpPr>
            <p:cNvPr id="27658" name="Text Box 3">
              <a:extLst>
                <a:ext uri="{FF2B5EF4-FFF2-40B4-BE49-F238E27FC236}">
                  <a16:creationId xmlns:a16="http://schemas.microsoft.com/office/drawing/2014/main" id="{A5E4D6BD-91E5-4556-A206-07FFAD92DB9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27659" name="Text Box 4">
              <a:extLst>
                <a:ext uri="{FF2B5EF4-FFF2-40B4-BE49-F238E27FC236}">
                  <a16:creationId xmlns:a16="http://schemas.microsoft.com/office/drawing/2014/main" id="{1CE3AD28-B74A-47FE-8E0C-BFEC9751712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7651" name="Text Box 5">
            <a:extLst>
              <a:ext uri="{FF2B5EF4-FFF2-40B4-BE49-F238E27FC236}">
                <a16:creationId xmlns:a16="http://schemas.microsoft.com/office/drawing/2014/main" id="{6074498A-89A8-426D-B792-6C71758548F7}"/>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27652" name="Line 6">
            <a:extLst>
              <a:ext uri="{FF2B5EF4-FFF2-40B4-BE49-F238E27FC236}">
                <a16:creationId xmlns:a16="http://schemas.microsoft.com/office/drawing/2014/main" id="{7C786C35-8A70-4C44-9E5D-73107E365E43}"/>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3" name="Text Box 7">
            <a:extLst>
              <a:ext uri="{FF2B5EF4-FFF2-40B4-BE49-F238E27FC236}">
                <a16:creationId xmlns:a16="http://schemas.microsoft.com/office/drawing/2014/main" id="{3D498368-00D7-4ECA-9572-D969346E9EE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4136" name="Rectangle 8">
            <a:extLst>
              <a:ext uri="{FF2B5EF4-FFF2-40B4-BE49-F238E27FC236}">
                <a16:creationId xmlns:a16="http://schemas.microsoft.com/office/drawing/2014/main" id="{EF7E36D0-4745-4D95-A832-1D993A9D764A}"/>
              </a:ext>
            </a:extLst>
          </p:cNvPr>
          <p:cNvSpPr>
            <a:spLocks noChangeArrowheads="1"/>
          </p:cNvSpPr>
          <p:nvPr/>
        </p:nvSpPr>
        <p:spPr bwMode="auto">
          <a:xfrm>
            <a:off x="228600" y="2562225"/>
            <a:ext cx="84582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According to 500Friends, an agency specializing in loyalty programs, the practice of rewarding loyal fans is increasing in popularity among sports leagues</a:t>
            </a:r>
          </a:p>
          <a:p>
            <a:pPr eaLnBrk="1" hangingPunct="1"/>
            <a:endParaRPr lang="en-US" altLang="en-US" sz="800" b="0"/>
          </a:p>
          <a:p>
            <a:pPr eaLnBrk="1" hangingPunct="1"/>
            <a:r>
              <a:rPr lang="en-US" altLang="en-US" b="0"/>
              <a:t>In the English Premier League,12 of its 20 teams offer an active loyalty program while 23 of the 32 MLB teams and 20 of the 26 NBA teams offer programs rewarding fans for their loyalty</a:t>
            </a:r>
          </a:p>
        </p:txBody>
      </p:sp>
      <p:pic>
        <p:nvPicPr>
          <p:cNvPr id="27655" name="Picture 1" descr="Unknown.png">
            <a:extLst>
              <a:ext uri="{FF2B5EF4-FFF2-40B4-BE49-F238E27FC236}">
                <a16:creationId xmlns:a16="http://schemas.microsoft.com/office/drawing/2014/main" id="{D705FB65-E1E7-4987-A51C-FDFE7B72D8F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5334000"/>
            <a:ext cx="1290638"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2" descr="epl.jpg">
            <a:extLst>
              <a:ext uri="{FF2B5EF4-FFF2-40B4-BE49-F238E27FC236}">
                <a16:creationId xmlns:a16="http://schemas.microsoft.com/office/drawing/2014/main" id="{38A9838F-AA75-466F-8482-76585B30A4B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 y="5486400"/>
            <a:ext cx="1905000"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12" descr="i.png">
            <a:extLst>
              <a:ext uri="{FF2B5EF4-FFF2-40B4-BE49-F238E27FC236}">
                <a16:creationId xmlns:a16="http://schemas.microsoft.com/office/drawing/2014/main" id="{7019CD19-1A0E-43AC-AA35-4DF9E2D7BE3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5410200"/>
            <a:ext cx="1139825"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304136">
                                            <p:txEl>
                                              <p:pRg st="0" end="0"/>
                                            </p:txEl>
                                          </p:spTgt>
                                        </p:tgtEl>
                                        <p:attrNameLst>
                                          <p:attrName>style.visibility</p:attrName>
                                        </p:attrNameLst>
                                      </p:cBhvr>
                                      <p:to>
                                        <p:strVal val="visible"/>
                                      </p:to>
                                    </p:set>
                                    <p:animEffect transition="in" filter="checkerboard(across)">
                                      <p:cBhvr>
                                        <p:cTn id="7" dur="500"/>
                                        <p:tgtEl>
                                          <p:spTgt spid="304136">
                                            <p:txEl>
                                              <p:pRg st="0" end="0"/>
                                            </p:txEl>
                                          </p:spTgt>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304136">
                                            <p:txEl>
                                              <p:pRg st="2" end="2"/>
                                            </p:txEl>
                                          </p:spTgt>
                                        </p:tgtEl>
                                        <p:attrNameLst>
                                          <p:attrName>style.visibility</p:attrName>
                                        </p:attrNameLst>
                                      </p:cBhvr>
                                      <p:to>
                                        <p:strVal val="visible"/>
                                      </p:to>
                                    </p:set>
                                    <p:animEffect transition="in" filter="checkerboard(across)">
                                      <p:cBhvr>
                                        <p:cTn id="11" dur="500"/>
                                        <p:tgtEl>
                                          <p:spTgt spid="3041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2">
            <a:extLst>
              <a:ext uri="{FF2B5EF4-FFF2-40B4-BE49-F238E27FC236}">
                <a16:creationId xmlns:a16="http://schemas.microsoft.com/office/drawing/2014/main" id="{7B69B1CE-FB40-43C5-9ADF-4765346E8D30}"/>
              </a:ext>
            </a:extLst>
          </p:cNvPr>
          <p:cNvGrpSpPr>
            <a:grpSpLocks/>
          </p:cNvGrpSpPr>
          <p:nvPr/>
        </p:nvGrpSpPr>
        <p:grpSpPr bwMode="auto">
          <a:xfrm>
            <a:off x="0" y="0"/>
            <a:ext cx="9144000" cy="976313"/>
            <a:chOff x="0" y="0"/>
            <a:chExt cx="5760" cy="615"/>
          </a:xfrm>
        </p:grpSpPr>
        <p:sp>
          <p:nvSpPr>
            <p:cNvPr id="29704" name="Text Box 3">
              <a:extLst>
                <a:ext uri="{FF2B5EF4-FFF2-40B4-BE49-F238E27FC236}">
                  <a16:creationId xmlns:a16="http://schemas.microsoft.com/office/drawing/2014/main" id="{7B994E52-504F-490A-9B87-00D92E0D596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29705" name="Text Box 4">
              <a:extLst>
                <a:ext uri="{FF2B5EF4-FFF2-40B4-BE49-F238E27FC236}">
                  <a16:creationId xmlns:a16="http://schemas.microsoft.com/office/drawing/2014/main" id="{9F8DF2DF-7FC5-4E96-A3BA-EED6C824ADD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9700" name="Line 6">
            <a:extLst>
              <a:ext uri="{FF2B5EF4-FFF2-40B4-BE49-F238E27FC236}">
                <a16:creationId xmlns:a16="http://schemas.microsoft.com/office/drawing/2014/main" id="{D0235927-7CE3-43EB-B30B-5456856B51B9}"/>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1" name="Text Box 7">
            <a:extLst>
              <a:ext uri="{FF2B5EF4-FFF2-40B4-BE49-F238E27FC236}">
                <a16:creationId xmlns:a16="http://schemas.microsoft.com/office/drawing/2014/main" id="{DB132048-900E-47C6-8A61-37EA2367584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4136" name="Rectangle 8">
            <a:extLst>
              <a:ext uri="{FF2B5EF4-FFF2-40B4-BE49-F238E27FC236}">
                <a16:creationId xmlns:a16="http://schemas.microsoft.com/office/drawing/2014/main" id="{AACD1B09-5986-444F-8E4D-521F2FFEF667}"/>
              </a:ext>
            </a:extLst>
          </p:cNvPr>
          <p:cNvSpPr>
            <a:spLocks noChangeArrowheads="1"/>
          </p:cNvSpPr>
          <p:nvPr/>
        </p:nvSpPr>
        <p:spPr bwMode="auto">
          <a:xfrm>
            <a:off x="228600" y="2546817"/>
            <a:ext cx="84582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i="1" dirty="0"/>
              <a:t>For example, the Jacksonville Jaguars offer a rewards program that provides loyal fans with cash back on purchases and exclusive discounts available only to loyalty program members and drawings to win prizes like a trip to the Super Bowl</a:t>
            </a:r>
          </a:p>
        </p:txBody>
      </p:sp>
      <p:pic>
        <p:nvPicPr>
          <p:cNvPr id="29703" name="Picture 2">
            <a:extLst>
              <a:ext uri="{FF2B5EF4-FFF2-40B4-BE49-F238E27FC236}">
                <a16:creationId xmlns:a16="http://schemas.microsoft.com/office/drawing/2014/main" id="{AA14306F-9406-4E15-86BE-08692A1D3C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4648200"/>
            <a:ext cx="2540000" cy="1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5">
            <a:extLst>
              <a:ext uri="{FF2B5EF4-FFF2-40B4-BE49-F238E27FC236}">
                <a16:creationId xmlns:a16="http://schemas.microsoft.com/office/drawing/2014/main" id="{F7B5B586-FCD7-7146-8000-01EA8A65595C}"/>
              </a:ext>
            </a:extLst>
          </p:cNvPr>
          <p:cNvSpPr txBox="1">
            <a:spLocks noChangeArrowheads="1"/>
          </p:cNvSpPr>
          <p:nvPr/>
        </p:nvSpPr>
        <p:spPr bwMode="auto">
          <a:xfrm>
            <a:off x="1143000" y="1066800"/>
            <a:ext cx="6629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Capturing consumer interest and building loyalty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304136">
                                            <p:txEl>
                                              <p:charRg st="0" end="234"/>
                                            </p:txEl>
                                          </p:spTgt>
                                        </p:tgtEl>
                                        <p:attrNameLst>
                                          <p:attrName>style.visibility</p:attrName>
                                        </p:attrNameLst>
                                      </p:cBhvr>
                                      <p:to>
                                        <p:strVal val="visible"/>
                                      </p:to>
                                    </p:set>
                                    <p:animEffect transition="in" filter="checkerboard(across)">
                                      <p:cBhvr>
                                        <p:cTn id="7" dur="500"/>
                                        <p:tgtEl>
                                          <p:spTgt spid="304136">
                                            <p:txEl>
                                              <p:charRg st="0" end="2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Group 2">
            <a:extLst>
              <a:ext uri="{FF2B5EF4-FFF2-40B4-BE49-F238E27FC236}">
                <a16:creationId xmlns:a16="http://schemas.microsoft.com/office/drawing/2014/main" id="{E6488C0F-EFE8-464F-9BBF-7B5E02653C38}"/>
              </a:ext>
            </a:extLst>
          </p:cNvPr>
          <p:cNvGrpSpPr>
            <a:grpSpLocks/>
          </p:cNvGrpSpPr>
          <p:nvPr/>
        </p:nvGrpSpPr>
        <p:grpSpPr bwMode="auto">
          <a:xfrm>
            <a:off x="0" y="0"/>
            <a:ext cx="9144000" cy="976313"/>
            <a:chOff x="0" y="0"/>
            <a:chExt cx="5760" cy="615"/>
          </a:xfrm>
        </p:grpSpPr>
        <p:sp>
          <p:nvSpPr>
            <p:cNvPr id="31749" name="Text Box 3">
              <a:extLst>
                <a:ext uri="{FF2B5EF4-FFF2-40B4-BE49-F238E27FC236}">
                  <a16:creationId xmlns:a16="http://schemas.microsoft.com/office/drawing/2014/main" id="{03F60959-555A-442B-BE2F-68700F7291E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31750" name="Text Box 4">
              <a:extLst>
                <a:ext uri="{FF2B5EF4-FFF2-40B4-BE49-F238E27FC236}">
                  <a16:creationId xmlns:a16="http://schemas.microsoft.com/office/drawing/2014/main" id="{0C9C24BC-E4F6-49C8-BA67-478A1F6973B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1747" name="Text Box 7">
            <a:extLst>
              <a:ext uri="{FF2B5EF4-FFF2-40B4-BE49-F238E27FC236}">
                <a16:creationId xmlns:a16="http://schemas.microsoft.com/office/drawing/2014/main" id="{218E3B14-585B-4103-928C-2334F866BC7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31748" name="Picture 9">
            <a:extLst>
              <a:ext uri="{FF2B5EF4-FFF2-40B4-BE49-F238E27FC236}">
                <a16:creationId xmlns:a16="http://schemas.microsoft.com/office/drawing/2014/main" id="{D5DFF345-2210-4DCF-9470-0FDA96528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6260"/>
            <a:ext cx="9144000" cy="557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2">
            <a:extLst>
              <a:ext uri="{FF2B5EF4-FFF2-40B4-BE49-F238E27FC236}">
                <a16:creationId xmlns:a16="http://schemas.microsoft.com/office/drawing/2014/main" id="{7B69B1CE-FB40-43C5-9ADF-4765346E8D30}"/>
              </a:ext>
            </a:extLst>
          </p:cNvPr>
          <p:cNvGrpSpPr>
            <a:grpSpLocks/>
          </p:cNvGrpSpPr>
          <p:nvPr/>
        </p:nvGrpSpPr>
        <p:grpSpPr bwMode="auto">
          <a:xfrm>
            <a:off x="0" y="0"/>
            <a:ext cx="9144000" cy="976313"/>
            <a:chOff x="0" y="0"/>
            <a:chExt cx="5760" cy="615"/>
          </a:xfrm>
        </p:grpSpPr>
        <p:sp>
          <p:nvSpPr>
            <p:cNvPr id="29704" name="Text Box 3">
              <a:extLst>
                <a:ext uri="{FF2B5EF4-FFF2-40B4-BE49-F238E27FC236}">
                  <a16:creationId xmlns:a16="http://schemas.microsoft.com/office/drawing/2014/main" id="{7B994E52-504F-490A-9B87-00D92E0D596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29705" name="Text Box 4">
              <a:extLst>
                <a:ext uri="{FF2B5EF4-FFF2-40B4-BE49-F238E27FC236}">
                  <a16:creationId xmlns:a16="http://schemas.microsoft.com/office/drawing/2014/main" id="{9F8DF2DF-7FC5-4E96-A3BA-EED6C824ADD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9699" name="Text Box 5">
            <a:extLst>
              <a:ext uri="{FF2B5EF4-FFF2-40B4-BE49-F238E27FC236}">
                <a16:creationId xmlns:a16="http://schemas.microsoft.com/office/drawing/2014/main" id="{8DBEABA2-C94F-492C-9C15-419EEBC2D0D1}"/>
              </a:ext>
            </a:extLst>
          </p:cNvPr>
          <p:cNvSpPr txBox="1">
            <a:spLocks noChangeArrowheads="1"/>
          </p:cNvSpPr>
          <p:nvPr/>
        </p:nvSpPr>
        <p:spPr bwMode="auto">
          <a:xfrm>
            <a:off x="1143000" y="1066800"/>
            <a:ext cx="6629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Capturing consumer interest and building loyalty</a:t>
            </a:r>
          </a:p>
        </p:txBody>
      </p:sp>
      <p:sp>
        <p:nvSpPr>
          <p:cNvPr id="29700" name="Line 6">
            <a:extLst>
              <a:ext uri="{FF2B5EF4-FFF2-40B4-BE49-F238E27FC236}">
                <a16:creationId xmlns:a16="http://schemas.microsoft.com/office/drawing/2014/main" id="{D0235927-7CE3-43EB-B30B-5456856B51B9}"/>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1" name="Text Box 7">
            <a:extLst>
              <a:ext uri="{FF2B5EF4-FFF2-40B4-BE49-F238E27FC236}">
                <a16:creationId xmlns:a16="http://schemas.microsoft.com/office/drawing/2014/main" id="{DB132048-900E-47C6-8A61-37EA2367584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4136" name="Rectangle 8">
            <a:extLst>
              <a:ext uri="{FF2B5EF4-FFF2-40B4-BE49-F238E27FC236}">
                <a16:creationId xmlns:a16="http://schemas.microsoft.com/office/drawing/2014/main" id="{AACD1B09-5986-444F-8E4D-521F2FFEF667}"/>
              </a:ext>
            </a:extLst>
          </p:cNvPr>
          <p:cNvSpPr>
            <a:spLocks noChangeArrowheads="1"/>
          </p:cNvSpPr>
          <p:nvPr/>
        </p:nvSpPr>
        <p:spPr bwMode="auto">
          <a:xfrm>
            <a:off x="71718" y="2414203"/>
            <a:ext cx="89154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i="1" dirty="0"/>
              <a:t>Implementation of such programs is not an inexpensive endeavor;  teams can expect an investment of anywhere from $250,000 to low seven figures to build a loyalty program (according to a </a:t>
            </a:r>
            <a:r>
              <a:rPr lang="en-US" altLang="en-US" b="0" i="1" dirty="0" err="1"/>
              <a:t>sponsorship.com</a:t>
            </a:r>
            <a:r>
              <a:rPr lang="en-US" altLang="en-US" b="0" i="1" dirty="0"/>
              <a:t> report)</a:t>
            </a:r>
          </a:p>
          <a:p>
            <a:pPr algn="ctr" eaLnBrk="1" hangingPunct="1"/>
            <a:endParaRPr lang="en-US" altLang="en-US" b="0" i="1" dirty="0"/>
          </a:p>
          <a:p>
            <a:pPr algn="ctr" eaLnBrk="1" hangingPunct="1"/>
            <a:r>
              <a:rPr lang="en-US" altLang="en-US" b="0" i="1" dirty="0"/>
              <a:t>However, in addition to building loyalty with a fanbase, these programs can provide value to the organization by creating new sponsorship opportunities along with the ever-important platform for collecting data relating to fan/consumer preferences and behavior</a:t>
            </a:r>
          </a:p>
        </p:txBody>
      </p:sp>
    </p:spTree>
    <p:extLst>
      <p:ext uri="{BB962C8B-B14F-4D97-AF65-F5344CB8AC3E}">
        <p14:creationId xmlns:p14="http://schemas.microsoft.com/office/powerpoint/2010/main" val="20785070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304136">
                                            <p:txEl>
                                              <p:charRg st="0" end="234"/>
                                            </p:txEl>
                                          </p:spTgt>
                                        </p:tgtEl>
                                        <p:attrNameLst>
                                          <p:attrName>style.visibility</p:attrName>
                                        </p:attrNameLst>
                                      </p:cBhvr>
                                      <p:to>
                                        <p:strVal val="visible"/>
                                      </p:to>
                                    </p:set>
                                    <p:animEffect transition="in" filter="checkerboard(across)">
                                      <p:cBhvr>
                                        <p:cTn id="7" dur="500"/>
                                        <p:tgtEl>
                                          <p:spTgt spid="304136">
                                            <p:txEl>
                                              <p:charRg st="0" end="2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Group 2">
            <a:extLst>
              <a:ext uri="{FF2B5EF4-FFF2-40B4-BE49-F238E27FC236}">
                <a16:creationId xmlns:a16="http://schemas.microsoft.com/office/drawing/2014/main" id="{883708CD-A3E9-4F5B-88AA-B1DF003E7DCC}"/>
              </a:ext>
            </a:extLst>
          </p:cNvPr>
          <p:cNvGrpSpPr>
            <a:grpSpLocks/>
          </p:cNvGrpSpPr>
          <p:nvPr/>
        </p:nvGrpSpPr>
        <p:grpSpPr bwMode="auto">
          <a:xfrm>
            <a:off x="0" y="0"/>
            <a:ext cx="9144000" cy="976313"/>
            <a:chOff x="0" y="0"/>
            <a:chExt cx="5760" cy="615"/>
          </a:xfrm>
        </p:grpSpPr>
        <p:sp>
          <p:nvSpPr>
            <p:cNvPr id="33799" name="Text Box 3">
              <a:extLst>
                <a:ext uri="{FF2B5EF4-FFF2-40B4-BE49-F238E27FC236}">
                  <a16:creationId xmlns:a16="http://schemas.microsoft.com/office/drawing/2014/main" id="{084D618B-38AA-4FCE-AF0E-5B65046E9C6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33800" name="Text Box 4">
              <a:extLst>
                <a:ext uri="{FF2B5EF4-FFF2-40B4-BE49-F238E27FC236}">
                  <a16:creationId xmlns:a16="http://schemas.microsoft.com/office/drawing/2014/main" id="{FA81EBD1-88EC-4A4F-ADA1-38B405BD884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3795" name="Text Box 5">
            <a:extLst>
              <a:ext uri="{FF2B5EF4-FFF2-40B4-BE49-F238E27FC236}">
                <a16:creationId xmlns:a16="http://schemas.microsoft.com/office/drawing/2014/main" id="{3CDA596B-749B-44D8-8552-0B774FDB170E}"/>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33796" name="Line 7">
            <a:extLst>
              <a:ext uri="{FF2B5EF4-FFF2-40B4-BE49-F238E27FC236}">
                <a16:creationId xmlns:a16="http://schemas.microsoft.com/office/drawing/2014/main" id="{DB253F48-0E82-451D-80C2-C8BCF5C76E2D}"/>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3797" name="Text Box 9">
            <a:extLst>
              <a:ext uri="{FF2B5EF4-FFF2-40B4-BE49-F238E27FC236}">
                <a16:creationId xmlns:a16="http://schemas.microsoft.com/office/drawing/2014/main" id="{9D67D7F4-4079-4567-B9F0-EB8B2D14253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3549" name="Rectangle 13">
            <a:extLst>
              <a:ext uri="{FF2B5EF4-FFF2-40B4-BE49-F238E27FC236}">
                <a16:creationId xmlns:a16="http://schemas.microsoft.com/office/drawing/2014/main" id="{0BA59870-4D83-4FFC-8457-807EC3414579}"/>
              </a:ext>
            </a:extLst>
          </p:cNvPr>
          <p:cNvSpPr>
            <a:spLocks noChangeArrowheads="1"/>
          </p:cNvSpPr>
          <p:nvPr/>
        </p:nvSpPr>
        <p:spPr bwMode="auto">
          <a:xfrm>
            <a:off x="838200" y="2895600"/>
            <a:ext cx="73152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i="1">
                <a:solidFill>
                  <a:srgbClr val="000099"/>
                </a:solidFill>
              </a:rPr>
              <a:t>New and emerging sports and entertainment properties keep the marketplace in a constant state of competition and evolution.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93549">
                                            <p:txEl>
                                              <p:charRg st="0" end="123"/>
                                            </p:txEl>
                                          </p:spTgt>
                                        </p:tgtEl>
                                        <p:attrNameLst>
                                          <p:attrName>style.visibility</p:attrName>
                                        </p:attrNameLst>
                                      </p:cBhvr>
                                      <p:to>
                                        <p:strVal val="visible"/>
                                      </p:to>
                                    </p:set>
                                    <p:animEffect transition="in" filter="checkerboard(across)">
                                      <p:cBhvr>
                                        <p:cTn id="7" dur="500"/>
                                        <p:tgtEl>
                                          <p:spTgt spid="193549">
                                            <p:txEl>
                                              <p:charRg st="0"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2">
            <a:extLst>
              <a:ext uri="{FF2B5EF4-FFF2-40B4-BE49-F238E27FC236}">
                <a16:creationId xmlns:a16="http://schemas.microsoft.com/office/drawing/2014/main" id="{41E2A673-1A7C-430C-A18D-70DB107453DE}"/>
              </a:ext>
            </a:extLst>
          </p:cNvPr>
          <p:cNvGrpSpPr>
            <a:grpSpLocks/>
          </p:cNvGrpSpPr>
          <p:nvPr/>
        </p:nvGrpSpPr>
        <p:grpSpPr bwMode="auto">
          <a:xfrm>
            <a:off x="0" y="0"/>
            <a:ext cx="9144000" cy="976313"/>
            <a:chOff x="0" y="0"/>
            <a:chExt cx="5760" cy="615"/>
          </a:xfrm>
        </p:grpSpPr>
        <p:sp>
          <p:nvSpPr>
            <p:cNvPr id="35847" name="Text Box 3">
              <a:extLst>
                <a:ext uri="{FF2B5EF4-FFF2-40B4-BE49-F238E27FC236}">
                  <a16:creationId xmlns:a16="http://schemas.microsoft.com/office/drawing/2014/main" id="{ACE65E15-37B4-4261-BDE0-E1EDD334059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35848" name="Text Box 4">
              <a:extLst>
                <a:ext uri="{FF2B5EF4-FFF2-40B4-BE49-F238E27FC236}">
                  <a16:creationId xmlns:a16="http://schemas.microsoft.com/office/drawing/2014/main" id="{E9967DF8-D7FB-4CE7-9182-327F0CD1E60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5843" name="Text Box 5">
            <a:extLst>
              <a:ext uri="{FF2B5EF4-FFF2-40B4-BE49-F238E27FC236}">
                <a16:creationId xmlns:a16="http://schemas.microsoft.com/office/drawing/2014/main" id="{64E770F7-407D-4AF6-821C-BAF1DDCDAEA4}"/>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35844" name="Line 7">
            <a:extLst>
              <a:ext uri="{FF2B5EF4-FFF2-40B4-BE49-F238E27FC236}">
                <a16:creationId xmlns:a16="http://schemas.microsoft.com/office/drawing/2014/main" id="{08B08FCA-2191-405B-8ADC-1156B4BA06DD}"/>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5" name="Text Box 9">
            <a:extLst>
              <a:ext uri="{FF2B5EF4-FFF2-40B4-BE49-F238E27FC236}">
                <a16:creationId xmlns:a16="http://schemas.microsoft.com/office/drawing/2014/main" id="{A760E91B-ADA8-4C7A-8166-8711EBEA66C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3549" name="Rectangle 13">
            <a:extLst>
              <a:ext uri="{FF2B5EF4-FFF2-40B4-BE49-F238E27FC236}">
                <a16:creationId xmlns:a16="http://schemas.microsoft.com/office/drawing/2014/main" id="{73C8DDBD-5FA6-4C31-B454-0E101079CBBA}"/>
              </a:ext>
            </a:extLst>
          </p:cNvPr>
          <p:cNvSpPr>
            <a:spLocks noChangeArrowheads="1"/>
          </p:cNvSpPr>
          <p:nvPr/>
        </p:nvSpPr>
        <p:spPr bwMode="auto">
          <a:xfrm>
            <a:off x="838200" y="2590800"/>
            <a:ext cx="73152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i="1">
                <a:solidFill>
                  <a:srgbClr val="000099"/>
                </a:solidFill>
              </a:rPr>
              <a:t>Dennis Deninger, a former ESPN production executive who now teaches sports communications at Syracuse University, perfectly summarizes this concept in an interview with the Los Angeles Times:  “Every year, there are more entertainment options for people to fill their leisure time.”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93549">
                                            <p:txEl>
                                              <p:charRg st="0" end="123"/>
                                            </p:txEl>
                                          </p:spTgt>
                                        </p:tgtEl>
                                        <p:attrNameLst>
                                          <p:attrName>style.visibility</p:attrName>
                                        </p:attrNameLst>
                                      </p:cBhvr>
                                      <p:to>
                                        <p:strVal val="visible"/>
                                      </p:to>
                                    </p:set>
                                    <p:animEffect transition="in" filter="checkerboard(across)">
                                      <p:cBhvr>
                                        <p:cTn id="7" dur="500"/>
                                        <p:tgtEl>
                                          <p:spTgt spid="193549">
                                            <p:txEl>
                                              <p:charRg st="0"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2">
            <a:extLst>
              <a:ext uri="{FF2B5EF4-FFF2-40B4-BE49-F238E27FC236}">
                <a16:creationId xmlns:a16="http://schemas.microsoft.com/office/drawing/2014/main" id="{41E2A673-1A7C-430C-A18D-70DB107453DE}"/>
              </a:ext>
            </a:extLst>
          </p:cNvPr>
          <p:cNvGrpSpPr>
            <a:grpSpLocks/>
          </p:cNvGrpSpPr>
          <p:nvPr/>
        </p:nvGrpSpPr>
        <p:grpSpPr bwMode="auto">
          <a:xfrm>
            <a:off x="0" y="0"/>
            <a:ext cx="9144000" cy="976313"/>
            <a:chOff x="0" y="0"/>
            <a:chExt cx="5760" cy="615"/>
          </a:xfrm>
        </p:grpSpPr>
        <p:sp>
          <p:nvSpPr>
            <p:cNvPr id="35847" name="Text Box 3">
              <a:extLst>
                <a:ext uri="{FF2B5EF4-FFF2-40B4-BE49-F238E27FC236}">
                  <a16:creationId xmlns:a16="http://schemas.microsoft.com/office/drawing/2014/main" id="{ACE65E15-37B4-4261-BDE0-E1EDD334059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35848" name="Text Box 4">
              <a:extLst>
                <a:ext uri="{FF2B5EF4-FFF2-40B4-BE49-F238E27FC236}">
                  <a16:creationId xmlns:a16="http://schemas.microsoft.com/office/drawing/2014/main" id="{E9967DF8-D7FB-4CE7-9182-327F0CD1E60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5843" name="Text Box 5">
            <a:extLst>
              <a:ext uri="{FF2B5EF4-FFF2-40B4-BE49-F238E27FC236}">
                <a16:creationId xmlns:a16="http://schemas.microsoft.com/office/drawing/2014/main" id="{64E770F7-407D-4AF6-821C-BAF1DDCDAEA4}"/>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35844" name="Line 7">
            <a:extLst>
              <a:ext uri="{FF2B5EF4-FFF2-40B4-BE49-F238E27FC236}">
                <a16:creationId xmlns:a16="http://schemas.microsoft.com/office/drawing/2014/main" id="{08B08FCA-2191-405B-8ADC-1156B4BA06DD}"/>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5" name="Text Box 9">
            <a:extLst>
              <a:ext uri="{FF2B5EF4-FFF2-40B4-BE49-F238E27FC236}">
                <a16:creationId xmlns:a16="http://schemas.microsoft.com/office/drawing/2014/main" id="{A760E91B-ADA8-4C7A-8166-8711EBEA66C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 name="Rectangle 1">
            <a:extLst>
              <a:ext uri="{FF2B5EF4-FFF2-40B4-BE49-F238E27FC236}">
                <a16:creationId xmlns:a16="http://schemas.microsoft.com/office/drawing/2014/main" id="{9C690CEF-3B54-EA4C-82C0-3E0827FEF75E}"/>
              </a:ext>
            </a:extLst>
          </p:cNvPr>
          <p:cNvSpPr/>
          <p:nvPr/>
        </p:nvSpPr>
        <p:spPr>
          <a:xfrm>
            <a:off x="304800" y="2462748"/>
            <a:ext cx="5472953" cy="3785652"/>
          </a:xfrm>
          <a:prstGeom prst="rect">
            <a:avLst/>
          </a:prstGeom>
        </p:spPr>
        <p:txBody>
          <a:bodyPr wrap="square">
            <a:spAutoFit/>
          </a:bodyPr>
          <a:lstStyle/>
          <a:p>
            <a:pPr eaLnBrk="1" hangingPunct="1"/>
            <a:r>
              <a:rPr lang="en-US" altLang="en-US" b="0" dirty="0"/>
              <a:t>The rapid growth of eSports has taken the entertainment industry by storm</a:t>
            </a:r>
          </a:p>
          <a:p>
            <a:pPr eaLnBrk="1" hangingPunct="1"/>
            <a:endParaRPr lang="en-US" altLang="en-US" b="0" dirty="0"/>
          </a:p>
          <a:p>
            <a:pPr eaLnBrk="1" hangingPunct="1"/>
            <a:r>
              <a:rPr lang="en-US" altLang="en-US" b="0" dirty="0"/>
              <a:t>Global revenue for eSports rose 51.7% to $493 million in 2016, increased more than 200% in 2017 to $1.5 billion, and is expected to hit $5.7 billion by 2023 </a:t>
            </a:r>
          </a:p>
        </p:txBody>
      </p:sp>
      <p:pic>
        <p:nvPicPr>
          <p:cNvPr id="10" name="Picture 14" descr="I:\temp\esports.jpg">
            <a:extLst>
              <a:ext uri="{FF2B5EF4-FFF2-40B4-BE49-F238E27FC236}">
                <a16:creationId xmlns:a16="http://schemas.microsoft.com/office/drawing/2014/main" id="{8B11853F-01A3-B040-B51F-962EE35E4C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3019424"/>
            <a:ext cx="257175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97261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2">
            <a:extLst>
              <a:ext uri="{FF2B5EF4-FFF2-40B4-BE49-F238E27FC236}">
                <a16:creationId xmlns:a16="http://schemas.microsoft.com/office/drawing/2014/main" id="{41E2A673-1A7C-430C-A18D-70DB107453DE}"/>
              </a:ext>
            </a:extLst>
          </p:cNvPr>
          <p:cNvGrpSpPr>
            <a:grpSpLocks/>
          </p:cNvGrpSpPr>
          <p:nvPr/>
        </p:nvGrpSpPr>
        <p:grpSpPr bwMode="auto">
          <a:xfrm>
            <a:off x="0" y="0"/>
            <a:ext cx="9144000" cy="976313"/>
            <a:chOff x="0" y="0"/>
            <a:chExt cx="5760" cy="615"/>
          </a:xfrm>
        </p:grpSpPr>
        <p:sp>
          <p:nvSpPr>
            <p:cNvPr id="35847" name="Text Box 3">
              <a:extLst>
                <a:ext uri="{FF2B5EF4-FFF2-40B4-BE49-F238E27FC236}">
                  <a16:creationId xmlns:a16="http://schemas.microsoft.com/office/drawing/2014/main" id="{ACE65E15-37B4-4261-BDE0-E1EDD334059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35848" name="Text Box 4">
              <a:extLst>
                <a:ext uri="{FF2B5EF4-FFF2-40B4-BE49-F238E27FC236}">
                  <a16:creationId xmlns:a16="http://schemas.microsoft.com/office/drawing/2014/main" id="{E9967DF8-D7FB-4CE7-9182-327F0CD1E60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5843" name="Text Box 5">
            <a:extLst>
              <a:ext uri="{FF2B5EF4-FFF2-40B4-BE49-F238E27FC236}">
                <a16:creationId xmlns:a16="http://schemas.microsoft.com/office/drawing/2014/main" id="{64E770F7-407D-4AF6-821C-BAF1DDCDAEA4}"/>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35844" name="Line 7">
            <a:extLst>
              <a:ext uri="{FF2B5EF4-FFF2-40B4-BE49-F238E27FC236}">
                <a16:creationId xmlns:a16="http://schemas.microsoft.com/office/drawing/2014/main" id="{08B08FCA-2191-405B-8ADC-1156B4BA06DD}"/>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5845" name="Text Box 9">
            <a:extLst>
              <a:ext uri="{FF2B5EF4-FFF2-40B4-BE49-F238E27FC236}">
                <a16:creationId xmlns:a16="http://schemas.microsoft.com/office/drawing/2014/main" id="{A760E91B-ADA8-4C7A-8166-8711EBEA66C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 name="Rectangle 1">
            <a:extLst>
              <a:ext uri="{FF2B5EF4-FFF2-40B4-BE49-F238E27FC236}">
                <a16:creationId xmlns:a16="http://schemas.microsoft.com/office/drawing/2014/main" id="{9C690CEF-3B54-EA4C-82C0-3E0827FEF75E}"/>
              </a:ext>
            </a:extLst>
          </p:cNvPr>
          <p:cNvSpPr/>
          <p:nvPr/>
        </p:nvSpPr>
        <p:spPr>
          <a:xfrm>
            <a:off x="179294" y="2382145"/>
            <a:ext cx="6019800" cy="4154984"/>
          </a:xfrm>
          <a:prstGeom prst="rect">
            <a:avLst/>
          </a:prstGeom>
        </p:spPr>
        <p:txBody>
          <a:bodyPr wrap="square">
            <a:spAutoFit/>
          </a:bodyPr>
          <a:lstStyle/>
          <a:p>
            <a:pPr eaLnBrk="1" hangingPunct="1"/>
            <a:r>
              <a:rPr lang="en-US" altLang="en-US" b="0" dirty="0"/>
              <a:t>The 16-year old winner of the Fortnite World Cup earned a $3 million prize for winning the 2019 championship</a:t>
            </a:r>
          </a:p>
          <a:p>
            <a:pPr eaLnBrk="1" hangingPunct="1"/>
            <a:endParaRPr lang="en-US" altLang="en-US" b="0" dirty="0"/>
          </a:p>
          <a:p>
            <a:pPr eaLnBrk="1" hangingPunct="1"/>
            <a:r>
              <a:rPr lang="en-US" altLang="en-US" b="0" dirty="0"/>
              <a:t>According to CNBC, Epic Games (the maker of ‘</a:t>
            </a:r>
            <a:r>
              <a:rPr lang="en-US" altLang="en-US" b="0" dirty="0" err="1"/>
              <a:t>Fortnite</a:t>
            </a:r>
            <a:r>
              <a:rPr lang="en-US" altLang="en-US" b="0" dirty="0"/>
              <a:t>’) handed out a total of $30 million in prizes during the </a:t>
            </a:r>
            <a:r>
              <a:rPr lang="en-US" altLang="en-US" b="0" dirty="0" err="1"/>
              <a:t>Fortnite</a:t>
            </a:r>
            <a:r>
              <a:rPr lang="en-US" altLang="en-US" b="0" dirty="0"/>
              <a:t> World Cup weekend event at New York City’s legendary tennis venue, Arthur Ashe Stadium</a:t>
            </a:r>
          </a:p>
        </p:txBody>
      </p:sp>
      <p:pic>
        <p:nvPicPr>
          <p:cNvPr id="3" name="Picture 2">
            <a:extLst>
              <a:ext uri="{FF2B5EF4-FFF2-40B4-BE49-F238E27FC236}">
                <a16:creationId xmlns:a16="http://schemas.microsoft.com/office/drawing/2014/main" id="{7022E374-9B0C-9445-8C12-65CA2FE0C3A4}"/>
              </a:ext>
            </a:extLst>
          </p:cNvPr>
          <p:cNvPicPr>
            <a:picLocks noChangeAspect="1"/>
          </p:cNvPicPr>
          <p:nvPr/>
        </p:nvPicPr>
        <p:blipFill>
          <a:blip r:embed="rId3"/>
          <a:stretch>
            <a:fillRect/>
          </a:stretch>
        </p:blipFill>
        <p:spPr>
          <a:xfrm>
            <a:off x="6199094" y="3073402"/>
            <a:ext cx="2654593" cy="2717798"/>
          </a:xfrm>
          <a:prstGeom prst="rect">
            <a:avLst/>
          </a:prstGeom>
        </p:spPr>
      </p:pic>
    </p:spTree>
    <p:extLst>
      <p:ext uri="{BB962C8B-B14F-4D97-AF65-F5344CB8AC3E}">
        <p14:creationId xmlns:p14="http://schemas.microsoft.com/office/powerpoint/2010/main" val="670736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
            <a:extLst>
              <a:ext uri="{FF2B5EF4-FFF2-40B4-BE49-F238E27FC236}">
                <a16:creationId xmlns:a16="http://schemas.microsoft.com/office/drawing/2014/main" id="{272EB797-07B0-4F6B-B994-91671784AC83}"/>
              </a:ext>
            </a:extLst>
          </p:cNvPr>
          <p:cNvGrpSpPr>
            <a:grpSpLocks/>
          </p:cNvGrpSpPr>
          <p:nvPr/>
        </p:nvGrpSpPr>
        <p:grpSpPr bwMode="auto">
          <a:xfrm>
            <a:off x="0" y="0"/>
            <a:ext cx="9144000" cy="976313"/>
            <a:chOff x="0" y="0"/>
            <a:chExt cx="5760" cy="615"/>
          </a:xfrm>
        </p:grpSpPr>
        <p:sp>
          <p:nvSpPr>
            <p:cNvPr id="44040" name="Text Box 3">
              <a:extLst>
                <a:ext uri="{FF2B5EF4-FFF2-40B4-BE49-F238E27FC236}">
                  <a16:creationId xmlns:a16="http://schemas.microsoft.com/office/drawing/2014/main" id="{328E3640-B0EF-4900-9773-54CB4B3DB9C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44041" name="Text Box 4">
              <a:extLst>
                <a:ext uri="{FF2B5EF4-FFF2-40B4-BE49-F238E27FC236}">
                  <a16:creationId xmlns:a16="http://schemas.microsoft.com/office/drawing/2014/main" id="{2450EBB0-8407-43BB-A5C2-DDC4C4DBD0C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4035" name="Text Box 5">
            <a:extLst>
              <a:ext uri="{FF2B5EF4-FFF2-40B4-BE49-F238E27FC236}">
                <a16:creationId xmlns:a16="http://schemas.microsoft.com/office/drawing/2014/main" id="{AB3B35F1-40E5-43CC-9661-CC17C42C2D55}"/>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44036" name="Line 6">
            <a:extLst>
              <a:ext uri="{FF2B5EF4-FFF2-40B4-BE49-F238E27FC236}">
                <a16:creationId xmlns:a16="http://schemas.microsoft.com/office/drawing/2014/main" id="{A63AD0E1-146E-4D94-8E37-9E5185415223}"/>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037" name="Text Box 7">
            <a:extLst>
              <a:ext uri="{FF2B5EF4-FFF2-40B4-BE49-F238E27FC236}">
                <a16:creationId xmlns:a16="http://schemas.microsoft.com/office/drawing/2014/main" id="{160BA1E3-FFEA-4F90-982D-8E34B1A6C4F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4812" name="Rectangle 12">
            <a:extLst>
              <a:ext uri="{FF2B5EF4-FFF2-40B4-BE49-F238E27FC236}">
                <a16:creationId xmlns:a16="http://schemas.microsoft.com/office/drawing/2014/main" id="{3EFBE1ED-3F6B-40C3-AE33-8E9C25D66B7B}"/>
              </a:ext>
            </a:extLst>
          </p:cNvPr>
          <p:cNvSpPr>
            <a:spLocks noChangeArrowheads="1"/>
          </p:cNvSpPr>
          <p:nvPr/>
        </p:nvSpPr>
        <p:spPr bwMode="auto">
          <a:xfrm>
            <a:off x="381000" y="2667000"/>
            <a:ext cx="44196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0033CC"/>
                </a:solidFill>
                <a:cs typeface="Times New Roman" panose="02020603050405020304" pitchFamily="18" charset="0"/>
              </a:rPr>
              <a:t>Forbes </a:t>
            </a:r>
            <a:r>
              <a:rPr lang="en-US" altLang="en-US" b="0">
                <a:solidFill>
                  <a:srgbClr val="0033CC"/>
                </a:solidFill>
                <a:cs typeface="Arial" panose="020B0604020202020204" pitchFamily="34" charset="0"/>
              </a:rPr>
              <a:t>reported The Big Bash League, which features eight cricket franchises in Australia, saw average attendance increase by 22% in 2016 –TV ratings were up 11% and merchandise sales were up 44% over last season.</a:t>
            </a:r>
          </a:p>
        </p:txBody>
      </p:sp>
      <p:pic>
        <p:nvPicPr>
          <p:cNvPr id="44039" name="Picture 9" descr="I:\temp\big.jpg">
            <a:extLst>
              <a:ext uri="{FF2B5EF4-FFF2-40B4-BE49-F238E27FC236}">
                <a16:creationId xmlns:a16="http://schemas.microsoft.com/office/drawing/2014/main" id="{C27282F1-7B61-4523-9816-4E611B6B6C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3048000"/>
            <a:ext cx="3570288"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048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a:extLst>
              <a:ext uri="{FF2B5EF4-FFF2-40B4-BE49-F238E27FC236}">
                <a16:creationId xmlns:a16="http://schemas.microsoft.com/office/drawing/2014/main" id="{F2DD165F-DA93-4C84-8922-E094E704BD91}"/>
              </a:ext>
            </a:extLst>
          </p:cNvPr>
          <p:cNvGrpSpPr>
            <a:grpSpLocks/>
          </p:cNvGrpSpPr>
          <p:nvPr/>
        </p:nvGrpSpPr>
        <p:grpSpPr bwMode="auto">
          <a:xfrm>
            <a:off x="0" y="0"/>
            <a:ext cx="9144000" cy="976313"/>
            <a:chOff x="0" y="0"/>
            <a:chExt cx="5760" cy="615"/>
          </a:xfrm>
        </p:grpSpPr>
        <p:sp>
          <p:nvSpPr>
            <p:cNvPr id="5128" name="Text Box 3">
              <a:extLst>
                <a:ext uri="{FF2B5EF4-FFF2-40B4-BE49-F238E27FC236}">
                  <a16:creationId xmlns:a16="http://schemas.microsoft.com/office/drawing/2014/main" id="{53E3F39A-ED4C-4B62-BE10-86A987B8660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129" name="Text Box 4">
              <a:extLst>
                <a:ext uri="{FF2B5EF4-FFF2-40B4-BE49-F238E27FC236}">
                  <a16:creationId xmlns:a16="http://schemas.microsoft.com/office/drawing/2014/main" id="{A6434527-B046-4E6B-A1D6-3F7A6D8AAA4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123" name="Text Box 5">
            <a:extLst>
              <a:ext uri="{FF2B5EF4-FFF2-40B4-BE49-F238E27FC236}">
                <a16:creationId xmlns:a16="http://schemas.microsoft.com/office/drawing/2014/main" id="{AE36A219-517E-48AF-86E4-B7BB4456D06F}"/>
              </a:ext>
            </a:extLst>
          </p:cNvPr>
          <p:cNvSpPr txBox="1">
            <a:spLocks noChangeArrowheads="1"/>
          </p:cNvSpPr>
          <p:nvPr/>
        </p:nvSpPr>
        <p:spPr bwMode="auto">
          <a:xfrm>
            <a:off x="1066800" y="1066800"/>
            <a:ext cx="7086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i="1"/>
              <a:t>The Elusive Fan</a:t>
            </a:r>
          </a:p>
        </p:txBody>
      </p:sp>
      <p:sp>
        <p:nvSpPr>
          <p:cNvPr id="5124" name="Line 6">
            <a:extLst>
              <a:ext uri="{FF2B5EF4-FFF2-40B4-BE49-F238E27FC236}">
                <a16:creationId xmlns:a16="http://schemas.microsoft.com/office/drawing/2014/main" id="{A393692C-E866-49E0-AE65-C1E16E8F88FA}"/>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5" name="Text Box 7">
            <a:extLst>
              <a:ext uri="{FF2B5EF4-FFF2-40B4-BE49-F238E27FC236}">
                <a16:creationId xmlns:a16="http://schemas.microsoft.com/office/drawing/2014/main" id="{4DE9DC78-28B6-4EEC-A756-CA03C93DCCA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3784" name="Rectangle 8">
            <a:extLst>
              <a:ext uri="{FF2B5EF4-FFF2-40B4-BE49-F238E27FC236}">
                <a16:creationId xmlns:a16="http://schemas.microsoft.com/office/drawing/2014/main" id="{B90F3F24-7C41-462D-AE16-5C3DA4ECD40D}"/>
              </a:ext>
            </a:extLst>
          </p:cNvPr>
          <p:cNvSpPr>
            <a:spLocks noChangeArrowheads="1"/>
          </p:cNvSpPr>
          <p:nvPr/>
        </p:nvSpPr>
        <p:spPr bwMode="auto">
          <a:xfrm>
            <a:off x="228600" y="2057400"/>
            <a:ext cx="84582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dirty="0">
                <a:solidFill>
                  <a:srgbClr val="0033CC"/>
                </a:solidFill>
              </a:rPr>
              <a:t>A classic sports marketing book entitled </a:t>
            </a:r>
            <a:r>
              <a:rPr lang="ja-JP" altLang="en-US" b="0">
                <a:solidFill>
                  <a:srgbClr val="0033CC"/>
                </a:solidFill>
              </a:rPr>
              <a:t>“</a:t>
            </a:r>
            <a:r>
              <a:rPr lang="en-US" altLang="ja-JP" b="0" dirty="0">
                <a:solidFill>
                  <a:srgbClr val="0033CC"/>
                </a:solidFill>
              </a:rPr>
              <a:t>The Elusive Fan</a:t>
            </a:r>
            <a:r>
              <a:rPr lang="ja-JP" altLang="en-US" b="0">
                <a:solidFill>
                  <a:srgbClr val="0033CC"/>
                </a:solidFill>
              </a:rPr>
              <a:t>”</a:t>
            </a:r>
            <a:r>
              <a:rPr lang="en-US" altLang="ja-JP" b="0" dirty="0">
                <a:solidFill>
                  <a:srgbClr val="0033CC"/>
                </a:solidFill>
              </a:rPr>
              <a:t> was published to examine the volatility of the sports/entertainment marketplace and the challenges today</a:t>
            </a:r>
            <a:r>
              <a:rPr lang="ja-JP" altLang="en-US" b="0">
                <a:solidFill>
                  <a:srgbClr val="0033CC"/>
                </a:solidFill>
              </a:rPr>
              <a:t>’</a:t>
            </a:r>
            <a:r>
              <a:rPr lang="en-US" altLang="ja-JP" b="0">
                <a:solidFill>
                  <a:srgbClr val="0033CC"/>
                </a:solidFill>
              </a:rPr>
              <a:t>s sports business </a:t>
            </a:r>
            <a:r>
              <a:rPr lang="en-US" altLang="ja-JP" b="0" dirty="0">
                <a:solidFill>
                  <a:srgbClr val="0033CC"/>
                </a:solidFill>
              </a:rPr>
              <a:t>professionals face.</a:t>
            </a:r>
            <a:endParaRPr lang="en-US" altLang="en-US" b="0" dirty="0">
              <a:solidFill>
                <a:srgbClr val="0033CC"/>
              </a:solidFill>
            </a:endParaRPr>
          </a:p>
        </p:txBody>
      </p:sp>
      <p:pic>
        <p:nvPicPr>
          <p:cNvPr id="203786" name="Picture 10" descr="ElusiveFanCover">
            <a:extLst>
              <a:ext uri="{FF2B5EF4-FFF2-40B4-BE49-F238E27FC236}">
                <a16:creationId xmlns:a16="http://schemas.microsoft.com/office/drawing/2014/main" id="{D7391D32-5A90-48AB-99FE-3463EBB806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886200"/>
            <a:ext cx="1751013"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3784"/>
                                        </p:tgtEl>
                                        <p:attrNameLst>
                                          <p:attrName>style.visibility</p:attrName>
                                        </p:attrNameLst>
                                      </p:cBhvr>
                                      <p:to>
                                        <p:strVal val="visible"/>
                                      </p:to>
                                    </p:set>
                                    <p:animEffect transition="in" filter="blinds(horizontal)">
                                      <p:cBhvr>
                                        <p:cTn id="7" dur="500"/>
                                        <p:tgtEl>
                                          <p:spTgt spid="203784"/>
                                        </p:tgtEl>
                                      </p:cBhvr>
                                    </p:animEffect>
                                  </p:childTnLst>
                                </p:cTn>
                              </p:par>
                            </p:childTnLst>
                          </p:cTn>
                        </p:par>
                        <p:par>
                          <p:cTn id="8" fill="hold" nodeType="afterGroup">
                            <p:stCondLst>
                              <p:cond delay="500"/>
                            </p:stCondLst>
                            <p:childTnLst>
                              <p:par>
                                <p:cTn id="9" presetID="3" presetClass="entr" presetSubtype="5" fill="hold" nodeType="afterEffect">
                                  <p:stCondLst>
                                    <p:cond delay="0"/>
                                  </p:stCondLst>
                                  <p:childTnLst>
                                    <p:set>
                                      <p:cBhvr>
                                        <p:cTn id="10" dur="1" fill="hold">
                                          <p:stCondLst>
                                            <p:cond delay="0"/>
                                          </p:stCondLst>
                                        </p:cTn>
                                        <p:tgtEl>
                                          <p:spTgt spid="203786"/>
                                        </p:tgtEl>
                                        <p:attrNameLst>
                                          <p:attrName>style.visibility</p:attrName>
                                        </p:attrNameLst>
                                      </p:cBhvr>
                                      <p:to>
                                        <p:strVal val="visible"/>
                                      </p:to>
                                    </p:set>
                                    <p:animEffect transition="in" filter="blinds(vertical)">
                                      <p:cBhvr>
                                        <p:cTn id="11" dur="500"/>
                                        <p:tgtEl>
                                          <p:spTgt spid="203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2">
            <a:extLst>
              <a:ext uri="{FF2B5EF4-FFF2-40B4-BE49-F238E27FC236}">
                <a16:creationId xmlns:a16="http://schemas.microsoft.com/office/drawing/2014/main" id="{00779BBE-AEE5-4547-9C56-47DBC478EE25}"/>
              </a:ext>
            </a:extLst>
          </p:cNvPr>
          <p:cNvGrpSpPr>
            <a:grpSpLocks/>
          </p:cNvGrpSpPr>
          <p:nvPr/>
        </p:nvGrpSpPr>
        <p:grpSpPr bwMode="auto">
          <a:xfrm>
            <a:off x="0" y="0"/>
            <a:ext cx="9144000" cy="976313"/>
            <a:chOff x="0" y="0"/>
            <a:chExt cx="5760" cy="615"/>
          </a:xfrm>
        </p:grpSpPr>
        <p:sp>
          <p:nvSpPr>
            <p:cNvPr id="46085" name="Text Box 3">
              <a:extLst>
                <a:ext uri="{FF2B5EF4-FFF2-40B4-BE49-F238E27FC236}">
                  <a16:creationId xmlns:a16="http://schemas.microsoft.com/office/drawing/2014/main" id="{2630BD65-C2DF-42FA-9415-CC947ECE093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46086" name="Text Box 4">
              <a:extLst>
                <a:ext uri="{FF2B5EF4-FFF2-40B4-BE49-F238E27FC236}">
                  <a16:creationId xmlns:a16="http://schemas.microsoft.com/office/drawing/2014/main" id="{281060CC-91C5-4400-932E-EACD09F089C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6083" name="Text Box 7">
            <a:extLst>
              <a:ext uri="{FF2B5EF4-FFF2-40B4-BE49-F238E27FC236}">
                <a16:creationId xmlns:a16="http://schemas.microsoft.com/office/drawing/2014/main" id="{A708AF99-C285-4692-8F18-F9948E82616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4812" name="Rectangle 12">
            <a:extLst>
              <a:ext uri="{FF2B5EF4-FFF2-40B4-BE49-F238E27FC236}">
                <a16:creationId xmlns:a16="http://schemas.microsoft.com/office/drawing/2014/main" id="{82382FEB-4970-408C-9741-66E45F28796F}"/>
              </a:ext>
            </a:extLst>
          </p:cNvPr>
          <p:cNvSpPr>
            <a:spLocks noChangeArrowheads="1"/>
          </p:cNvSpPr>
          <p:nvPr/>
        </p:nvSpPr>
        <p:spPr bwMode="auto">
          <a:xfrm>
            <a:off x="228600" y="1066800"/>
            <a:ext cx="8763000" cy="545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dirty="0">
                <a:solidFill>
                  <a:srgbClr val="0033CC"/>
                </a:solidFill>
              </a:rPr>
              <a:t>Joe </a:t>
            </a:r>
            <a:r>
              <a:rPr lang="en-US" altLang="en-US" sz="2200" b="0" dirty="0" err="1">
                <a:solidFill>
                  <a:srgbClr val="0033CC"/>
                </a:solidFill>
              </a:rPr>
              <a:t>Favorito</a:t>
            </a:r>
            <a:r>
              <a:rPr lang="en-US" altLang="en-US" sz="2200" b="0" dirty="0">
                <a:solidFill>
                  <a:srgbClr val="0033CC"/>
                </a:solidFill>
              </a:rPr>
              <a:t>, long </a:t>
            </a:r>
            <a:r>
              <a:rPr lang="en-US" altLang="en-US" sz="2200" b="0">
                <a:solidFill>
                  <a:srgbClr val="0033CC"/>
                </a:solidFill>
              </a:rPr>
              <a:t>time sports business </a:t>
            </a:r>
            <a:r>
              <a:rPr lang="en-US" altLang="en-US" sz="2200" b="0" dirty="0">
                <a:solidFill>
                  <a:srgbClr val="0033CC"/>
                </a:solidFill>
              </a:rPr>
              <a:t>expert, put it this way in a 2011 blog post:  </a:t>
            </a:r>
            <a:r>
              <a:rPr lang="ja-JP" altLang="en-US" sz="2200" b="0">
                <a:solidFill>
                  <a:srgbClr val="0033CC"/>
                </a:solidFill>
              </a:rPr>
              <a:t>“</a:t>
            </a:r>
            <a:r>
              <a:rPr lang="en-US" altLang="ja-JP" sz="2200" b="0" i="1" dirty="0">
                <a:solidFill>
                  <a:srgbClr val="0033CC"/>
                </a:solidFill>
              </a:rPr>
              <a:t>On April 2 it generated 45 percent of all page views on ESPN</a:t>
            </a:r>
            <a:r>
              <a:rPr lang="ja-JP" altLang="en-US" sz="2200" b="0" i="1">
                <a:solidFill>
                  <a:srgbClr val="0033CC"/>
                </a:solidFill>
              </a:rPr>
              <a:t>’</a:t>
            </a:r>
            <a:r>
              <a:rPr lang="en-US" altLang="ja-JP" sz="2200" b="0" i="1" dirty="0">
                <a:solidFill>
                  <a:srgbClr val="0033CC"/>
                </a:solidFill>
              </a:rPr>
              <a:t>s mobile platform, and over a million views in the United States alone. Its final was watched not by millions, but by billions around the world, and its professional league, which started just days after its international final, saw sellout crowds, waves of blonde haired cheerleaders and loud music. It is also the subject of one of the most talked-about documentaries of the upcoming Tribeca Film festival. No it</a:t>
            </a:r>
            <a:r>
              <a:rPr lang="ja-JP" altLang="en-US" sz="2200" b="0" i="1">
                <a:solidFill>
                  <a:srgbClr val="0033CC"/>
                </a:solidFill>
              </a:rPr>
              <a:t>’</a:t>
            </a:r>
            <a:r>
              <a:rPr lang="en-US" altLang="ja-JP" sz="2200" b="0" i="1" dirty="0">
                <a:solidFill>
                  <a:srgbClr val="0033CC"/>
                </a:solidFill>
              </a:rPr>
              <a:t>s not football or baseball, or NASCAR or even soccer or the X games. And it</a:t>
            </a:r>
            <a:r>
              <a:rPr lang="ja-JP" altLang="en-US" sz="2200" b="0" i="1">
                <a:solidFill>
                  <a:srgbClr val="0033CC"/>
                </a:solidFill>
              </a:rPr>
              <a:t>’</a:t>
            </a:r>
            <a:r>
              <a:rPr lang="en-US" altLang="ja-JP" sz="2200" b="0" i="1" dirty="0">
                <a:solidFill>
                  <a:srgbClr val="0033CC"/>
                </a:solidFill>
              </a:rPr>
              <a:t>s not Charlie Sheen. It is cricket, and while it is still not registering in mainstream America or with the media, it is becoming a bigger player on the global sports landscape than ever before. Should we care in North America? The numbers say yes we should</a:t>
            </a:r>
            <a:r>
              <a:rPr lang="en-US" altLang="ja-JP" sz="2200" b="0" dirty="0">
                <a:solidFill>
                  <a:srgbClr val="0033CC"/>
                </a:solidFill>
              </a:rPr>
              <a:t>.</a:t>
            </a:r>
            <a:r>
              <a:rPr lang="ja-JP" altLang="en-US" sz="2200" b="0">
                <a:solidFill>
                  <a:srgbClr val="0033CC"/>
                </a:solidFill>
              </a:rPr>
              <a:t>”</a:t>
            </a:r>
            <a:endParaRPr lang="en-US" altLang="en-US" sz="2200" b="0" dirty="0">
              <a:solidFill>
                <a:srgbClr val="0033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04812"/>
                                        </p:tgtEl>
                                        <p:attrNameLst>
                                          <p:attrName>style.visibility</p:attrName>
                                        </p:attrNameLst>
                                      </p:cBhvr>
                                      <p:to>
                                        <p:strVal val="visible"/>
                                      </p:to>
                                    </p:set>
                                    <p:animEffect transition="in" filter="diamond(in)">
                                      <p:cBhvr>
                                        <p:cTn id="7" dur="1000"/>
                                        <p:tgtEl>
                                          <p:spTgt spid="2048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a:extLst>
              <a:ext uri="{FF2B5EF4-FFF2-40B4-BE49-F238E27FC236}">
                <a16:creationId xmlns:a16="http://schemas.microsoft.com/office/drawing/2014/main" id="{555D9710-B817-4E22-934B-DBB94A2C9A6F}"/>
              </a:ext>
            </a:extLst>
          </p:cNvPr>
          <p:cNvGrpSpPr>
            <a:grpSpLocks/>
          </p:cNvGrpSpPr>
          <p:nvPr/>
        </p:nvGrpSpPr>
        <p:grpSpPr bwMode="auto">
          <a:xfrm>
            <a:off x="0" y="0"/>
            <a:ext cx="9144000" cy="976313"/>
            <a:chOff x="0" y="0"/>
            <a:chExt cx="5760" cy="615"/>
          </a:xfrm>
        </p:grpSpPr>
        <p:sp>
          <p:nvSpPr>
            <p:cNvPr id="48136" name="Text Box 3">
              <a:extLst>
                <a:ext uri="{FF2B5EF4-FFF2-40B4-BE49-F238E27FC236}">
                  <a16:creationId xmlns:a16="http://schemas.microsoft.com/office/drawing/2014/main" id="{D8ED2A99-A251-4EE6-9D19-BE157A5F0C0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48137" name="Text Box 4">
              <a:extLst>
                <a:ext uri="{FF2B5EF4-FFF2-40B4-BE49-F238E27FC236}">
                  <a16:creationId xmlns:a16="http://schemas.microsoft.com/office/drawing/2014/main" id="{56078BFE-608B-4858-9BD5-68EEC59A472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8131" name="Text Box 5">
            <a:extLst>
              <a:ext uri="{FF2B5EF4-FFF2-40B4-BE49-F238E27FC236}">
                <a16:creationId xmlns:a16="http://schemas.microsoft.com/office/drawing/2014/main" id="{AB0E10CF-FED3-4A7E-8F14-01C0689DEE38}"/>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48132" name="Line 6">
            <a:extLst>
              <a:ext uri="{FF2B5EF4-FFF2-40B4-BE49-F238E27FC236}">
                <a16:creationId xmlns:a16="http://schemas.microsoft.com/office/drawing/2014/main" id="{3B8A74F2-3DAF-47FF-9ABC-0E2B35136D27}"/>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33" name="Text Box 7">
            <a:extLst>
              <a:ext uri="{FF2B5EF4-FFF2-40B4-BE49-F238E27FC236}">
                <a16:creationId xmlns:a16="http://schemas.microsoft.com/office/drawing/2014/main" id="{4A058AB8-6498-499C-A63C-9D3EF4080C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6184" name="Rectangle 8">
            <a:extLst>
              <a:ext uri="{FF2B5EF4-FFF2-40B4-BE49-F238E27FC236}">
                <a16:creationId xmlns:a16="http://schemas.microsoft.com/office/drawing/2014/main" id="{C792FA71-E70E-479B-8A1F-A8D9FF36B118}"/>
              </a:ext>
            </a:extLst>
          </p:cNvPr>
          <p:cNvSpPr>
            <a:spLocks noChangeArrowheads="1"/>
          </p:cNvSpPr>
          <p:nvPr/>
        </p:nvSpPr>
        <p:spPr bwMode="auto">
          <a:xfrm>
            <a:off x="152400" y="2438400"/>
            <a:ext cx="83820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eaLnBrk="1" hangingPunct="1"/>
            <a:r>
              <a:rPr lang="en-US" altLang="en-US" sz="2000" b="0" dirty="0">
                <a:solidFill>
                  <a:srgbClr val="000000"/>
                </a:solidFill>
              </a:rPr>
              <a:t>Jay Pandya (chairman of Global Sports Ventures) announced his plans to invest $2.4 billion in the creation of eight cricket stadiums for a professional cricket league that will begin play in the United States in the next year or two</a:t>
            </a:r>
          </a:p>
          <a:p>
            <a:pPr marL="0" lvl="4" eaLnBrk="1" hangingPunct="1"/>
            <a:endParaRPr lang="en-US" altLang="en-US" sz="2000" b="0" dirty="0">
              <a:solidFill>
                <a:srgbClr val="000000"/>
              </a:solidFill>
            </a:endParaRPr>
          </a:p>
          <a:p>
            <a:pPr marL="0" lvl="4" eaLnBrk="1" hangingPunct="1">
              <a:buFont typeface="Wingdings" panose="05000000000000000000" pitchFamily="2" charset="2"/>
              <a:buChar char="Ø"/>
            </a:pPr>
            <a:r>
              <a:rPr lang="en-US" altLang="en-US" sz="2000" b="0" dirty="0">
                <a:solidFill>
                  <a:srgbClr val="FF0000"/>
                </a:solidFill>
              </a:rPr>
              <a:t> Mr. Pandya set the plan in motion by signing a $70 million licensing agreement between the United States of America Cricket Association (USACA) and Global Sports Ventures, LLC </a:t>
            </a:r>
          </a:p>
          <a:p>
            <a:pPr marL="0" lvl="4" eaLnBrk="1" hangingPunct="1">
              <a:buFont typeface="Wingdings" panose="05000000000000000000" pitchFamily="2" charset="2"/>
              <a:buChar char="Ø"/>
            </a:pPr>
            <a:endParaRPr lang="en-US" altLang="en-US" sz="2000" b="0" dirty="0">
              <a:solidFill>
                <a:srgbClr val="FF0000"/>
              </a:solidFill>
            </a:endParaRPr>
          </a:p>
          <a:p>
            <a:pPr marL="0" lvl="4" eaLnBrk="1" hangingPunct="1">
              <a:buFont typeface="Wingdings" panose="05000000000000000000" pitchFamily="2" charset="2"/>
              <a:buChar char="Ø"/>
            </a:pPr>
            <a:r>
              <a:rPr lang="en-US" altLang="en-US" sz="2000" b="0" dirty="0">
                <a:solidFill>
                  <a:srgbClr val="FF0000"/>
                </a:solidFill>
              </a:rPr>
              <a:t> Mr. Pandya’s ambitious plans make this the biggest new-sport initiative in the U.S. since the launch of Major League Soccer</a:t>
            </a:r>
          </a:p>
          <a:p>
            <a:pPr marL="0" lvl="4" eaLnBrk="1" hangingPunct="1">
              <a:buFont typeface="Wingdings" panose="05000000000000000000" pitchFamily="2" charset="2"/>
              <a:buChar char="Ø"/>
            </a:pPr>
            <a:endParaRPr lang="en-US" altLang="en-US" sz="2000" b="0" dirty="0">
              <a:solidFill>
                <a:srgbClr val="000000"/>
              </a:solidFill>
            </a:endParaRPr>
          </a:p>
          <a:p>
            <a:pPr marL="0" lvl="4" eaLnBrk="1" hangingPunct="1"/>
            <a:endParaRPr lang="en-US" altLang="en-US" sz="2000" b="0" dirty="0">
              <a:solidFill>
                <a:srgbClr val="000000"/>
              </a:solidFill>
            </a:endParaRPr>
          </a:p>
          <a:p>
            <a:pPr marL="0" lvl="4" eaLnBrk="1" hangingPunct="1"/>
            <a:endParaRPr lang="en-US" altLang="en-US" sz="2000" b="0" dirty="0">
              <a:solidFill>
                <a:srgbClr val="000000"/>
              </a:solidFill>
            </a:endParaRPr>
          </a:p>
        </p:txBody>
      </p:sp>
      <p:pic>
        <p:nvPicPr>
          <p:cNvPr id="48135" name="Picture 1" descr="Usaca_logo.png">
            <a:extLst>
              <a:ext uri="{FF2B5EF4-FFF2-40B4-BE49-F238E27FC236}">
                <a16:creationId xmlns:a16="http://schemas.microsoft.com/office/drawing/2014/main" id="{58FC1BC0-1E4F-449E-9AEC-1E8935AF934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106680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6184"/>
                                        </p:tgtEl>
                                        <p:attrNameLst>
                                          <p:attrName>style.visibility</p:attrName>
                                        </p:attrNameLst>
                                      </p:cBhvr>
                                      <p:to>
                                        <p:strVal val="visible"/>
                                      </p:to>
                                    </p:set>
                                    <p:animEffect transition="in" filter="diamond(in)">
                                      <p:cBhvr>
                                        <p:cTn id="7" dur="1000"/>
                                        <p:tgtEl>
                                          <p:spTgt spid="306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a:extLst>
              <a:ext uri="{FF2B5EF4-FFF2-40B4-BE49-F238E27FC236}">
                <a16:creationId xmlns:a16="http://schemas.microsoft.com/office/drawing/2014/main" id="{555D9710-B817-4E22-934B-DBB94A2C9A6F}"/>
              </a:ext>
            </a:extLst>
          </p:cNvPr>
          <p:cNvGrpSpPr>
            <a:grpSpLocks/>
          </p:cNvGrpSpPr>
          <p:nvPr/>
        </p:nvGrpSpPr>
        <p:grpSpPr bwMode="auto">
          <a:xfrm>
            <a:off x="0" y="0"/>
            <a:ext cx="9144000" cy="976313"/>
            <a:chOff x="0" y="0"/>
            <a:chExt cx="5760" cy="615"/>
          </a:xfrm>
        </p:grpSpPr>
        <p:sp>
          <p:nvSpPr>
            <p:cNvPr id="48136" name="Text Box 3">
              <a:extLst>
                <a:ext uri="{FF2B5EF4-FFF2-40B4-BE49-F238E27FC236}">
                  <a16:creationId xmlns:a16="http://schemas.microsoft.com/office/drawing/2014/main" id="{D8ED2A99-A251-4EE6-9D19-BE157A5F0C0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48137" name="Text Box 4">
              <a:extLst>
                <a:ext uri="{FF2B5EF4-FFF2-40B4-BE49-F238E27FC236}">
                  <a16:creationId xmlns:a16="http://schemas.microsoft.com/office/drawing/2014/main" id="{56078BFE-608B-4858-9BD5-68EEC59A472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8131" name="Text Box 5">
            <a:extLst>
              <a:ext uri="{FF2B5EF4-FFF2-40B4-BE49-F238E27FC236}">
                <a16:creationId xmlns:a16="http://schemas.microsoft.com/office/drawing/2014/main" id="{AB0E10CF-FED3-4A7E-8F14-01C0689DEE38}"/>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48132" name="Line 6">
            <a:extLst>
              <a:ext uri="{FF2B5EF4-FFF2-40B4-BE49-F238E27FC236}">
                <a16:creationId xmlns:a16="http://schemas.microsoft.com/office/drawing/2014/main" id="{3B8A74F2-3DAF-47FF-9ABC-0E2B35136D27}"/>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33" name="Text Box 7">
            <a:extLst>
              <a:ext uri="{FF2B5EF4-FFF2-40B4-BE49-F238E27FC236}">
                <a16:creationId xmlns:a16="http://schemas.microsoft.com/office/drawing/2014/main" id="{4A058AB8-6498-499C-A63C-9D3EF4080C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6184" name="Rectangle 8">
            <a:extLst>
              <a:ext uri="{FF2B5EF4-FFF2-40B4-BE49-F238E27FC236}">
                <a16:creationId xmlns:a16="http://schemas.microsoft.com/office/drawing/2014/main" id="{C792FA71-E70E-479B-8A1F-A8D9FF36B118}"/>
              </a:ext>
            </a:extLst>
          </p:cNvPr>
          <p:cNvSpPr>
            <a:spLocks noChangeArrowheads="1"/>
          </p:cNvSpPr>
          <p:nvPr/>
        </p:nvSpPr>
        <p:spPr bwMode="auto">
          <a:xfrm>
            <a:off x="142461" y="2380942"/>
            <a:ext cx="86106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sz="2000" b="0" dirty="0">
                <a:solidFill>
                  <a:schemeClr val="accent6">
                    <a:lumMod val="75000"/>
                  </a:schemeClr>
                </a:solidFill>
              </a:rPr>
              <a:t>According to sports business website </a:t>
            </a:r>
            <a:r>
              <a:rPr lang="en-US" altLang="en-US" sz="2000" b="0" dirty="0" err="1">
                <a:solidFill>
                  <a:schemeClr val="accent6">
                    <a:lumMod val="75000"/>
                  </a:schemeClr>
                </a:solidFill>
              </a:rPr>
              <a:t>JohnWallStreet.com</a:t>
            </a:r>
            <a:r>
              <a:rPr lang="en-US" altLang="en-US" sz="2000" b="0" dirty="0">
                <a:solidFill>
                  <a:schemeClr val="accent6">
                    <a:lumMod val="75000"/>
                  </a:schemeClr>
                </a:solidFill>
              </a:rPr>
              <a:t>, the Indian Premier League (IPL) generates more sponsorship revenue annually than Major League Baseball, despite its season being just 47 days long</a:t>
            </a:r>
          </a:p>
          <a:p>
            <a:pPr marL="0" lvl="4" algn="ctr" eaLnBrk="1" hangingPunct="1"/>
            <a:endParaRPr lang="en-US" altLang="en-US" sz="2000" b="0" dirty="0">
              <a:solidFill>
                <a:schemeClr val="accent6">
                  <a:lumMod val="75000"/>
                </a:schemeClr>
              </a:solidFill>
            </a:endParaRPr>
          </a:p>
          <a:p>
            <a:pPr marL="0" lvl="4" algn="ctr" eaLnBrk="1" hangingPunct="1"/>
            <a:r>
              <a:rPr lang="en-US" altLang="en-US" sz="2000" b="0" dirty="0">
                <a:solidFill>
                  <a:schemeClr val="accent6">
                    <a:lumMod val="75000"/>
                  </a:schemeClr>
                </a:solidFill>
              </a:rPr>
              <a:t>It took the IPL just eleven years to reach the $1 billion in sponsorship revenue mark for a season; 12% more ($892 million) than its baseball counterparts (founded in 1903</a:t>
            </a:r>
            <a:endParaRPr lang="en-US" altLang="en-US" sz="4400" b="0" dirty="0">
              <a:solidFill>
                <a:schemeClr val="accent6">
                  <a:lumMod val="75000"/>
                </a:schemeClr>
              </a:solidFill>
            </a:endParaRPr>
          </a:p>
          <a:p>
            <a:pPr marL="0" lvl="4" algn="ctr" eaLnBrk="1" hangingPunct="1"/>
            <a:endParaRPr lang="en-US" altLang="en-US" sz="2000" b="0" dirty="0">
              <a:solidFill>
                <a:srgbClr val="000000"/>
              </a:solidFill>
            </a:endParaRPr>
          </a:p>
        </p:txBody>
      </p:sp>
      <p:pic>
        <p:nvPicPr>
          <p:cNvPr id="3" name="Picture 2">
            <a:extLst>
              <a:ext uri="{FF2B5EF4-FFF2-40B4-BE49-F238E27FC236}">
                <a16:creationId xmlns:a16="http://schemas.microsoft.com/office/drawing/2014/main" id="{ECBD8AC6-CB40-5A42-B008-A7D0264B696D}"/>
              </a:ext>
            </a:extLst>
          </p:cNvPr>
          <p:cNvPicPr>
            <a:picLocks noChangeAspect="1"/>
          </p:cNvPicPr>
          <p:nvPr/>
        </p:nvPicPr>
        <p:blipFill>
          <a:blip r:embed="rId3"/>
          <a:stretch>
            <a:fillRect/>
          </a:stretch>
        </p:blipFill>
        <p:spPr>
          <a:xfrm>
            <a:off x="3467100" y="5035724"/>
            <a:ext cx="2209800" cy="1510951"/>
          </a:xfrm>
          <a:prstGeom prst="rect">
            <a:avLst/>
          </a:prstGeom>
        </p:spPr>
      </p:pic>
    </p:spTree>
    <p:extLst>
      <p:ext uri="{BB962C8B-B14F-4D97-AF65-F5344CB8AC3E}">
        <p14:creationId xmlns:p14="http://schemas.microsoft.com/office/powerpoint/2010/main" val="31821236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6184"/>
                                        </p:tgtEl>
                                        <p:attrNameLst>
                                          <p:attrName>style.visibility</p:attrName>
                                        </p:attrNameLst>
                                      </p:cBhvr>
                                      <p:to>
                                        <p:strVal val="visible"/>
                                      </p:to>
                                    </p:set>
                                    <p:animEffect transition="in" filter="diamond(in)">
                                      <p:cBhvr>
                                        <p:cTn id="7" dur="1000"/>
                                        <p:tgtEl>
                                          <p:spTgt spid="306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a:extLst>
              <a:ext uri="{FF2B5EF4-FFF2-40B4-BE49-F238E27FC236}">
                <a16:creationId xmlns:a16="http://schemas.microsoft.com/office/drawing/2014/main" id="{555D9710-B817-4E22-934B-DBB94A2C9A6F}"/>
              </a:ext>
            </a:extLst>
          </p:cNvPr>
          <p:cNvGrpSpPr>
            <a:grpSpLocks/>
          </p:cNvGrpSpPr>
          <p:nvPr/>
        </p:nvGrpSpPr>
        <p:grpSpPr bwMode="auto">
          <a:xfrm>
            <a:off x="0" y="0"/>
            <a:ext cx="9144000" cy="976313"/>
            <a:chOff x="0" y="0"/>
            <a:chExt cx="5760" cy="615"/>
          </a:xfrm>
        </p:grpSpPr>
        <p:sp>
          <p:nvSpPr>
            <p:cNvPr id="48136" name="Text Box 3">
              <a:extLst>
                <a:ext uri="{FF2B5EF4-FFF2-40B4-BE49-F238E27FC236}">
                  <a16:creationId xmlns:a16="http://schemas.microsoft.com/office/drawing/2014/main" id="{D8ED2A99-A251-4EE6-9D19-BE157A5F0C0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48137" name="Text Box 4">
              <a:extLst>
                <a:ext uri="{FF2B5EF4-FFF2-40B4-BE49-F238E27FC236}">
                  <a16:creationId xmlns:a16="http://schemas.microsoft.com/office/drawing/2014/main" id="{56078BFE-608B-4858-9BD5-68EEC59A472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8131" name="Text Box 5">
            <a:extLst>
              <a:ext uri="{FF2B5EF4-FFF2-40B4-BE49-F238E27FC236}">
                <a16:creationId xmlns:a16="http://schemas.microsoft.com/office/drawing/2014/main" id="{AB0E10CF-FED3-4A7E-8F14-01C0689DEE38}"/>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48132" name="Line 6">
            <a:extLst>
              <a:ext uri="{FF2B5EF4-FFF2-40B4-BE49-F238E27FC236}">
                <a16:creationId xmlns:a16="http://schemas.microsoft.com/office/drawing/2014/main" id="{3B8A74F2-3DAF-47FF-9ABC-0E2B35136D27}"/>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33" name="Text Box 7">
            <a:extLst>
              <a:ext uri="{FF2B5EF4-FFF2-40B4-BE49-F238E27FC236}">
                <a16:creationId xmlns:a16="http://schemas.microsoft.com/office/drawing/2014/main" id="{4A058AB8-6498-499C-A63C-9D3EF4080C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6184" name="Rectangle 8">
            <a:extLst>
              <a:ext uri="{FF2B5EF4-FFF2-40B4-BE49-F238E27FC236}">
                <a16:creationId xmlns:a16="http://schemas.microsoft.com/office/drawing/2014/main" id="{C792FA71-E70E-479B-8A1F-A8D9FF36B118}"/>
              </a:ext>
            </a:extLst>
          </p:cNvPr>
          <p:cNvSpPr>
            <a:spLocks noChangeArrowheads="1"/>
          </p:cNvSpPr>
          <p:nvPr/>
        </p:nvSpPr>
        <p:spPr bwMode="auto">
          <a:xfrm>
            <a:off x="561561" y="2698885"/>
            <a:ext cx="3515139"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sz="2000" b="0" dirty="0">
                <a:solidFill>
                  <a:srgbClr val="FF0000"/>
                </a:solidFill>
              </a:rPr>
              <a:t>According to the International Cricket Council, the 2019 Cricket World Cup smashed several viewership and online engagement records, racking up an unprecedented 2.6 billion video views before the championship match even took place</a:t>
            </a:r>
          </a:p>
        </p:txBody>
      </p:sp>
      <p:pic>
        <p:nvPicPr>
          <p:cNvPr id="2" name="Picture 1">
            <a:extLst>
              <a:ext uri="{FF2B5EF4-FFF2-40B4-BE49-F238E27FC236}">
                <a16:creationId xmlns:a16="http://schemas.microsoft.com/office/drawing/2014/main" id="{F2B4F2C4-CE2D-6F45-A9C6-F2E1F76FD032}"/>
              </a:ext>
            </a:extLst>
          </p:cNvPr>
          <p:cNvPicPr>
            <a:picLocks noChangeAspect="1"/>
          </p:cNvPicPr>
          <p:nvPr/>
        </p:nvPicPr>
        <p:blipFill>
          <a:blip r:embed="rId3"/>
          <a:stretch>
            <a:fillRect/>
          </a:stretch>
        </p:blipFill>
        <p:spPr>
          <a:xfrm>
            <a:off x="5200651" y="2641117"/>
            <a:ext cx="2705098" cy="3381373"/>
          </a:xfrm>
          <a:prstGeom prst="rect">
            <a:avLst/>
          </a:prstGeom>
        </p:spPr>
      </p:pic>
    </p:spTree>
    <p:extLst>
      <p:ext uri="{BB962C8B-B14F-4D97-AF65-F5344CB8AC3E}">
        <p14:creationId xmlns:p14="http://schemas.microsoft.com/office/powerpoint/2010/main" val="1462936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6184"/>
                                        </p:tgtEl>
                                        <p:attrNameLst>
                                          <p:attrName>style.visibility</p:attrName>
                                        </p:attrNameLst>
                                      </p:cBhvr>
                                      <p:to>
                                        <p:strVal val="visible"/>
                                      </p:to>
                                    </p:set>
                                    <p:animEffect transition="in" filter="diamond(in)">
                                      <p:cBhvr>
                                        <p:cTn id="7" dur="1000"/>
                                        <p:tgtEl>
                                          <p:spTgt spid="306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a:extLst>
              <a:ext uri="{FF2B5EF4-FFF2-40B4-BE49-F238E27FC236}">
                <a16:creationId xmlns:a16="http://schemas.microsoft.com/office/drawing/2014/main" id="{555D9710-B817-4E22-934B-DBB94A2C9A6F}"/>
              </a:ext>
            </a:extLst>
          </p:cNvPr>
          <p:cNvGrpSpPr>
            <a:grpSpLocks/>
          </p:cNvGrpSpPr>
          <p:nvPr/>
        </p:nvGrpSpPr>
        <p:grpSpPr bwMode="auto">
          <a:xfrm>
            <a:off x="0" y="0"/>
            <a:ext cx="9144000" cy="976313"/>
            <a:chOff x="0" y="0"/>
            <a:chExt cx="5760" cy="615"/>
          </a:xfrm>
        </p:grpSpPr>
        <p:sp>
          <p:nvSpPr>
            <p:cNvPr id="48136" name="Text Box 3">
              <a:extLst>
                <a:ext uri="{FF2B5EF4-FFF2-40B4-BE49-F238E27FC236}">
                  <a16:creationId xmlns:a16="http://schemas.microsoft.com/office/drawing/2014/main" id="{D8ED2A99-A251-4EE6-9D19-BE157A5F0C0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48137" name="Text Box 4">
              <a:extLst>
                <a:ext uri="{FF2B5EF4-FFF2-40B4-BE49-F238E27FC236}">
                  <a16:creationId xmlns:a16="http://schemas.microsoft.com/office/drawing/2014/main" id="{56078BFE-608B-4858-9BD5-68EEC59A472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8131" name="Text Box 5">
            <a:extLst>
              <a:ext uri="{FF2B5EF4-FFF2-40B4-BE49-F238E27FC236}">
                <a16:creationId xmlns:a16="http://schemas.microsoft.com/office/drawing/2014/main" id="{AB0E10CF-FED3-4A7E-8F14-01C0689DEE38}"/>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48132" name="Line 6">
            <a:extLst>
              <a:ext uri="{FF2B5EF4-FFF2-40B4-BE49-F238E27FC236}">
                <a16:creationId xmlns:a16="http://schemas.microsoft.com/office/drawing/2014/main" id="{3B8A74F2-3DAF-47FF-9ABC-0E2B35136D27}"/>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8133" name="Text Box 7">
            <a:extLst>
              <a:ext uri="{FF2B5EF4-FFF2-40B4-BE49-F238E27FC236}">
                <a16:creationId xmlns:a16="http://schemas.microsoft.com/office/drawing/2014/main" id="{4A058AB8-6498-499C-A63C-9D3EF4080C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6184" name="Rectangle 8">
            <a:extLst>
              <a:ext uri="{FF2B5EF4-FFF2-40B4-BE49-F238E27FC236}">
                <a16:creationId xmlns:a16="http://schemas.microsoft.com/office/drawing/2014/main" id="{C792FA71-E70E-479B-8A1F-A8D9FF36B118}"/>
              </a:ext>
            </a:extLst>
          </p:cNvPr>
          <p:cNvSpPr>
            <a:spLocks noChangeArrowheads="1"/>
          </p:cNvSpPr>
          <p:nvPr/>
        </p:nvSpPr>
        <p:spPr bwMode="auto">
          <a:xfrm>
            <a:off x="661780" y="2486293"/>
            <a:ext cx="759183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sz="2000" b="0" dirty="0">
                <a:solidFill>
                  <a:srgbClr val="FF0000"/>
                </a:solidFill>
              </a:rPr>
              <a:t>In 2020, cricket joined other mainstream sports around the world in becoming an esports competition, as Sports in Esports announced the launch of the </a:t>
            </a:r>
            <a:r>
              <a:rPr lang="en-US" altLang="en-US" sz="2000" b="0" dirty="0" err="1">
                <a:solidFill>
                  <a:srgbClr val="FF0000"/>
                </a:solidFill>
              </a:rPr>
              <a:t>Ecricket</a:t>
            </a:r>
            <a:r>
              <a:rPr lang="en-US" altLang="en-US" sz="2000" b="0" dirty="0">
                <a:solidFill>
                  <a:srgbClr val="FF0000"/>
                </a:solidFill>
              </a:rPr>
              <a:t> World Series, a new esports tournament</a:t>
            </a:r>
          </a:p>
        </p:txBody>
      </p:sp>
      <p:pic>
        <p:nvPicPr>
          <p:cNvPr id="10" name="Picture 9">
            <a:extLst>
              <a:ext uri="{FF2B5EF4-FFF2-40B4-BE49-F238E27FC236}">
                <a16:creationId xmlns:a16="http://schemas.microsoft.com/office/drawing/2014/main" id="{8A6549F8-4011-4D44-915A-0B232049E5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46960" y="4023279"/>
            <a:ext cx="4373880" cy="2460308"/>
          </a:xfrm>
          <a:prstGeom prst="rect">
            <a:avLst/>
          </a:prstGeom>
          <a:noFill/>
          <a:ln>
            <a:noFill/>
          </a:ln>
        </p:spPr>
      </p:pic>
    </p:spTree>
    <p:extLst>
      <p:ext uri="{BB962C8B-B14F-4D97-AF65-F5344CB8AC3E}">
        <p14:creationId xmlns:p14="http://schemas.microsoft.com/office/powerpoint/2010/main" val="1867486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6184"/>
                                        </p:tgtEl>
                                        <p:attrNameLst>
                                          <p:attrName>style.visibility</p:attrName>
                                        </p:attrNameLst>
                                      </p:cBhvr>
                                      <p:to>
                                        <p:strVal val="visible"/>
                                      </p:to>
                                    </p:set>
                                    <p:animEffect transition="in" filter="diamond(in)">
                                      <p:cBhvr>
                                        <p:cTn id="7" dur="1000"/>
                                        <p:tgtEl>
                                          <p:spTgt spid="306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Group 2">
            <a:extLst>
              <a:ext uri="{FF2B5EF4-FFF2-40B4-BE49-F238E27FC236}">
                <a16:creationId xmlns:a16="http://schemas.microsoft.com/office/drawing/2014/main" id="{E2DD1384-F904-4580-AD40-55430B98DC5B}"/>
              </a:ext>
            </a:extLst>
          </p:cNvPr>
          <p:cNvGrpSpPr>
            <a:grpSpLocks/>
          </p:cNvGrpSpPr>
          <p:nvPr/>
        </p:nvGrpSpPr>
        <p:grpSpPr bwMode="auto">
          <a:xfrm>
            <a:off x="0" y="0"/>
            <a:ext cx="9144000" cy="976313"/>
            <a:chOff x="0" y="0"/>
            <a:chExt cx="5760" cy="615"/>
          </a:xfrm>
        </p:grpSpPr>
        <p:sp>
          <p:nvSpPr>
            <p:cNvPr id="50184" name="Text Box 3">
              <a:extLst>
                <a:ext uri="{FF2B5EF4-FFF2-40B4-BE49-F238E27FC236}">
                  <a16:creationId xmlns:a16="http://schemas.microsoft.com/office/drawing/2014/main" id="{0CBB60D8-0C52-4335-BF32-47D82E92A35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0185" name="Text Box 4">
              <a:extLst>
                <a:ext uri="{FF2B5EF4-FFF2-40B4-BE49-F238E27FC236}">
                  <a16:creationId xmlns:a16="http://schemas.microsoft.com/office/drawing/2014/main" id="{0E173857-93B8-4BF8-8256-C4447BD185E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0179" name="Text Box 5">
            <a:extLst>
              <a:ext uri="{FF2B5EF4-FFF2-40B4-BE49-F238E27FC236}">
                <a16:creationId xmlns:a16="http://schemas.microsoft.com/office/drawing/2014/main" id="{E7891A60-D37E-42FD-89BF-9B8BBCCF0FE7}"/>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50180" name="Line 6">
            <a:extLst>
              <a:ext uri="{FF2B5EF4-FFF2-40B4-BE49-F238E27FC236}">
                <a16:creationId xmlns:a16="http://schemas.microsoft.com/office/drawing/2014/main" id="{1FBBCB54-5AEF-4F23-9B8D-AB43B093E675}"/>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181" name="Text Box 7">
            <a:extLst>
              <a:ext uri="{FF2B5EF4-FFF2-40B4-BE49-F238E27FC236}">
                <a16:creationId xmlns:a16="http://schemas.microsoft.com/office/drawing/2014/main" id="{1EF39125-D7C0-4B9E-BE5F-A1D37170DFC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6184" name="Rectangle 8">
            <a:extLst>
              <a:ext uri="{FF2B5EF4-FFF2-40B4-BE49-F238E27FC236}">
                <a16:creationId xmlns:a16="http://schemas.microsoft.com/office/drawing/2014/main" id="{1A6EDBA3-E085-450C-BE6D-FEA2962787AF}"/>
              </a:ext>
            </a:extLst>
          </p:cNvPr>
          <p:cNvSpPr>
            <a:spLocks noChangeArrowheads="1"/>
          </p:cNvSpPr>
          <p:nvPr/>
        </p:nvSpPr>
        <p:spPr bwMode="auto">
          <a:xfrm>
            <a:off x="381000" y="2667000"/>
            <a:ext cx="8382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0033CC"/>
                </a:solidFill>
              </a:rPr>
              <a:t>ESPN</a:t>
            </a:r>
            <a:r>
              <a:rPr lang="ja-JP" altLang="en-US" b="0">
                <a:solidFill>
                  <a:srgbClr val="0033CC"/>
                </a:solidFill>
              </a:rPr>
              <a:t>’</a:t>
            </a:r>
            <a:r>
              <a:rPr lang="en-US" altLang="ja-JP" b="0">
                <a:solidFill>
                  <a:srgbClr val="0033CC"/>
                </a:solidFill>
              </a:rPr>
              <a:t>s action sports X Games franchise</a:t>
            </a:r>
            <a:r>
              <a:rPr lang="ja-JP" altLang="en-US" b="0">
                <a:solidFill>
                  <a:srgbClr val="0033CC"/>
                </a:solidFill>
              </a:rPr>
              <a:t>’</a:t>
            </a:r>
            <a:r>
              <a:rPr lang="en-US" altLang="ja-JP" b="0">
                <a:solidFill>
                  <a:srgbClr val="0033CC"/>
                </a:solidFill>
              </a:rPr>
              <a:t>s consumer products and licensing business does more than $120 million in retail sales each year </a:t>
            </a:r>
            <a:endParaRPr lang="en-US" altLang="en-US" b="0">
              <a:solidFill>
                <a:srgbClr val="0033CC"/>
              </a:solidFill>
            </a:endParaRPr>
          </a:p>
        </p:txBody>
      </p:sp>
      <p:pic>
        <p:nvPicPr>
          <p:cNvPr id="306186" name="Picture 10">
            <a:extLst>
              <a:ext uri="{FF2B5EF4-FFF2-40B4-BE49-F238E27FC236}">
                <a16:creationId xmlns:a16="http://schemas.microsoft.com/office/drawing/2014/main" id="{97B98065-9C60-48CB-94F2-41F76E5A8D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191000"/>
            <a:ext cx="1714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06184"/>
                                        </p:tgtEl>
                                        <p:attrNameLst>
                                          <p:attrName>style.visibility</p:attrName>
                                        </p:attrNameLst>
                                      </p:cBhvr>
                                      <p:to>
                                        <p:strVal val="visible"/>
                                      </p:to>
                                    </p:set>
                                    <p:animEffect transition="in" filter="diamond(in)">
                                      <p:cBhvr>
                                        <p:cTn id="7" dur="1000"/>
                                        <p:tgtEl>
                                          <p:spTgt spid="306184"/>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306186"/>
                                        </p:tgtEl>
                                        <p:attrNameLst>
                                          <p:attrName>style.visibility</p:attrName>
                                        </p:attrNameLst>
                                      </p:cBhvr>
                                      <p:to>
                                        <p:strVal val="visible"/>
                                      </p:to>
                                    </p:set>
                                    <p:animEffect transition="in" filter="dissolve">
                                      <p:cBhvr>
                                        <p:cTn id="11" dur="500"/>
                                        <p:tgtEl>
                                          <p:spTgt spid="306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2">
            <a:extLst>
              <a:ext uri="{FF2B5EF4-FFF2-40B4-BE49-F238E27FC236}">
                <a16:creationId xmlns:a16="http://schemas.microsoft.com/office/drawing/2014/main" id="{DA339308-51ED-4A09-B522-B8F72EC823D0}"/>
              </a:ext>
            </a:extLst>
          </p:cNvPr>
          <p:cNvGrpSpPr>
            <a:grpSpLocks/>
          </p:cNvGrpSpPr>
          <p:nvPr/>
        </p:nvGrpSpPr>
        <p:grpSpPr bwMode="auto">
          <a:xfrm>
            <a:off x="0" y="0"/>
            <a:ext cx="9144000" cy="976313"/>
            <a:chOff x="0" y="0"/>
            <a:chExt cx="5760" cy="615"/>
          </a:xfrm>
        </p:grpSpPr>
        <p:sp>
          <p:nvSpPr>
            <p:cNvPr id="52233" name="Text Box 3">
              <a:extLst>
                <a:ext uri="{FF2B5EF4-FFF2-40B4-BE49-F238E27FC236}">
                  <a16:creationId xmlns:a16="http://schemas.microsoft.com/office/drawing/2014/main" id="{F016912E-62EC-4585-A0D3-8A86C6E3683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2234" name="Text Box 4">
              <a:extLst>
                <a:ext uri="{FF2B5EF4-FFF2-40B4-BE49-F238E27FC236}">
                  <a16:creationId xmlns:a16="http://schemas.microsoft.com/office/drawing/2014/main" id="{5EDC8EFC-2CE9-4F16-BB94-1F60EC424E1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2227" name="Text Box 5">
            <a:extLst>
              <a:ext uri="{FF2B5EF4-FFF2-40B4-BE49-F238E27FC236}">
                <a16:creationId xmlns:a16="http://schemas.microsoft.com/office/drawing/2014/main" id="{17AE81EF-5C9E-4889-BAB3-D80E2AADCE5E}"/>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52228" name="Line 6">
            <a:extLst>
              <a:ext uri="{FF2B5EF4-FFF2-40B4-BE49-F238E27FC236}">
                <a16:creationId xmlns:a16="http://schemas.microsoft.com/office/drawing/2014/main" id="{76F801F3-4C36-4BDB-A168-FE49EB54DEA9}"/>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9" name="Text Box 7">
            <a:extLst>
              <a:ext uri="{FF2B5EF4-FFF2-40B4-BE49-F238E27FC236}">
                <a16:creationId xmlns:a16="http://schemas.microsoft.com/office/drawing/2014/main" id="{C20EB851-E78C-4298-93A6-14B9722D26C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7208" name="Rectangle 8">
            <a:extLst>
              <a:ext uri="{FF2B5EF4-FFF2-40B4-BE49-F238E27FC236}">
                <a16:creationId xmlns:a16="http://schemas.microsoft.com/office/drawing/2014/main" id="{B014DAC0-C9FF-4A8B-9533-BD9961042026}"/>
              </a:ext>
            </a:extLst>
          </p:cNvPr>
          <p:cNvSpPr>
            <a:spLocks noChangeArrowheads="1"/>
          </p:cNvSpPr>
          <p:nvPr/>
        </p:nvSpPr>
        <p:spPr bwMode="auto">
          <a:xfrm>
            <a:off x="228600" y="4008438"/>
            <a:ext cx="62484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0033CC"/>
                </a:solidFill>
              </a:rPr>
              <a:t>The sport is now sanctioned in every state with an athletic commission </a:t>
            </a:r>
            <a:r>
              <a:rPr lang="en-US" altLang="en-US" b="0">
                <a:solidFill>
                  <a:srgbClr val="0033CC"/>
                </a:solidFill>
                <a:cs typeface="Arial" panose="020B0604020202020204" pitchFamily="34" charset="0"/>
              </a:rPr>
              <a:t>with the long-awaited approval from the state of New York in 2016.</a:t>
            </a:r>
          </a:p>
        </p:txBody>
      </p:sp>
      <p:sp>
        <p:nvSpPr>
          <p:cNvPr id="307210" name="Rectangle 10">
            <a:extLst>
              <a:ext uri="{FF2B5EF4-FFF2-40B4-BE49-F238E27FC236}">
                <a16:creationId xmlns:a16="http://schemas.microsoft.com/office/drawing/2014/main" id="{48446F4C-15FE-46F5-AA77-C536211008F8}"/>
              </a:ext>
            </a:extLst>
          </p:cNvPr>
          <p:cNvSpPr>
            <a:spLocks noChangeArrowheads="1"/>
          </p:cNvSpPr>
          <p:nvPr/>
        </p:nvSpPr>
        <p:spPr bwMode="auto">
          <a:xfrm>
            <a:off x="304800" y="2514600"/>
            <a:ext cx="8610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0033CC"/>
                </a:solidFill>
              </a:rPr>
              <a:t>In a sport once publicly denounced by Senator and former Presidential Candidate John McCain, Mixed Martial Arts (MMA) has gained mainstream appeal</a:t>
            </a:r>
            <a:r>
              <a:rPr lang="en-US" altLang="en-US">
                <a:solidFill>
                  <a:srgbClr val="0033CC"/>
                </a:solidFill>
              </a:rPr>
              <a:t>.</a:t>
            </a:r>
          </a:p>
        </p:txBody>
      </p:sp>
      <p:pic>
        <p:nvPicPr>
          <p:cNvPr id="52232" name="Picture 10" descr="I:\temp\mma.png">
            <a:extLst>
              <a:ext uri="{FF2B5EF4-FFF2-40B4-BE49-F238E27FC236}">
                <a16:creationId xmlns:a16="http://schemas.microsoft.com/office/drawing/2014/main" id="{473A7883-3E79-4F3F-A5F0-AF548CE4C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5181600"/>
            <a:ext cx="2503488"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07210"/>
                                        </p:tgtEl>
                                        <p:attrNameLst>
                                          <p:attrName>style.visibility</p:attrName>
                                        </p:attrNameLst>
                                      </p:cBhvr>
                                      <p:to>
                                        <p:strVal val="visible"/>
                                      </p:to>
                                    </p:set>
                                    <p:animEffect transition="in" filter="checkerboard(across)">
                                      <p:cBhvr>
                                        <p:cTn id="7" dur="500"/>
                                        <p:tgtEl>
                                          <p:spTgt spid="307210"/>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07208"/>
                                        </p:tgtEl>
                                        <p:attrNameLst>
                                          <p:attrName>style.visibility</p:attrName>
                                        </p:attrNameLst>
                                      </p:cBhvr>
                                      <p:to>
                                        <p:strVal val="visible"/>
                                      </p:to>
                                    </p:set>
                                    <p:animEffect transition="in" filter="checkerboard(across)">
                                      <p:cBhvr>
                                        <p:cTn id="11" dur="500"/>
                                        <p:tgtEl>
                                          <p:spTgt spid="307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8" grpId="0" autoUpdateAnimBg="0"/>
      <p:bldP spid="307210"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2">
            <a:extLst>
              <a:ext uri="{FF2B5EF4-FFF2-40B4-BE49-F238E27FC236}">
                <a16:creationId xmlns:a16="http://schemas.microsoft.com/office/drawing/2014/main" id="{19D3FE78-BBC1-4797-A8DC-E7FB416F22E1}"/>
              </a:ext>
            </a:extLst>
          </p:cNvPr>
          <p:cNvGrpSpPr>
            <a:grpSpLocks/>
          </p:cNvGrpSpPr>
          <p:nvPr/>
        </p:nvGrpSpPr>
        <p:grpSpPr bwMode="auto">
          <a:xfrm>
            <a:off x="0" y="0"/>
            <a:ext cx="9144000" cy="976313"/>
            <a:chOff x="0" y="0"/>
            <a:chExt cx="5760" cy="615"/>
          </a:xfrm>
        </p:grpSpPr>
        <p:sp>
          <p:nvSpPr>
            <p:cNvPr id="54280" name="Text Box 3">
              <a:extLst>
                <a:ext uri="{FF2B5EF4-FFF2-40B4-BE49-F238E27FC236}">
                  <a16:creationId xmlns:a16="http://schemas.microsoft.com/office/drawing/2014/main" id="{23BD9097-1391-4C58-AA8F-4DA1A6A42BE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4281" name="Text Box 4">
              <a:extLst>
                <a:ext uri="{FF2B5EF4-FFF2-40B4-BE49-F238E27FC236}">
                  <a16:creationId xmlns:a16="http://schemas.microsoft.com/office/drawing/2014/main" id="{2BADEBEB-AA44-454A-9FC1-55F947B06BD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4275" name="Text Box 5">
            <a:extLst>
              <a:ext uri="{FF2B5EF4-FFF2-40B4-BE49-F238E27FC236}">
                <a16:creationId xmlns:a16="http://schemas.microsoft.com/office/drawing/2014/main" id="{D3AC2033-0BA6-4624-9ABD-13F1365D74EF}"/>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54276" name="Line 6">
            <a:extLst>
              <a:ext uri="{FF2B5EF4-FFF2-40B4-BE49-F238E27FC236}">
                <a16:creationId xmlns:a16="http://schemas.microsoft.com/office/drawing/2014/main" id="{CDD7FC19-62BB-4C28-A88A-A5FE07ED200F}"/>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77" name="Text Box 7">
            <a:extLst>
              <a:ext uri="{FF2B5EF4-FFF2-40B4-BE49-F238E27FC236}">
                <a16:creationId xmlns:a16="http://schemas.microsoft.com/office/drawing/2014/main" id="{A061B1D9-968A-4FB4-8914-457B934CC55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8233" name="Rectangle 9">
            <a:extLst>
              <a:ext uri="{FF2B5EF4-FFF2-40B4-BE49-F238E27FC236}">
                <a16:creationId xmlns:a16="http://schemas.microsoft.com/office/drawing/2014/main" id="{0DAE24A7-8CAD-4DED-82AE-0079B426E266}"/>
              </a:ext>
            </a:extLst>
          </p:cNvPr>
          <p:cNvSpPr>
            <a:spLocks noChangeArrowheads="1"/>
          </p:cNvSpPr>
          <p:nvPr/>
        </p:nvSpPr>
        <p:spPr bwMode="auto">
          <a:xfrm>
            <a:off x="304800" y="2438400"/>
            <a:ext cx="8610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0033CC"/>
                </a:solidFill>
                <a:cs typeface="Arial" panose="020B0604020202020204" pitchFamily="34" charset="0"/>
              </a:rPr>
              <a:t>In 2016, the most popular mixed martial arts league (Ultimate Fighting Championship) was sold for $4 billion, the richest sale of any franchise in the history of professional sports. The sales figure becomes even more impressive whenyou consider that UFC was launched in 1993 and purchased for just $2 million in 2001 by casino operators Lorenzo and Frank Fertitta (turning $2 million into $4 billion is quite a profit).</a:t>
            </a:r>
          </a:p>
        </p:txBody>
      </p:sp>
      <p:pic>
        <p:nvPicPr>
          <p:cNvPr id="308234" name="Picture 10">
            <a:extLst>
              <a:ext uri="{FF2B5EF4-FFF2-40B4-BE49-F238E27FC236}">
                <a16:creationId xmlns:a16="http://schemas.microsoft.com/office/drawing/2014/main" id="{E10F1DE2-11B9-4CB6-B883-3F51B5E33B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5638800"/>
            <a:ext cx="13208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08233"/>
                                        </p:tgtEl>
                                        <p:attrNameLst>
                                          <p:attrName>style.visibility</p:attrName>
                                        </p:attrNameLst>
                                      </p:cBhvr>
                                      <p:to>
                                        <p:strVal val="visible"/>
                                      </p:to>
                                    </p:set>
                                    <p:animEffect transition="in" filter="checkerboard(across)">
                                      <p:cBhvr>
                                        <p:cTn id="7" dur="500"/>
                                        <p:tgtEl>
                                          <p:spTgt spid="308233"/>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308234"/>
                                        </p:tgtEl>
                                        <p:attrNameLst>
                                          <p:attrName>style.visibility</p:attrName>
                                        </p:attrNameLst>
                                      </p:cBhvr>
                                      <p:to>
                                        <p:strVal val="visible"/>
                                      </p:to>
                                    </p:set>
                                    <p:animEffect transition="in" filter="dissolve">
                                      <p:cBhvr>
                                        <p:cTn id="11" dur="500"/>
                                        <p:tgtEl>
                                          <p:spTgt spid="308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3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Group 2">
            <a:extLst>
              <a:ext uri="{FF2B5EF4-FFF2-40B4-BE49-F238E27FC236}">
                <a16:creationId xmlns:a16="http://schemas.microsoft.com/office/drawing/2014/main" id="{9B9693BE-858F-457C-96B3-61A838CB664A}"/>
              </a:ext>
            </a:extLst>
          </p:cNvPr>
          <p:cNvGrpSpPr>
            <a:grpSpLocks/>
          </p:cNvGrpSpPr>
          <p:nvPr/>
        </p:nvGrpSpPr>
        <p:grpSpPr bwMode="auto">
          <a:xfrm>
            <a:off x="0" y="0"/>
            <a:ext cx="9144000" cy="976313"/>
            <a:chOff x="0" y="0"/>
            <a:chExt cx="5760" cy="615"/>
          </a:xfrm>
        </p:grpSpPr>
        <p:sp>
          <p:nvSpPr>
            <p:cNvPr id="56327" name="Text Box 3">
              <a:extLst>
                <a:ext uri="{FF2B5EF4-FFF2-40B4-BE49-F238E27FC236}">
                  <a16:creationId xmlns:a16="http://schemas.microsoft.com/office/drawing/2014/main" id="{3FB2DEA3-CEF0-47C8-BCCE-AB79E775AE5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6328" name="Text Box 4">
              <a:extLst>
                <a:ext uri="{FF2B5EF4-FFF2-40B4-BE49-F238E27FC236}">
                  <a16:creationId xmlns:a16="http://schemas.microsoft.com/office/drawing/2014/main" id="{AA632375-AE8A-425B-B37A-4FE03269CB3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6323" name="Text Box 5">
            <a:extLst>
              <a:ext uri="{FF2B5EF4-FFF2-40B4-BE49-F238E27FC236}">
                <a16:creationId xmlns:a16="http://schemas.microsoft.com/office/drawing/2014/main" id="{B4475931-4CB4-4EBE-B5D5-6D5670E6B0A8}"/>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56324" name="Line 6">
            <a:extLst>
              <a:ext uri="{FF2B5EF4-FFF2-40B4-BE49-F238E27FC236}">
                <a16:creationId xmlns:a16="http://schemas.microsoft.com/office/drawing/2014/main" id="{6001AB07-B678-48CF-8F9F-A449230A4111}"/>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5" name="Text Box 7">
            <a:extLst>
              <a:ext uri="{FF2B5EF4-FFF2-40B4-BE49-F238E27FC236}">
                <a16:creationId xmlns:a16="http://schemas.microsoft.com/office/drawing/2014/main" id="{F10AAC0E-3FE7-4B70-8E08-5DAEC12950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8233" name="Rectangle 9">
            <a:extLst>
              <a:ext uri="{FF2B5EF4-FFF2-40B4-BE49-F238E27FC236}">
                <a16:creationId xmlns:a16="http://schemas.microsoft.com/office/drawing/2014/main" id="{FF003C64-2BC9-4D01-892A-523145842984}"/>
              </a:ext>
            </a:extLst>
          </p:cNvPr>
          <p:cNvSpPr>
            <a:spLocks noChangeArrowheads="1"/>
          </p:cNvSpPr>
          <p:nvPr/>
        </p:nvSpPr>
        <p:spPr bwMode="auto">
          <a:xfrm>
            <a:off x="304800" y="2438400"/>
            <a:ext cx="8610600" cy="4185761"/>
          </a:xfrm>
          <a:prstGeom prst="rect">
            <a:avLst/>
          </a:prstGeom>
          <a:noFill/>
          <a:ln>
            <a:noFill/>
          </a:ln>
          <a:extLst>
            <a:ext uri="{909E8E84-426E-40dd-AFC4-6F175D3DCCD1}"/>
            <a:ext uri="{91240B29-F687-4f45-9708-019B960494DF}"/>
          </a:extLst>
        </p:spPr>
        <p:txBody>
          <a:bodyPr>
            <a:spAutoFit/>
          </a:bodyPr>
          <a:lstStyle/>
          <a:p>
            <a:pPr marL="0" lvl="5" fontAlgn="base">
              <a:spcBef>
                <a:spcPct val="0"/>
              </a:spcBef>
              <a:spcAft>
                <a:spcPct val="0"/>
              </a:spcAft>
              <a:defRPr/>
            </a:pPr>
            <a:r>
              <a:rPr lang="en-US" sz="2200" b="0" dirty="0">
                <a:solidFill>
                  <a:srgbClr val="0033CC"/>
                </a:solidFill>
                <a:latin typeface="Verdana" charset="0"/>
                <a:ea typeface="ＭＳ Ｐゴシック" charset="0"/>
                <a:cs typeface="Arial" charset="0"/>
              </a:rPr>
              <a:t>According to the Edmonton Journal, curling is capturing the attention of fans throughout Canada, particularly on television. The sport has soared in popularity, generating ratings in Canada on par with the likes of the NFL’s ‘Monday Night Football’ and NHL’s ‘Hockey Night in Canada’ while attracting major sponsors and advertisers like Tim </a:t>
            </a:r>
            <a:r>
              <a:rPr lang="en-US" sz="2200" b="0" dirty="0" err="1">
                <a:solidFill>
                  <a:srgbClr val="0033CC"/>
                </a:solidFill>
                <a:latin typeface="Verdana" charset="0"/>
                <a:ea typeface="ＭＳ Ｐゴシック" charset="0"/>
                <a:cs typeface="Arial" charset="0"/>
              </a:rPr>
              <a:t>Hortons</a:t>
            </a:r>
            <a:r>
              <a:rPr lang="en-US" sz="2200" b="0" dirty="0">
                <a:solidFill>
                  <a:srgbClr val="0033CC"/>
                </a:solidFill>
                <a:latin typeface="Verdana" charset="0"/>
                <a:ea typeface="ＭＳ Ｐゴシック" charset="0"/>
                <a:cs typeface="Arial" charset="0"/>
              </a:rPr>
              <a:t>. </a:t>
            </a:r>
          </a:p>
          <a:p>
            <a:pPr marL="0" lvl="5" fontAlgn="base">
              <a:spcBef>
                <a:spcPct val="0"/>
              </a:spcBef>
              <a:spcAft>
                <a:spcPct val="0"/>
              </a:spcAft>
              <a:defRPr/>
            </a:pPr>
            <a:endParaRPr lang="en-US" sz="2200" b="0" dirty="0">
              <a:solidFill>
                <a:srgbClr val="0033CC"/>
              </a:solidFill>
              <a:latin typeface="Verdana" charset="0"/>
              <a:ea typeface="ＭＳ Ｐゴシック" charset="0"/>
              <a:cs typeface="Arial" charset="0"/>
            </a:endParaRPr>
          </a:p>
          <a:p>
            <a:pPr marL="0" lvl="5" fontAlgn="base">
              <a:spcBef>
                <a:spcPct val="0"/>
              </a:spcBef>
              <a:spcAft>
                <a:spcPct val="0"/>
              </a:spcAft>
              <a:defRPr/>
            </a:pPr>
            <a:r>
              <a:rPr lang="en-US" sz="2200" b="0" dirty="0">
                <a:solidFill>
                  <a:srgbClr val="0033CC"/>
                </a:solidFill>
                <a:latin typeface="Verdana" charset="0"/>
                <a:ea typeface="ＭＳ Ｐゴシック" charset="0"/>
                <a:cs typeface="Arial" charset="0"/>
              </a:rPr>
              <a:t>Last year, the Tim </a:t>
            </a:r>
            <a:r>
              <a:rPr lang="en-US" sz="2200" b="0" dirty="0" err="1">
                <a:solidFill>
                  <a:srgbClr val="0033CC"/>
                </a:solidFill>
                <a:latin typeface="Verdana" charset="0"/>
                <a:ea typeface="ＭＳ Ｐゴシック" charset="0"/>
                <a:cs typeface="Arial" charset="0"/>
              </a:rPr>
              <a:t>Hortons</a:t>
            </a:r>
            <a:r>
              <a:rPr lang="en-US" sz="2200" b="0" dirty="0">
                <a:solidFill>
                  <a:srgbClr val="0033CC"/>
                </a:solidFill>
                <a:latin typeface="Verdana" charset="0"/>
                <a:ea typeface="ＭＳ Ｐゴシック" charset="0"/>
                <a:cs typeface="Arial" charset="0"/>
              </a:rPr>
              <a:t> Brier Saturday night semifinal outdid Hockey Night In Canada, drawing an audience of 896,000 compared to the  Toronto Maple Leafs </a:t>
            </a:r>
            <a:r>
              <a:rPr lang="en-US" sz="2200" b="0" dirty="0" err="1">
                <a:solidFill>
                  <a:srgbClr val="0033CC"/>
                </a:solidFill>
                <a:latin typeface="Verdana" charset="0"/>
                <a:ea typeface="ＭＳ Ｐゴシック" charset="0"/>
                <a:cs typeface="Arial" charset="0"/>
              </a:rPr>
              <a:t>vs</a:t>
            </a:r>
            <a:r>
              <a:rPr lang="en-US" sz="2200" b="0" dirty="0">
                <a:solidFill>
                  <a:srgbClr val="0033CC"/>
                </a:solidFill>
                <a:latin typeface="Verdana" charset="0"/>
                <a:ea typeface="ＭＳ Ｐゴシック" charset="0"/>
                <a:cs typeface="Arial" charset="0"/>
              </a:rPr>
              <a:t> St. Louis Blues telecast that drew 743,000</a:t>
            </a:r>
          </a:p>
          <a:p>
            <a:pPr marL="0" lvl="5" fontAlgn="base">
              <a:spcBef>
                <a:spcPct val="0"/>
              </a:spcBef>
              <a:spcAft>
                <a:spcPct val="0"/>
              </a:spcAft>
              <a:defRPr/>
            </a:pPr>
            <a:endParaRPr lang="en-US" b="0" dirty="0">
              <a:solidFill>
                <a:srgbClr val="0033CC"/>
              </a:solidFill>
              <a:latin typeface="Verdana" charset="0"/>
              <a:ea typeface="ＭＳ Ｐゴシック" charset="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308233"/>
                                        </p:tgtEl>
                                        <p:attrNameLst>
                                          <p:attrName>style.visibility</p:attrName>
                                        </p:attrNameLst>
                                      </p:cBhvr>
                                      <p:to>
                                        <p:strVal val="visible"/>
                                      </p:to>
                                    </p:set>
                                    <p:animEffect transition="in" filter="checkerboard(across)">
                                      <p:cBhvr>
                                        <p:cTn id="7" dur="500"/>
                                        <p:tgtEl>
                                          <p:spTgt spid="308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Group 2">
            <a:extLst>
              <a:ext uri="{FF2B5EF4-FFF2-40B4-BE49-F238E27FC236}">
                <a16:creationId xmlns:a16="http://schemas.microsoft.com/office/drawing/2014/main" id="{9B9693BE-858F-457C-96B3-61A838CB664A}"/>
              </a:ext>
            </a:extLst>
          </p:cNvPr>
          <p:cNvGrpSpPr>
            <a:grpSpLocks/>
          </p:cNvGrpSpPr>
          <p:nvPr/>
        </p:nvGrpSpPr>
        <p:grpSpPr bwMode="auto">
          <a:xfrm>
            <a:off x="0" y="0"/>
            <a:ext cx="9144000" cy="976313"/>
            <a:chOff x="0" y="0"/>
            <a:chExt cx="5760" cy="615"/>
          </a:xfrm>
        </p:grpSpPr>
        <p:sp>
          <p:nvSpPr>
            <p:cNvPr id="56327" name="Text Box 3">
              <a:extLst>
                <a:ext uri="{FF2B5EF4-FFF2-40B4-BE49-F238E27FC236}">
                  <a16:creationId xmlns:a16="http://schemas.microsoft.com/office/drawing/2014/main" id="{3FB2DEA3-CEF0-47C8-BCCE-AB79E775AE5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6328" name="Text Box 4">
              <a:extLst>
                <a:ext uri="{FF2B5EF4-FFF2-40B4-BE49-F238E27FC236}">
                  <a16:creationId xmlns:a16="http://schemas.microsoft.com/office/drawing/2014/main" id="{AA632375-AE8A-425B-B37A-4FE03269CB3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6323" name="Text Box 5">
            <a:extLst>
              <a:ext uri="{FF2B5EF4-FFF2-40B4-BE49-F238E27FC236}">
                <a16:creationId xmlns:a16="http://schemas.microsoft.com/office/drawing/2014/main" id="{B4475931-4CB4-4EBE-B5D5-6D5670E6B0A8}"/>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56324" name="Line 6">
            <a:extLst>
              <a:ext uri="{FF2B5EF4-FFF2-40B4-BE49-F238E27FC236}">
                <a16:creationId xmlns:a16="http://schemas.microsoft.com/office/drawing/2014/main" id="{6001AB07-B678-48CF-8F9F-A449230A4111}"/>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5" name="Text Box 7">
            <a:extLst>
              <a:ext uri="{FF2B5EF4-FFF2-40B4-BE49-F238E27FC236}">
                <a16:creationId xmlns:a16="http://schemas.microsoft.com/office/drawing/2014/main" id="{F10AAC0E-3FE7-4B70-8E08-5DAEC12950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8233" name="Rectangle 9">
            <a:extLst>
              <a:ext uri="{FF2B5EF4-FFF2-40B4-BE49-F238E27FC236}">
                <a16:creationId xmlns:a16="http://schemas.microsoft.com/office/drawing/2014/main" id="{FF003C64-2BC9-4D01-892A-523145842984}"/>
              </a:ext>
            </a:extLst>
          </p:cNvPr>
          <p:cNvSpPr>
            <a:spLocks noChangeArrowheads="1"/>
          </p:cNvSpPr>
          <p:nvPr/>
        </p:nvSpPr>
        <p:spPr bwMode="auto">
          <a:xfrm>
            <a:off x="342900" y="2527296"/>
            <a:ext cx="8229600" cy="1107996"/>
          </a:xfrm>
          <a:prstGeom prst="rect">
            <a:avLst/>
          </a:prstGeom>
          <a:noFill/>
          <a:ln>
            <a:noFill/>
          </a:ln>
          <a:extLst>
            <a:ext uri="{909E8E84-426E-40dd-AFC4-6F175D3DCCD1}"/>
            <a:ext uri="{91240B29-F687-4f45-9708-019B960494DF}"/>
          </a:extLst>
        </p:spPr>
        <p:txBody>
          <a:bodyPr wrap="square">
            <a:spAutoFit/>
          </a:bodyPr>
          <a:lstStyle/>
          <a:p>
            <a:pPr marL="0" lvl="5" algn="ctr" fontAlgn="base">
              <a:spcBef>
                <a:spcPct val="0"/>
              </a:spcBef>
              <a:spcAft>
                <a:spcPct val="0"/>
              </a:spcAft>
              <a:defRPr/>
            </a:pPr>
            <a:r>
              <a:rPr lang="en-US" sz="2200" b="0" dirty="0">
                <a:solidFill>
                  <a:srgbClr val="0033CC"/>
                </a:solidFill>
                <a:latin typeface="Verdana" charset="0"/>
                <a:ea typeface="ＭＳ Ｐゴシック" charset="0"/>
                <a:cs typeface="Arial" charset="0"/>
              </a:rPr>
              <a:t>Thanks in part to Team U.S.A. capturing gold in the 2018 Winter Olympic Games, curling is developing a fervent following in the United States </a:t>
            </a:r>
            <a:endParaRPr lang="en-US" b="0" dirty="0">
              <a:solidFill>
                <a:srgbClr val="0033CC"/>
              </a:solidFill>
              <a:latin typeface="Verdana" charset="0"/>
              <a:ea typeface="ＭＳ Ｐゴシック" charset="0"/>
              <a:cs typeface="Arial" charset="0"/>
            </a:endParaRPr>
          </a:p>
        </p:txBody>
      </p:sp>
      <p:pic>
        <p:nvPicPr>
          <p:cNvPr id="136194" name="Picture 2" descr="Image result for usa curling logo">
            <a:extLst>
              <a:ext uri="{FF2B5EF4-FFF2-40B4-BE49-F238E27FC236}">
                <a16:creationId xmlns:a16="http://schemas.microsoft.com/office/drawing/2014/main" id="{D71368C9-AEE0-4ADB-AB71-D6720CF409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8012" y="3781425"/>
            <a:ext cx="2847975" cy="2847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34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08233"/>
                                        </p:tgtEl>
                                        <p:attrNameLst>
                                          <p:attrName>style.visibility</p:attrName>
                                        </p:attrNameLst>
                                      </p:cBhvr>
                                      <p:to>
                                        <p:strVal val="visible"/>
                                      </p:to>
                                    </p:set>
                                    <p:animEffect transition="in" filter="checkerboard(across)">
                                      <p:cBhvr>
                                        <p:cTn id="7" dur="500"/>
                                        <p:tgtEl>
                                          <p:spTgt spid="308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33"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a:extLst>
              <a:ext uri="{FF2B5EF4-FFF2-40B4-BE49-F238E27FC236}">
                <a16:creationId xmlns:a16="http://schemas.microsoft.com/office/drawing/2014/main" id="{1DB96D1E-6359-4211-B30D-BFA187E678AF}"/>
              </a:ext>
            </a:extLst>
          </p:cNvPr>
          <p:cNvGrpSpPr>
            <a:grpSpLocks/>
          </p:cNvGrpSpPr>
          <p:nvPr/>
        </p:nvGrpSpPr>
        <p:grpSpPr bwMode="auto">
          <a:xfrm>
            <a:off x="0" y="0"/>
            <a:ext cx="9144000" cy="976313"/>
            <a:chOff x="0" y="0"/>
            <a:chExt cx="5760" cy="615"/>
          </a:xfrm>
        </p:grpSpPr>
        <p:sp>
          <p:nvSpPr>
            <p:cNvPr id="7175" name="Text Box 3">
              <a:extLst>
                <a:ext uri="{FF2B5EF4-FFF2-40B4-BE49-F238E27FC236}">
                  <a16:creationId xmlns:a16="http://schemas.microsoft.com/office/drawing/2014/main" id="{9F14EED5-A859-40A6-86AE-1EE598C63C5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7176" name="Text Box 4">
              <a:extLst>
                <a:ext uri="{FF2B5EF4-FFF2-40B4-BE49-F238E27FC236}">
                  <a16:creationId xmlns:a16="http://schemas.microsoft.com/office/drawing/2014/main" id="{04EB4E17-889D-4F33-88D1-8DD710145E8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171" name="Text Box 5">
            <a:extLst>
              <a:ext uri="{FF2B5EF4-FFF2-40B4-BE49-F238E27FC236}">
                <a16:creationId xmlns:a16="http://schemas.microsoft.com/office/drawing/2014/main" id="{66F4867D-A23D-44A9-9BEF-14CBC59533E6}"/>
              </a:ext>
            </a:extLst>
          </p:cNvPr>
          <p:cNvSpPr txBox="1">
            <a:spLocks noChangeArrowheads="1"/>
          </p:cNvSpPr>
          <p:nvPr/>
        </p:nvSpPr>
        <p:spPr bwMode="auto">
          <a:xfrm>
            <a:off x="1066800" y="1066800"/>
            <a:ext cx="7086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a:t>An Excerpt from </a:t>
            </a:r>
            <a:r>
              <a:rPr lang="en-US" altLang="en-US" sz="3200" b="0" i="1"/>
              <a:t>The Elusive Fan</a:t>
            </a:r>
          </a:p>
        </p:txBody>
      </p:sp>
      <p:sp>
        <p:nvSpPr>
          <p:cNvPr id="7172" name="Line 6">
            <a:extLst>
              <a:ext uri="{FF2B5EF4-FFF2-40B4-BE49-F238E27FC236}">
                <a16:creationId xmlns:a16="http://schemas.microsoft.com/office/drawing/2014/main" id="{F0ABEDBF-F300-4251-8901-462AFC1301FC}"/>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73" name="Text Box 7">
            <a:extLst>
              <a:ext uri="{FF2B5EF4-FFF2-40B4-BE49-F238E27FC236}">
                <a16:creationId xmlns:a16="http://schemas.microsoft.com/office/drawing/2014/main" id="{ACA825F2-ED6C-4882-85BF-09865ECB9D3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6617" name="Rectangle 9">
            <a:extLst>
              <a:ext uri="{FF2B5EF4-FFF2-40B4-BE49-F238E27FC236}">
                <a16:creationId xmlns:a16="http://schemas.microsoft.com/office/drawing/2014/main" id="{2FD41CE9-9FE6-4742-A4EE-62ED70C25C0F}"/>
              </a:ext>
            </a:extLst>
          </p:cNvPr>
          <p:cNvSpPr>
            <a:spLocks noChangeArrowheads="1"/>
          </p:cNvSpPr>
          <p:nvPr/>
        </p:nvSpPr>
        <p:spPr bwMode="auto">
          <a:xfrm>
            <a:off x="228600" y="2286000"/>
            <a:ext cx="8534400" cy="377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ja-JP" altLang="en-US" sz="2200" b="0" i="1"/>
              <a:t>“</a:t>
            </a:r>
            <a:r>
              <a:rPr lang="en-US" altLang="ja-JP" sz="2200" b="0" i="1"/>
              <a:t>It</a:t>
            </a:r>
            <a:r>
              <a:rPr lang="ja-JP" altLang="en-US" sz="2200" b="0" i="1"/>
              <a:t>’</a:t>
            </a:r>
            <a:r>
              <a:rPr lang="en-US" altLang="ja-JP" sz="2200" b="0" i="1"/>
              <a:t>s an October Saturday in Chicago.  On television are two MLB playoff games, two preseason NBA games, fourteen college football games, five golf tournaments, an AHL game, an international horse race, two NASCAR races, and eight soccer matches.  The University of Illinois and Northern Illinois University football teams and the AHL</a:t>
            </a:r>
            <a:r>
              <a:rPr lang="ja-JP" altLang="en-US" sz="2200" b="0" i="1"/>
              <a:t>’</a:t>
            </a:r>
            <a:r>
              <a:rPr lang="en-US" altLang="ja-JP" sz="2200" b="0" i="1"/>
              <a:t>s Chicago Wolves have home games.  Hawthorne Race Course has a full card and there</a:t>
            </a:r>
            <a:r>
              <a:rPr lang="ja-JP" altLang="en-US" sz="2200" b="0" i="1"/>
              <a:t>’</a:t>
            </a:r>
            <a:r>
              <a:rPr lang="en-US" altLang="ja-JP" sz="2200" b="0" i="1"/>
              <a:t>s harness racing at Balmoral Park.  There are twenty-nine high school football games and the final round of the boys and girls Illinois high school state championship golf tournaments…</a:t>
            </a:r>
            <a:r>
              <a:rPr lang="ja-JP" altLang="en-US" sz="2200" b="0" i="1"/>
              <a:t>”</a:t>
            </a:r>
            <a:r>
              <a:rPr lang="en-US" altLang="ja-JP" sz="2200" b="0" i="1"/>
              <a:t>  </a:t>
            </a:r>
            <a:endParaRPr lang="en-US" altLang="en-US" sz="2200" b="0" i="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96617"/>
                                        </p:tgtEl>
                                        <p:attrNameLst>
                                          <p:attrName>style.visibility</p:attrName>
                                        </p:attrNameLst>
                                      </p:cBhvr>
                                      <p:to>
                                        <p:strVal val="visible"/>
                                      </p:to>
                                    </p:set>
                                    <p:animEffect transition="in" filter="checkerboard(across)">
                                      <p:cBhvr>
                                        <p:cTn id="7" dur="500"/>
                                        <p:tgtEl>
                                          <p:spTgt spid="196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Group 2">
            <a:extLst>
              <a:ext uri="{FF2B5EF4-FFF2-40B4-BE49-F238E27FC236}">
                <a16:creationId xmlns:a16="http://schemas.microsoft.com/office/drawing/2014/main" id="{9B9693BE-858F-457C-96B3-61A838CB664A}"/>
              </a:ext>
            </a:extLst>
          </p:cNvPr>
          <p:cNvGrpSpPr>
            <a:grpSpLocks/>
          </p:cNvGrpSpPr>
          <p:nvPr/>
        </p:nvGrpSpPr>
        <p:grpSpPr bwMode="auto">
          <a:xfrm>
            <a:off x="0" y="0"/>
            <a:ext cx="9144000" cy="976313"/>
            <a:chOff x="0" y="0"/>
            <a:chExt cx="5760" cy="615"/>
          </a:xfrm>
        </p:grpSpPr>
        <p:sp>
          <p:nvSpPr>
            <p:cNvPr id="56327" name="Text Box 3">
              <a:extLst>
                <a:ext uri="{FF2B5EF4-FFF2-40B4-BE49-F238E27FC236}">
                  <a16:creationId xmlns:a16="http://schemas.microsoft.com/office/drawing/2014/main" id="{3FB2DEA3-CEF0-47C8-BCCE-AB79E775AE5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6328" name="Text Box 4">
              <a:extLst>
                <a:ext uri="{FF2B5EF4-FFF2-40B4-BE49-F238E27FC236}">
                  <a16:creationId xmlns:a16="http://schemas.microsoft.com/office/drawing/2014/main" id="{AA632375-AE8A-425B-B37A-4FE03269CB3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6323" name="Text Box 5">
            <a:extLst>
              <a:ext uri="{FF2B5EF4-FFF2-40B4-BE49-F238E27FC236}">
                <a16:creationId xmlns:a16="http://schemas.microsoft.com/office/drawing/2014/main" id="{B4475931-4CB4-4EBE-B5D5-6D5670E6B0A8}"/>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56324" name="Line 6">
            <a:extLst>
              <a:ext uri="{FF2B5EF4-FFF2-40B4-BE49-F238E27FC236}">
                <a16:creationId xmlns:a16="http://schemas.microsoft.com/office/drawing/2014/main" id="{6001AB07-B678-48CF-8F9F-A449230A4111}"/>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5" name="Text Box 7">
            <a:extLst>
              <a:ext uri="{FF2B5EF4-FFF2-40B4-BE49-F238E27FC236}">
                <a16:creationId xmlns:a16="http://schemas.microsoft.com/office/drawing/2014/main" id="{F10AAC0E-3FE7-4B70-8E08-5DAEC12950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8233" name="Rectangle 9">
            <a:extLst>
              <a:ext uri="{FF2B5EF4-FFF2-40B4-BE49-F238E27FC236}">
                <a16:creationId xmlns:a16="http://schemas.microsoft.com/office/drawing/2014/main" id="{FF003C64-2BC9-4D01-892A-523145842984}"/>
              </a:ext>
            </a:extLst>
          </p:cNvPr>
          <p:cNvSpPr>
            <a:spLocks noChangeArrowheads="1"/>
          </p:cNvSpPr>
          <p:nvPr/>
        </p:nvSpPr>
        <p:spPr bwMode="auto">
          <a:xfrm>
            <a:off x="183923" y="2605424"/>
            <a:ext cx="5050332" cy="3477875"/>
          </a:xfrm>
          <a:prstGeom prst="rect">
            <a:avLst/>
          </a:prstGeom>
          <a:noFill/>
          <a:ln>
            <a:noFill/>
          </a:ln>
          <a:extLst>
            <a:ext uri="{909E8E84-426E-40dd-AFC4-6F175D3DCCD1}"/>
            <a:ext uri="{91240B29-F687-4f45-9708-019B960494DF}"/>
          </a:extLst>
        </p:spPr>
        <p:txBody>
          <a:bodyPr wrap="square">
            <a:spAutoFit/>
          </a:bodyPr>
          <a:lstStyle/>
          <a:p>
            <a:pPr marL="0" lvl="5" algn="ctr" fontAlgn="base">
              <a:spcBef>
                <a:spcPct val="0"/>
              </a:spcBef>
              <a:spcAft>
                <a:spcPct val="0"/>
              </a:spcAft>
              <a:defRPr/>
            </a:pPr>
            <a:r>
              <a:rPr lang="en-US" sz="2200" b="0" dirty="0">
                <a:solidFill>
                  <a:srgbClr val="0033CC"/>
                </a:solidFill>
                <a:latin typeface="Verdana" charset="0"/>
                <a:ea typeface="ＭＳ Ｐゴシック" charset="0"/>
                <a:cs typeface="Arial" charset="0"/>
              </a:rPr>
              <a:t>One of the fastest growing spectator sports in England is darts, a traditional bar/pub game</a:t>
            </a:r>
          </a:p>
          <a:p>
            <a:pPr marL="0" lvl="5" algn="ctr" fontAlgn="base">
              <a:spcBef>
                <a:spcPct val="0"/>
              </a:spcBef>
              <a:spcAft>
                <a:spcPct val="0"/>
              </a:spcAft>
              <a:defRPr/>
            </a:pPr>
            <a:endParaRPr lang="en-US" sz="2200" b="0" dirty="0">
              <a:solidFill>
                <a:srgbClr val="0033CC"/>
              </a:solidFill>
              <a:latin typeface="Verdana" charset="0"/>
              <a:ea typeface="ＭＳ Ｐゴシック" charset="0"/>
              <a:cs typeface="Arial" charset="0"/>
            </a:endParaRPr>
          </a:p>
          <a:p>
            <a:pPr marL="0" lvl="5" algn="ctr" fontAlgn="base">
              <a:spcBef>
                <a:spcPct val="0"/>
              </a:spcBef>
              <a:spcAft>
                <a:spcPct val="0"/>
              </a:spcAft>
              <a:defRPr/>
            </a:pPr>
            <a:r>
              <a:rPr lang="en-US" sz="2200" b="0" dirty="0">
                <a:solidFill>
                  <a:srgbClr val="0033CC"/>
                </a:solidFill>
                <a:latin typeface="Verdana" charset="0"/>
                <a:ea typeface="ＭＳ Ｐゴシック" charset="0"/>
                <a:cs typeface="Arial" charset="0"/>
              </a:rPr>
              <a:t>Last year, darts became the second-biggest televised sport in England, leaving many to wonder how much growth potential could be there for the sport not only in Europe but possibly in the U.S.</a:t>
            </a:r>
            <a:endParaRPr lang="en-US" b="0" dirty="0">
              <a:solidFill>
                <a:srgbClr val="0033CC"/>
              </a:solidFill>
              <a:latin typeface="Verdana" charset="0"/>
              <a:ea typeface="ＭＳ Ｐゴシック" charset="0"/>
              <a:cs typeface="Arial" charset="0"/>
            </a:endParaRPr>
          </a:p>
        </p:txBody>
      </p:sp>
      <p:pic>
        <p:nvPicPr>
          <p:cNvPr id="2" name="Picture 1">
            <a:extLst>
              <a:ext uri="{FF2B5EF4-FFF2-40B4-BE49-F238E27FC236}">
                <a16:creationId xmlns:a16="http://schemas.microsoft.com/office/drawing/2014/main" id="{4130D185-B36F-0C4A-A034-94DEB12E6EBC}"/>
              </a:ext>
            </a:extLst>
          </p:cNvPr>
          <p:cNvPicPr>
            <a:picLocks noChangeAspect="1"/>
          </p:cNvPicPr>
          <p:nvPr/>
        </p:nvPicPr>
        <p:blipFill>
          <a:blip r:embed="rId3"/>
          <a:stretch>
            <a:fillRect/>
          </a:stretch>
        </p:blipFill>
        <p:spPr>
          <a:xfrm>
            <a:off x="5393232" y="2404198"/>
            <a:ext cx="2032000" cy="2344615"/>
          </a:xfrm>
          <a:prstGeom prst="rect">
            <a:avLst/>
          </a:prstGeom>
        </p:spPr>
      </p:pic>
      <p:pic>
        <p:nvPicPr>
          <p:cNvPr id="3" name="Picture 2">
            <a:extLst>
              <a:ext uri="{FF2B5EF4-FFF2-40B4-BE49-F238E27FC236}">
                <a16:creationId xmlns:a16="http://schemas.microsoft.com/office/drawing/2014/main" id="{AB4A5DE2-2AA2-5342-B86F-3BFCE14BB285}"/>
              </a:ext>
            </a:extLst>
          </p:cNvPr>
          <p:cNvPicPr>
            <a:picLocks noChangeAspect="1"/>
          </p:cNvPicPr>
          <p:nvPr/>
        </p:nvPicPr>
        <p:blipFill>
          <a:blip r:embed="rId4"/>
          <a:stretch>
            <a:fillRect/>
          </a:stretch>
        </p:blipFill>
        <p:spPr>
          <a:xfrm>
            <a:off x="6929984" y="4038600"/>
            <a:ext cx="1684832" cy="2044699"/>
          </a:xfrm>
          <a:prstGeom prst="rect">
            <a:avLst/>
          </a:prstGeom>
        </p:spPr>
      </p:pic>
    </p:spTree>
    <p:extLst>
      <p:ext uri="{BB962C8B-B14F-4D97-AF65-F5344CB8AC3E}">
        <p14:creationId xmlns:p14="http://schemas.microsoft.com/office/powerpoint/2010/main" val="291139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08233"/>
                                        </p:tgtEl>
                                        <p:attrNameLst>
                                          <p:attrName>style.visibility</p:attrName>
                                        </p:attrNameLst>
                                      </p:cBhvr>
                                      <p:to>
                                        <p:strVal val="visible"/>
                                      </p:to>
                                    </p:set>
                                    <p:animEffect transition="in" filter="checkerboard(across)">
                                      <p:cBhvr>
                                        <p:cTn id="7" dur="500"/>
                                        <p:tgtEl>
                                          <p:spTgt spid="308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3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Group 2">
            <a:extLst>
              <a:ext uri="{FF2B5EF4-FFF2-40B4-BE49-F238E27FC236}">
                <a16:creationId xmlns:a16="http://schemas.microsoft.com/office/drawing/2014/main" id="{9B9693BE-858F-457C-96B3-61A838CB664A}"/>
              </a:ext>
            </a:extLst>
          </p:cNvPr>
          <p:cNvGrpSpPr>
            <a:grpSpLocks/>
          </p:cNvGrpSpPr>
          <p:nvPr/>
        </p:nvGrpSpPr>
        <p:grpSpPr bwMode="auto">
          <a:xfrm>
            <a:off x="0" y="0"/>
            <a:ext cx="9144000" cy="976313"/>
            <a:chOff x="0" y="0"/>
            <a:chExt cx="5760" cy="615"/>
          </a:xfrm>
        </p:grpSpPr>
        <p:sp>
          <p:nvSpPr>
            <p:cNvPr id="56327" name="Text Box 3">
              <a:extLst>
                <a:ext uri="{FF2B5EF4-FFF2-40B4-BE49-F238E27FC236}">
                  <a16:creationId xmlns:a16="http://schemas.microsoft.com/office/drawing/2014/main" id="{3FB2DEA3-CEF0-47C8-BCCE-AB79E775AE5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6328" name="Text Box 4">
              <a:extLst>
                <a:ext uri="{FF2B5EF4-FFF2-40B4-BE49-F238E27FC236}">
                  <a16:creationId xmlns:a16="http://schemas.microsoft.com/office/drawing/2014/main" id="{AA632375-AE8A-425B-B37A-4FE03269CB3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6323" name="Text Box 5">
            <a:extLst>
              <a:ext uri="{FF2B5EF4-FFF2-40B4-BE49-F238E27FC236}">
                <a16:creationId xmlns:a16="http://schemas.microsoft.com/office/drawing/2014/main" id="{B4475931-4CB4-4EBE-B5D5-6D5670E6B0A8}"/>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56324" name="Line 6">
            <a:extLst>
              <a:ext uri="{FF2B5EF4-FFF2-40B4-BE49-F238E27FC236}">
                <a16:creationId xmlns:a16="http://schemas.microsoft.com/office/drawing/2014/main" id="{6001AB07-B678-48CF-8F9F-A449230A4111}"/>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5" name="Text Box 7">
            <a:extLst>
              <a:ext uri="{FF2B5EF4-FFF2-40B4-BE49-F238E27FC236}">
                <a16:creationId xmlns:a16="http://schemas.microsoft.com/office/drawing/2014/main" id="{F10AAC0E-3FE7-4B70-8E08-5DAEC12950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8233" name="Rectangle 9">
            <a:extLst>
              <a:ext uri="{FF2B5EF4-FFF2-40B4-BE49-F238E27FC236}">
                <a16:creationId xmlns:a16="http://schemas.microsoft.com/office/drawing/2014/main" id="{FF003C64-2BC9-4D01-892A-523145842984}"/>
              </a:ext>
            </a:extLst>
          </p:cNvPr>
          <p:cNvSpPr>
            <a:spLocks noChangeArrowheads="1"/>
          </p:cNvSpPr>
          <p:nvPr/>
        </p:nvSpPr>
        <p:spPr bwMode="auto">
          <a:xfrm>
            <a:off x="169333" y="2438401"/>
            <a:ext cx="8763000" cy="2246769"/>
          </a:xfrm>
          <a:prstGeom prst="rect">
            <a:avLst/>
          </a:prstGeom>
          <a:noFill/>
          <a:ln>
            <a:noFill/>
          </a:ln>
          <a:extLst>
            <a:ext uri="{909E8E84-426E-40dd-AFC4-6F175D3DCCD1}"/>
            <a:ext uri="{91240B29-F687-4f45-9708-019B960494DF}"/>
          </a:extLst>
        </p:spPr>
        <p:txBody>
          <a:bodyPr wrap="square">
            <a:spAutoFit/>
          </a:bodyPr>
          <a:lstStyle/>
          <a:p>
            <a:pPr marL="0" lvl="5" algn="ctr" fontAlgn="base">
              <a:spcBef>
                <a:spcPct val="0"/>
              </a:spcBef>
              <a:spcAft>
                <a:spcPct val="0"/>
              </a:spcAft>
              <a:defRPr/>
            </a:pPr>
            <a:r>
              <a:rPr lang="en-US" sz="2000" b="0" dirty="0">
                <a:solidFill>
                  <a:srgbClr val="0033CC"/>
                </a:solidFill>
                <a:latin typeface="Verdana" charset="0"/>
                <a:ea typeface="ＭＳ Ｐゴシック" charset="0"/>
                <a:cs typeface="Arial" charset="0"/>
              </a:rPr>
              <a:t>The World Series of Darts was slated to be hosted in New York in 2020 before being postponed (COVID-19) and was expected to help grow the popularity of the sport in the U.S.</a:t>
            </a:r>
          </a:p>
          <a:p>
            <a:pPr marL="0" lvl="5" algn="ctr" fontAlgn="base">
              <a:spcBef>
                <a:spcPct val="0"/>
              </a:spcBef>
              <a:spcAft>
                <a:spcPct val="0"/>
              </a:spcAft>
              <a:defRPr/>
            </a:pPr>
            <a:endParaRPr lang="en-US" sz="2000" b="0" dirty="0">
              <a:solidFill>
                <a:srgbClr val="0033CC"/>
              </a:solidFill>
              <a:latin typeface="Verdana" charset="0"/>
              <a:ea typeface="ＭＳ Ｐゴシック" charset="0"/>
              <a:cs typeface="Arial" charset="0"/>
            </a:endParaRPr>
          </a:p>
          <a:p>
            <a:pPr marL="0" lvl="5" algn="ctr" fontAlgn="base">
              <a:spcBef>
                <a:spcPct val="0"/>
              </a:spcBef>
              <a:spcAft>
                <a:spcPct val="0"/>
              </a:spcAft>
              <a:defRPr/>
            </a:pPr>
            <a:r>
              <a:rPr lang="en-US" sz="2000" b="0" dirty="0">
                <a:solidFill>
                  <a:srgbClr val="0033CC"/>
                </a:solidFill>
                <a:latin typeface="Verdana" charset="0"/>
                <a:ea typeface="ＭＳ Ｐゴシック" charset="0"/>
                <a:cs typeface="Arial" charset="0"/>
              </a:rPr>
              <a:t>Top players on the Pro Darts Tour can earn as much as $1.9 Million a year in prize money alone, with opportunities to earn even more through sponsorship and endorsement deals</a:t>
            </a:r>
          </a:p>
        </p:txBody>
      </p:sp>
      <p:pic>
        <p:nvPicPr>
          <p:cNvPr id="1026" name="Picture 2" descr="PDC Darts on Twitter: &quot;NEW YORK! We're delighted to announce that ...">
            <a:extLst>
              <a:ext uri="{FF2B5EF4-FFF2-40B4-BE49-F238E27FC236}">
                <a16:creationId xmlns:a16="http://schemas.microsoft.com/office/drawing/2014/main" id="{0F577ADD-12B9-4EBA-AFEC-1F0665C674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4876800"/>
            <a:ext cx="2895600" cy="1628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183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08233"/>
                                        </p:tgtEl>
                                        <p:attrNameLst>
                                          <p:attrName>style.visibility</p:attrName>
                                        </p:attrNameLst>
                                      </p:cBhvr>
                                      <p:to>
                                        <p:strVal val="visible"/>
                                      </p:to>
                                    </p:set>
                                    <p:animEffect transition="in" filter="checkerboard(across)">
                                      <p:cBhvr>
                                        <p:cTn id="7" dur="500"/>
                                        <p:tgtEl>
                                          <p:spTgt spid="308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33"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Group 2">
            <a:extLst>
              <a:ext uri="{FF2B5EF4-FFF2-40B4-BE49-F238E27FC236}">
                <a16:creationId xmlns:a16="http://schemas.microsoft.com/office/drawing/2014/main" id="{AFD6A0B9-B728-4E98-8344-9E2182681C06}"/>
              </a:ext>
            </a:extLst>
          </p:cNvPr>
          <p:cNvGrpSpPr>
            <a:grpSpLocks/>
          </p:cNvGrpSpPr>
          <p:nvPr/>
        </p:nvGrpSpPr>
        <p:grpSpPr bwMode="auto">
          <a:xfrm>
            <a:off x="0" y="0"/>
            <a:ext cx="9144000" cy="976313"/>
            <a:chOff x="0" y="0"/>
            <a:chExt cx="5760" cy="615"/>
          </a:xfrm>
        </p:grpSpPr>
        <p:sp>
          <p:nvSpPr>
            <p:cNvPr id="58375" name="Text Box 3">
              <a:extLst>
                <a:ext uri="{FF2B5EF4-FFF2-40B4-BE49-F238E27FC236}">
                  <a16:creationId xmlns:a16="http://schemas.microsoft.com/office/drawing/2014/main" id="{003CF5E9-8C55-472E-8B7C-4E3BA98BF77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58376" name="Text Box 4">
              <a:extLst>
                <a:ext uri="{FF2B5EF4-FFF2-40B4-BE49-F238E27FC236}">
                  <a16:creationId xmlns:a16="http://schemas.microsoft.com/office/drawing/2014/main" id="{78503429-75EA-4E67-9E3E-79E42FA91A0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8371" name="Line 5">
            <a:extLst>
              <a:ext uri="{FF2B5EF4-FFF2-40B4-BE49-F238E27FC236}">
                <a16:creationId xmlns:a16="http://schemas.microsoft.com/office/drawing/2014/main" id="{DFF25B99-5926-42BC-8B3E-ED3EE6182A7E}"/>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2" name="Text Box 7">
            <a:extLst>
              <a:ext uri="{FF2B5EF4-FFF2-40B4-BE49-F238E27FC236}">
                <a16:creationId xmlns:a16="http://schemas.microsoft.com/office/drawing/2014/main" id="{77B12196-043B-49B7-85F7-3B176F002BD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58373" name="Rectangle 8">
            <a:extLst>
              <a:ext uri="{FF2B5EF4-FFF2-40B4-BE49-F238E27FC236}">
                <a16:creationId xmlns:a16="http://schemas.microsoft.com/office/drawing/2014/main" id="{3C904603-1337-4B0B-B4A0-87F855CF8154}"/>
              </a:ext>
            </a:extLst>
          </p:cNvPr>
          <p:cNvSpPr>
            <a:spLocks noChangeArrowheads="1"/>
          </p:cNvSpPr>
          <p:nvPr/>
        </p:nvSpPr>
        <p:spPr bwMode="auto">
          <a:xfrm>
            <a:off x="304800" y="1112838"/>
            <a:ext cx="8382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t>Examining the Elusive Fan </a:t>
            </a:r>
          </a:p>
        </p:txBody>
      </p:sp>
      <p:sp>
        <p:nvSpPr>
          <p:cNvPr id="194570" name="Rectangle 10">
            <a:extLst>
              <a:ext uri="{FF2B5EF4-FFF2-40B4-BE49-F238E27FC236}">
                <a16:creationId xmlns:a16="http://schemas.microsoft.com/office/drawing/2014/main" id="{156C200D-F71A-438C-AF72-C8BA0FECADB8}"/>
              </a:ext>
            </a:extLst>
          </p:cNvPr>
          <p:cNvSpPr>
            <a:spLocks noChangeArrowheads="1"/>
          </p:cNvSpPr>
          <p:nvPr/>
        </p:nvSpPr>
        <p:spPr bwMode="auto">
          <a:xfrm>
            <a:off x="304800" y="2286000"/>
            <a:ext cx="84582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b="0" i="1">
                <a:solidFill>
                  <a:srgbClr val="000099"/>
                </a:solidFill>
              </a:rPr>
              <a:t>  Primary influencers of the fan decision </a:t>
            </a:r>
          </a:p>
          <a:p>
            <a:pPr eaLnBrk="1" hangingPunct="1">
              <a:buFont typeface="Wingdings" panose="05000000000000000000" pitchFamily="2" charset="2"/>
              <a:buNone/>
            </a:pPr>
            <a:r>
              <a:rPr lang="en-US" altLang="en-US" sz="2800" b="0" i="1">
                <a:solidFill>
                  <a:srgbClr val="000099"/>
                </a:solidFill>
              </a:rPr>
              <a:t>    making process are money and time</a:t>
            </a:r>
          </a:p>
          <a:p>
            <a:pPr eaLnBrk="1" hangingPunct="1">
              <a:buFont typeface="Wingdings" panose="05000000000000000000" pitchFamily="2" charset="2"/>
              <a:buChar char="Ø"/>
            </a:pPr>
            <a:endParaRPr lang="en-US" altLang="en-US" sz="2800" b="0" i="1">
              <a:solidFill>
                <a:srgbClr val="000099"/>
              </a:solidFill>
            </a:endParaRPr>
          </a:p>
          <a:p>
            <a:pPr eaLnBrk="1" hangingPunct="1">
              <a:buFont typeface="Wingdings" panose="05000000000000000000" pitchFamily="2" charset="2"/>
              <a:buChar char="Ø"/>
            </a:pPr>
            <a:r>
              <a:rPr lang="en-US" altLang="en-US" sz="2800" b="0" i="1">
                <a:solidFill>
                  <a:srgbClr val="000099"/>
                </a:solidFill>
              </a:rPr>
              <a:t>  Other factors can include personal issues </a:t>
            </a:r>
          </a:p>
          <a:p>
            <a:pPr eaLnBrk="1" hangingPunct="1">
              <a:buFont typeface="Wingdings" panose="05000000000000000000" pitchFamily="2" charset="2"/>
              <a:buNone/>
            </a:pPr>
            <a:r>
              <a:rPr lang="en-US" altLang="en-US" sz="2800" b="0" i="1">
                <a:solidFill>
                  <a:srgbClr val="000099"/>
                </a:solidFill>
              </a:rPr>
              <a:t>    like spending time with family, </a:t>
            </a:r>
          </a:p>
          <a:p>
            <a:pPr eaLnBrk="1" hangingPunct="1">
              <a:buFont typeface="Wingdings" panose="05000000000000000000" pitchFamily="2" charset="2"/>
              <a:buNone/>
            </a:pPr>
            <a:r>
              <a:rPr lang="en-US" altLang="en-US" sz="2800" b="0" i="1">
                <a:solidFill>
                  <a:srgbClr val="000099"/>
                </a:solidFill>
              </a:rPr>
              <a:t>    camaraderie among friends and relaxation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94570">
                                            <p:txEl>
                                              <p:pRg st="0" end="0"/>
                                            </p:txEl>
                                          </p:spTgt>
                                        </p:tgtEl>
                                        <p:attrNameLst>
                                          <p:attrName>style.visibility</p:attrName>
                                        </p:attrNameLst>
                                      </p:cBhvr>
                                      <p:to>
                                        <p:strVal val="visible"/>
                                      </p:to>
                                    </p:set>
                                    <p:animEffect transition="in" filter="checkerboard(across)">
                                      <p:cBhvr>
                                        <p:cTn id="7" dur="500"/>
                                        <p:tgtEl>
                                          <p:spTgt spid="194570">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94570">
                                            <p:txEl>
                                              <p:pRg st="1" end="1"/>
                                            </p:txEl>
                                          </p:spTgt>
                                        </p:tgtEl>
                                        <p:attrNameLst>
                                          <p:attrName>style.visibility</p:attrName>
                                        </p:attrNameLst>
                                      </p:cBhvr>
                                      <p:to>
                                        <p:strVal val="visible"/>
                                      </p:to>
                                    </p:set>
                                    <p:animEffect transition="in" filter="checkerboard(across)">
                                      <p:cBhvr>
                                        <p:cTn id="10" dur="500"/>
                                        <p:tgtEl>
                                          <p:spTgt spid="194570">
                                            <p:txEl>
                                              <p:pRg st="1" end="1"/>
                                            </p:txEl>
                                          </p:spTgt>
                                        </p:tgtEl>
                                      </p:cBhvr>
                                    </p:animEffect>
                                  </p:childTnLst>
                                </p:cTn>
                              </p:par>
                            </p:childTnLst>
                          </p:cTn>
                        </p:par>
                        <p:par>
                          <p:cTn id="11" fill="hold" nodeType="afterGroup">
                            <p:stCondLst>
                              <p:cond delay="500"/>
                            </p:stCondLst>
                            <p:childTnLst>
                              <p:par>
                                <p:cTn id="12" presetID="5" presetClass="entr" presetSubtype="10" fill="hold" nodeType="afterEffect">
                                  <p:stCondLst>
                                    <p:cond delay="0"/>
                                  </p:stCondLst>
                                  <p:childTnLst>
                                    <p:set>
                                      <p:cBhvr>
                                        <p:cTn id="13" dur="1" fill="hold">
                                          <p:stCondLst>
                                            <p:cond delay="0"/>
                                          </p:stCondLst>
                                        </p:cTn>
                                        <p:tgtEl>
                                          <p:spTgt spid="194570">
                                            <p:txEl>
                                              <p:pRg st="3" end="3"/>
                                            </p:txEl>
                                          </p:spTgt>
                                        </p:tgtEl>
                                        <p:attrNameLst>
                                          <p:attrName>style.visibility</p:attrName>
                                        </p:attrNameLst>
                                      </p:cBhvr>
                                      <p:to>
                                        <p:strVal val="visible"/>
                                      </p:to>
                                    </p:set>
                                    <p:animEffect transition="in" filter="checkerboard(across)">
                                      <p:cBhvr>
                                        <p:cTn id="14" dur="500"/>
                                        <p:tgtEl>
                                          <p:spTgt spid="194570">
                                            <p:txEl>
                                              <p:pRg st="3" end="3"/>
                                            </p:txEl>
                                          </p:spTgt>
                                        </p:tgtEl>
                                      </p:cBhvr>
                                    </p:animEffect>
                                  </p:childTnLst>
                                </p:cTn>
                              </p:par>
                              <p:par>
                                <p:cTn id="15" presetID="5" presetClass="entr" presetSubtype="10" fill="hold" nodeType="withEffect">
                                  <p:stCondLst>
                                    <p:cond delay="0"/>
                                  </p:stCondLst>
                                  <p:childTnLst>
                                    <p:set>
                                      <p:cBhvr>
                                        <p:cTn id="16" dur="1" fill="hold">
                                          <p:stCondLst>
                                            <p:cond delay="0"/>
                                          </p:stCondLst>
                                        </p:cTn>
                                        <p:tgtEl>
                                          <p:spTgt spid="194570">
                                            <p:txEl>
                                              <p:pRg st="4" end="4"/>
                                            </p:txEl>
                                          </p:spTgt>
                                        </p:tgtEl>
                                        <p:attrNameLst>
                                          <p:attrName>style.visibility</p:attrName>
                                        </p:attrNameLst>
                                      </p:cBhvr>
                                      <p:to>
                                        <p:strVal val="visible"/>
                                      </p:to>
                                    </p:set>
                                    <p:animEffect transition="in" filter="checkerboard(across)">
                                      <p:cBhvr>
                                        <p:cTn id="17" dur="500"/>
                                        <p:tgtEl>
                                          <p:spTgt spid="194570">
                                            <p:txEl>
                                              <p:pRg st="4" end="4"/>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194570">
                                            <p:txEl>
                                              <p:pRg st="5" end="5"/>
                                            </p:txEl>
                                          </p:spTgt>
                                        </p:tgtEl>
                                        <p:attrNameLst>
                                          <p:attrName>style.visibility</p:attrName>
                                        </p:attrNameLst>
                                      </p:cBhvr>
                                      <p:to>
                                        <p:strVal val="visible"/>
                                      </p:to>
                                    </p:set>
                                    <p:animEffect transition="in" filter="checkerboard(across)">
                                      <p:cBhvr>
                                        <p:cTn id="20" dur="500"/>
                                        <p:tgtEl>
                                          <p:spTgt spid="19457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Group 2">
            <a:extLst>
              <a:ext uri="{FF2B5EF4-FFF2-40B4-BE49-F238E27FC236}">
                <a16:creationId xmlns:a16="http://schemas.microsoft.com/office/drawing/2014/main" id="{8743250A-642D-4FDC-9F4C-951C3F4E67E3}"/>
              </a:ext>
            </a:extLst>
          </p:cNvPr>
          <p:cNvGrpSpPr>
            <a:grpSpLocks/>
          </p:cNvGrpSpPr>
          <p:nvPr/>
        </p:nvGrpSpPr>
        <p:grpSpPr bwMode="auto">
          <a:xfrm>
            <a:off x="0" y="0"/>
            <a:ext cx="9144000" cy="976313"/>
            <a:chOff x="0" y="0"/>
            <a:chExt cx="5760" cy="615"/>
          </a:xfrm>
        </p:grpSpPr>
        <p:sp>
          <p:nvSpPr>
            <p:cNvPr id="60424" name="Text Box 3">
              <a:extLst>
                <a:ext uri="{FF2B5EF4-FFF2-40B4-BE49-F238E27FC236}">
                  <a16:creationId xmlns:a16="http://schemas.microsoft.com/office/drawing/2014/main" id="{1DC02886-499A-439B-AD36-AA64208146A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60425" name="Text Box 4">
              <a:extLst>
                <a:ext uri="{FF2B5EF4-FFF2-40B4-BE49-F238E27FC236}">
                  <a16:creationId xmlns:a16="http://schemas.microsoft.com/office/drawing/2014/main" id="{078E7DF3-DCF9-4D09-B8C3-70CC2E4D636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0419" name="Line 6">
            <a:extLst>
              <a:ext uri="{FF2B5EF4-FFF2-40B4-BE49-F238E27FC236}">
                <a16:creationId xmlns:a16="http://schemas.microsoft.com/office/drawing/2014/main" id="{5C888FFD-850A-4244-9B60-E318777D581D}"/>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420" name="Text Box 7">
            <a:extLst>
              <a:ext uri="{FF2B5EF4-FFF2-40B4-BE49-F238E27FC236}">
                <a16:creationId xmlns:a16="http://schemas.microsoft.com/office/drawing/2014/main" id="{4A782C9F-EB5B-4524-8722-004D4AF9863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5832" name="Rectangle 8">
            <a:extLst>
              <a:ext uri="{FF2B5EF4-FFF2-40B4-BE49-F238E27FC236}">
                <a16:creationId xmlns:a16="http://schemas.microsoft.com/office/drawing/2014/main" id="{4279D59E-84D7-462E-9BE2-8146C9DE9535}"/>
              </a:ext>
            </a:extLst>
          </p:cNvPr>
          <p:cNvSpPr>
            <a:spLocks noChangeArrowheads="1"/>
          </p:cNvSpPr>
          <p:nvPr/>
        </p:nvSpPr>
        <p:spPr bwMode="auto">
          <a:xfrm>
            <a:off x="457200" y="2133600"/>
            <a:ext cx="82296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i="1">
                <a:solidFill>
                  <a:srgbClr val="000099"/>
                </a:solidFill>
              </a:rPr>
              <a:t>Innovation, enhancement of the overall fan (consumer) experience and careful market research become essential components of marketing plans and strategies </a:t>
            </a:r>
          </a:p>
        </p:txBody>
      </p:sp>
      <p:sp>
        <p:nvSpPr>
          <p:cNvPr id="60422" name="Rectangle 10">
            <a:extLst>
              <a:ext uri="{FF2B5EF4-FFF2-40B4-BE49-F238E27FC236}">
                <a16:creationId xmlns:a16="http://schemas.microsoft.com/office/drawing/2014/main" id="{BB8E4874-098B-4929-A681-9AE0E0086BDE}"/>
              </a:ext>
            </a:extLst>
          </p:cNvPr>
          <p:cNvSpPr>
            <a:spLocks noChangeArrowheads="1"/>
          </p:cNvSpPr>
          <p:nvPr/>
        </p:nvSpPr>
        <p:spPr bwMode="auto">
          <a:xfrm>
            <a:off x="304800" y="1112838"/>
            <a:ext cx="8382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t>Examining the Elusive Fan </a:t>
            </a:r>
          </a:p>
        </p:txBody>
      </p:sp>
      <p:pic>
        <p:nvPicPr>
          <p:cNvPr id="205843" name="Picture 19" descr="EmptyStadium">
            <a:extLst>
              <a:ext uri="{FF2B5EF4-FFF2-40B4-BE49-F238E27FC236}">
                <a16:creationId xmlns:a16="http://schemas.microsoft.com/office/drawing/2014/main" id="{798567D5-F798-45CE-ABFB-04FA3E20AF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191000"/>
            <a:ext cx="373380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205832">
                                            <p:txEl>
                                              <p:pRg st="0" end="0"/>
                                            </p:txEl>
                                          </p:spTgt>
                                        </p:tgtEl>
                                        <p:attrNameLst>
                                          <p:attrName>style.visibility</p:attrName>
                                        </p:attrNameLst>
                                      </p:cBhvr>
                                      <p:to>
                                        <p:strVal val="visible"/>
                                      </p:to>
                                    </p:set>
                                    <p:animEffect transition="in" filter="checkerboard(across)">
                                      <p:cBhvr>
                                        <p:cTn id="7" dur="500"/>
                                        <p:tgtEl>
                                          <p:spTgt spid="205832">
                                            <p:txEl>
                                              <p:pRg st="0" end="0"/>
                                            </p:txEl>
                                          </p:spTgt>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205843"/>
                                        </p:tgtEl>
                                        <p:attrNameLst>
                                          <p:attrName>style.visibility</p:attrName>
                                        </p:attrNameLst>
                                      </p:cBhvr>
                                      <p:to>
                                        <p:strVal val="visible"/>
                                      </p:to>
                                    </p:set>
                                    <p:animEffect transition="in" filter="box(out)">
                                      <p:cBhvr>
                                        <p:cTn id="11" dur="1000"/>
                                        <p:tgtEl>
                                          <p:spTgt spid="20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Group 2">
            <a:extLst>
              <a:ext uri="{FF2B5EF4-FFF2-40B4-BE49-F238E27FC236}">
                <a16:creationId xmlns:a16="http://schemas.microsoft.com/office/drawing/2014/main" id="{E278B4A1-C172-4AE0-8E39-79483C79B22D}"/>
              </a:ext>
            </a:extLst>
          </p:cNvPr>
          <p:cNvGrpSpPr>
            <a:grpSpLocks/>
          </p:cNvGrpSpPr>
          <p:nvPr/>
        </p:nvGrpSpPr>
        <p:grpSpPr bwMode="auto">
          <a:xfrm>
            <a:off x="0" y="0"/>
            <a:ext cx="9144000" cy="976313"/>
            <a:chOff x="0" y="0"/>
            <a:chExt cx="5760" cy="615"/>
          </a:xfrm>
        </p:grpSpPr>
        <p:sp>
          <p:nvSpPr>
            <p:cNvPr id="62471" name="Text Box 3">
              <a:extLst>
                <a:ext uri="{FF2B5EF4-FFF2-40B4-BE49-F238E27FC236}">
                  <a16:creationId xmlns:a16="http://schemas.microsoft.com/office/drawing/2014/main" id="{5A356E03-AB04-4CD9-A35C-ADB29E88EB1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62472" name="Text Box 4">
              <a:extLst>
                <a:ext uri="{FF2B5EF4-FFF2-40B4-BE49-F238E27FC236}">
                  <a16:creationId xmlns:a16="http://schemas.microsoft.com/office/drawing/2014/main" id="{1970AA31-D1C0-49BA-A0EF-77B7CFEE122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2467" name="Line 7">
            <a:extLst>
              <a:ext uri="{FF2B5EF4-FFF2-40B4-BE49-F238E27FC236}">
                <a16:creationId xmlns:a16="http://schemas.microsoft.com/office/drawing/2014/main" id="{A29C81DC-0F17-4024-9B89-1FA2A3CBA051}"/>
              </a:ext>
            </a:extLst>
          </p:cNvPr>
          <p:cNvSpPr>
            <a:spLocks noChangeShapeType="1"/>
          </p:cNvSpPr>
          <p:nvPr/>
        </p:nvSpPr>
        <p:spPr bwMode="auto">
          <a:xfrm flipH="1">
            <a:off x="152400" y="1905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468" name="Text Box 9">
            <a:extLst>
              <a:ext uri="{FF2B5EF4-FFF2-40B4-BE49-F238E27FC236}">
                <a16:creationId xmlns:a16="http://schemas.microsoft.com/office/drawing/2014/main" id="{CC9FDF18-F22F-4E65-8AE4-63B10E021A7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2469" name="Rectangle 10">
            <a:extLst>
              <a:ext uri="{FF2B5EF4-FFF2-40B4-BE49-F238E27FC236}">
                <a16:creationId xmlns:a16="http://schemas.microsoft.com/office/drawing/2014/main" id="{3229A9CF-D498-466F-9274-1FACEB44C3A9}"/>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92523" name="Rectangle 11">
            <a:extLst>
              <a:ext uri="{FF2B5EF4-FFF2-40B4-BE49-F238E27FC236}">
                <a16:creationId xmlns:a16="http://schemas.microsoft.com/office/drawing/2014/main" id="{B3AF00C5-52C4-4518-B843-B160D6AFF451}"/>
              </a:ext>
            </a:extLst>
          </p:cNvPr>
          <p:cNvSpPr>
            <a:spLocks noChangeArrowheads="1"/>
          </p:cNvSpPr>
          <p:nvPr/>
        </p:nvSpPr>
        <p:spPr bwMode="auto">
          <a:xfrm>
            <a:off x="1524000" y="2362200"/>
            <a:ext cx="632936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Tx/>
              <a:buAutoNum type="arabicParenR"/>
            </a:pPr>
            <a:r>
              <a:rPr lang="en-US" altLang="en-US" b="0">
                <a:solidFill>
                  <a:srgbClr val="000099"/>
                </a:solidFill>
              </a:rPr>
              <a:t> Pressurized competitive environment</a:t>
            </a:r>
          </a:p>
          <a:p>
            <a:pPr eaLnBrk="1" hangingPunct="1">
              <a:buFontTx/>
              <a:buAutoNum type="arabicParenR"/>
            </a:pPr>
            <a:endParaRPr lang="en-US" altLang="en-US" sz="1200" b="0">
              <a:solidFill>
                <a:srgbClr val="000099"/>
              </a:solidFill>
            </a:endParaRPr>
          </a:p>
          <a:p>
            <a:pPr eaLnBrk="1" hangingPunct="1"/>
            <a:r>
              <a:rPr lang="en-US" altLang="en-US" b="0">
                <a:solidFill>
                  <a:srgbClr val="000099"/>
                </a:solidFill>
              </a:rPr>
              <a:t>2) Higher fan expectations</a:t>
            </a:r>
          </a:p>
          <a:p>
            <a:pPr eaLnBrk="1" hangingPunct="1"/>
            <a:endParaRPr lang="en-US" altLang="en-US" sz="1200" b="0">
              <a:solidFill>
                <a:srgbClr val="000099"/>
              </a:solidFill>
            </a:endParaRPr>
          </a:p>
          <a:p>
            <a:pPr eaLnBrk="1" hangingPunct="1"/>
            <a:r>
              <a:rPr lang="en-US" altLang="en-US" b="0">
                <a:solidFill>
                  <a:srgbClr val="000099"/>
                </a:solidFill>
              </a:rPr>
              <a:t>3) Paradox of commercialism</a:t>
            </a:r>
          </a:p>
          <a:p>
            <a:pPr eaLnBrk="1" hangingPunct="1"/>
            <a:endParaRPr lang="en-US" altLang="en-US" sz="1200" b="0">
              <a:solidFill>
                <a:srgbClr val="000099"/>
              </a:solidFill>
            </a:endParaRPr>
          </a:p>
          <a:p>
            <a:pPr eaLnBrk="1" hangingPunct="1"/>
            <a:r>
              <a:rPr lang="en-US" altLang="en-US" b="0">
                <a:solidFill>
                  <a:srgbClr val="000099"/>
                </a:solidFill>
              </a:rPr>
              <a:t>4) New technology</a:t>
            </a:r>
          </a:p>
          <a:p>
            <a:pPr eaLnBrk="1" hangingPunct="1"/>
            <a:endParaRPr lang="en-US" altLang="en-US" sz="1200" b="0">
              <a:solidFill>
                <a:srgbClr val="000099"/>
              </a:solidFill>
            </a:endParaRPr>
          </a:p>
          <a:p>
            <a:pPr eaLnBrk="1" hangingPunct="1"/>
            <a:r>
              <a:rPr lang="en-US" altLang="en-US" b="0">
                <a:solidFill>
                  <a:srgbClr val="000099"/>
                </a:solidFill>
              </a:rPr>
              <a:t>5) Individualism</a:t>
            </a:r>
          </a:p>
          <a:p>
            <a:pPr eaLnBrk="1" hangingPunct="1"/>
            <a:endParaRPr lang="en-US" altLang="en-US" sz="1200" b="0">
              <a:solidFill>
                <a:srgbClr val="000099"/>
              </a:solidFill>
            </a:endParaRPr>
          </a:p>
          <a:p>
            <a:pPr eaLnBrk="1" hangingPunct="1"/>
            <a:r>
              <a:rPr lang="en-US" altLang="en-US" b="0">
                <a:solidFill>
                  <a:srgbClr val="000099"/>
                </a:solidFill>
              </a:rPr>
              <a:t>6) Change in family structure/behavior</a:t>
            </a:r>
          </a:p>
          <a:p>
            <a:pPr eaLnBrk="1" hangingPunct="1"/>
            <a:endParaRPr lang="en-US" altLang="en-US" sz="1200" b="0">
              <a:solidFill>
                <a:srgbClr val="000099"/>
              </a:solidFill>
            </a:endParaRPr>
          </a:p>
          <a:p>
            <a:pPr eaLnBrk="1" hangingPunct="1"/>
            <a:r>
              <a:rPr lang="en-US" altLang="en-US" b="0">
                <a:solidFill>
                  <a:srgbClr val="000099"/>
                </a:solidFill>
              </a:rPr>
              <a:t>7) Time pressure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92523">
                                            <p:txEl>
                                              <p:pRg st="0" end="0"/>
                                            </p:txEl>
                                          </p:spTgt>
                                        </p:tgtEl>
                                        <p:attrNameLst>
                                          <p:attrName>style.visibility</p:attrName>
                                        </p:attrNameLst>
                                      </p:cBhvr>
                                      <p:to>
                                        <p:strVal val="visible"/>
                                      </p:to>
                                    </p:set>
                                    <p:animEffect transition="in" filter="blinds(horizontal)">
                                      <p:cBhvr>
                                        <p:cTn id="7" dur="500"/>
                                        <p:tgtEl>
                                          <p:spTgt spid="192523">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192523">
                                            <p:txEl>
                                              <p:pRg st="2" end="2"/>
                                            </p:txEl>
                                          </p:spTgt>
                                        </p:tgtEl>
                                        <p:attrNameLst>
                                          <p:attrName>style.visibility</p:attrName>
                                        </p:attrNameLst>
                                      </p:cBhvr>
                                      <p:to>
                                        <p:strVal val="visible"/>
                                      </p:to>
                                    </p:set>
                                    <p:animEffect transition="in" filter="blinds(horizontal)">
                                      <p:cBhvr>
                                        <p:cTn id="11" dur="500"/>
                                        <p:tgtEl>
                                          <p:spTgt spid="192523">
                                            <p:txEl>
                                              <p:pRg st="2" end="2"/>
                                            </p:txEl>
                                          </p:spTgt>
                                        </p:tgtEl>
                                      </p:cBhvr>
                                    </p:animEffect>
                                  </p:childTnLst>
                                </p:cTn>
                              </p:par>
                            </p:childTnLst>
                          </p:cTn>
                        </p:par>
                        <p:par>
                          <p:cTn id="12" fill="hold" nodeType="afterGroup">
                            <p:stCondLst>
                              <p:cond delay="1000"/>
                            </p:stCondLst>
                            <p:childTnLst>
                              <p:par>
                                <p:cTn id="13" presetID="3" presetClass="entr" presetSubtype="10" fill="hold" nodeType="afterEffect">
                                  <p:stCondLst>
                                    <p:cond delay="0"/>
                                  </p:stCondLst>
                                  <p:childTnLst>
                                    <p:set>
                                      <p:cBhvr>
                                        <p:cTn id="14" dur="1" fill="hold">
                                          <p:stCondLst>
                                            <p:cond delay="0"/>
                                          </p:stCondLst>
                                        </p:cTn>
                                        <p:tgtEl>
                                          <p:spTgt spid="192523">
                                            <p:txEl>
                                              <p:pRg st="4" end="4"/>
                                            </p:txEl>
                                          </p:spTgt>
                                        </p:tgtEl>
                                        <p:attrNameLst>
                                          <p:attrName>style.visibility</p:attrName>
                                        </p:attrNameLst>
                                      </p:cBhvr>
                                      <p:to>
                                        <p:strVal val="visible"/>
                                      </p:to>
                                    </p:set>
                                    <p:animEffect transition="in" filter="blinds(horizontal)">
                                      <p:cBhvr>
                                        <p:cTn id="15" dur="500"/>
                                        <p:tgtEl>
                                          <p:spTgt spid="192523">
                                            <p:txEl>
                                              <p:pRg st="4" end="4"/>
                                            </p:txEl>
                                          </p:spTgt>
                                        </p:tgtEl>
                                      </p:cBhvr>
                                    </p:animEffect>
                                  </p:childTnLst>
                                </p:cTn>
                              </p:par>
                            </p:childTnLst>
                          </p:cTn>
                        </p:par>
                        <p:par>
                          <p:cTn id="16" fill="hold" nodeType="afterGroup">
                            <p:stCondLst>
                              <p:cond delay="1500"/>
                            </p:stCondLst>
                            <p:childTnLst>
                              <p:par>
                                <p:cTn id="17" presetID="3" presetClass="entr" presetSubtype="10" fill="hold" nodeType="afterEffect">
                                  <p:stCondLst>
                                    <p:cond delay="0"/>
                                  </p:stCondLst>
                                  <p:childTnLst>
                                    <p:set>
                                      <p:cBhvr>
                                        <p:cTn id="18" dur="1" fill="hold">
                                          <p:stCondLst>
                                            <p:cond delay="0"/>
                                          </p:stCondLst>
                                        </p:cTn>
                                        <p:tgtEl>
                                          <p:spTgt spid="192523">
                                            <p:txEl>
                                              <p:pRg st="6" end="6"/>
                                            </p:txEl>
                                          </p:spTgt>
                                        </p:tgtEl>
                                        <p:attrNameLst>
                                          <p:attrName>style.visibility</p:attrName>
                                        </p:attrNameLst>
                                      </p:cBhvr>
                                      <p:to>
                                        <p:strVal val="visible"/>
                                      </p:to>
                                    </p:set>
                                    <p:animEffect transition="in" filter="blinds(horizontal)">
                                      <p:cBhvr>
                                        <p:cTn id="19" dur="500"/>
                                        <p:tgtEl>
                                          <p:spTgt spid="192523">
                                            <p:txEl>
                                              <p:pRg st="6" end="6"/>
                                            </p:txEl>
                                          </p:spTgt>
                                        </p:tgtEl>
                                      </p:cBhvr>
                                    </p:animEffect>
                                  </p:childTnLst>
                                </p:cTn>
                              </p:par>
                            </p:childTnLst>
                          </p:cTn>
                        </p:par>
                        <p:par>
                          <p:cTn id="20" fill="hold" nodeType="afterGroup">
                            <p:stCondLst>
                              <p:cond delay="2000"/>
                            </p:stCondLst>
                            <p:childTnLst>
                              <p:par>
                                <p:cTn id="21" presetID="3" presetClass="entr" presetSubtype="10" fill="hold" nodeType="afterEffect">
                                  <p:stCondLst>
                                    <p:cond delay="0"/>
                                  </p:stCondLst>
                                  <p:childTnLst>
                                    <p:set>
                                      <p:cBhvr>
                                        <p:cTn id="22" dur="1" fill="hold">
                                          <p:stCondLst>
                                            <p:cond delay="0"/>
                                          </p:stCondLst>
                                        </p:cTn>
                                        <p:tgtEl>
                                          <p:spTgt spid="192523">
                                            <p:txEl>
                                              <p:pRg st="8" end="8"/>
                                            </p:txEl>
                                          </p:spTgt>
                                        </p:tgtEl>
                                        <p:attrNameLst>
                                          <p:attrName>style.visibility</p:attrName>
                                        </p:attrNameLst>
                                      </p:cBhvr>
                                      <p:to>
                                        <p:strVal val="visible"/>
                                      </p:to>
                                    </p:set>
                                    <p:animEffect transition="in" filter="blinds(horizontal)">
                                      <p:cBhvr>
                                        <p:cTn id="23" dur="500"/>
                                        <p:tgtEl>
                                          <p:spTgt spid="192523">
                                            <p:txEl>
                                              <p:pRg st="8" end="8"/>
                                            </p:txEl>
                                          </p:spTgt>
                                        </p:tgtEl>
                                      </p:cBhvr>
                                    </p:animEffect>
                                  </p:childTnLst>
                                </p:cTn>
                              </p:par>
                            </p:childTnLst>
                          </p:cTn>
                        </p:par>
                        <p:par>
                          <p:cTn id="24" fill="hold" nodeType="afterGroup">
                            <p:stCondLst>
                              <p:cond delay="2500"/>
                            </p:stCondLst>
                            <p:childTnLst>
                              <p:par>
                                <p:cTn id="25" presetID="3" presetClass="entr" presetSubtype="10" fill="hold" nodeType="afterEffect">
                                  <p:stCondLst>
                                    <p:cond delay="0"/>
                                  </p:stCondLst>
                                  <p:childTnLst>
                                    <p:set>
                                      <p:cBhvr>
                                        <p:cTn id="26" dur="1" fill="hold">
                                          <p:stCondLst>
                                            <p:cond delay="0"/>
                                          </p:stCondLst>
                                        </p:cTn>
                                        <p:tgtEl>
                                          <p:spTgt spid="192523">
                                            <p:txEl>
                                              <p:pRg st="10" end="10"/>
                                            </p:txEl>
                                          </p:spTgt>
                                        </p:tgtEl>
                                        <p:attrNameLst>
                                          <p:attrName>style.visibility</p:attrName>
                                        </p:attrNameLst>
                                      </p:cBhvr>
                                      <p:to>
                                        <p:strVal val="visible"/>
                                      </p:to>
                                    </p:set>
                                    <p:animEffect transition="in" filter="blinds(horizontal)">
                                      <p:cBhvr>
                                        <p:cTn id="27" dur="500"/>
                                        <p:tgtEl>
                                          <p:spTgt spid="192523">
                                            <p:txEl>
                                              <p:pRg st="10" end="10"/>
                                            </p:txEl>
                                          </p:spTgt>
                                        </p:tgtEl>
                                      </p:cBhvr>
                                    </p:animEffect>
                                  </p:childTnLst>
                                </p:cTn>
                              </p:par>
                            </p:childTnLst>
                          </p:cTn>
                        </p:par>
                        <p:par>
                          <p:cTn id="28" fill="hold" nodeType="afterGroup">
                            <p:stCondLst>
                              <p:cond delay="3000"/>
                            </p:stCondLst>
                            <p:childTnLst>
                              <p:par>
                                <p:cTn id="29" presetID="3" presetClass="entr" presetSubtype="10" fill="hold" nodeType="afterEffect">
                                  <p:stCondLst>
                                    <p:cond delay="0"/>
                                  </p:stCondLst>
                                  <p:childTnLst>
                                    <p:set>
                                      <p:cBhvr>
                                        <p:cTn id="30" dur="1" fill="hold">
                                          <p:stCondLst>
                                            <p:cond delay="0"/>
                                          </p:stCondLst>
                                        </p:cTn>
                                        <p:tgtEl>
                                          <p:spTgt spid="192523">
                                            <p:txEl>
                                              <p:pRg st="12" end="12"/>
                                            </p:txEl>
                                          </p:spTgt>
                                        </p:tgtEl>
                                        <p:attrNameLst>
                                          <p:attrName>style.visibility</p:attrName>
                                        </p:attrNameLst>
                                      </p:cBhvr>
                                      <p:to>
                                        <p:strVal val="visible"/>
                                      </p:to>
                                    </p:set>
                                    <p:animEffect transition="in" filter="blinds(horizontal)">
                                      <p:cBhvr>
                                        <p:cTn id="31" dur="500"/>
                                        <p:tgtEl>
                                          <p:spTgt spid="19252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Group 2">
            <a:extLst>
              <a:ext uri="{FF2B5EF4-FFF2-40B4-BE49-F238E27FC236}">
                <a16:creationId xmlns:a16="http://schemas.microsoft.com/office/drawing/2014/main" id="{0FB97783-48D5-42C2-A3B8-4A6F193DC3EB}"/>
              </a:ext>
            </a:extLst>
          </p:cNvPr>
          <p:cNvGrpSpPr>
            <a:grpSpLocks/>
          </p:cNvGrpSpPr>
          <p:nvPr/>
        </p:nvGrpSpPr>
        <p:grpSpPr bwMode="auto">
          <a:xfrm>
            <a:off x="0" y="0"/>
            <a:ext cx="9144000" cy="976313"/>
            <a:chOff x="0" y="0"/>
            <a:chExt cx="5760" cy="615"/>
          </a:xfrm>
        </p:grpSpPr>
        <p:sp>
          <p:nvSpPr>
            <p:cNvPr id="64526" name="Text Box 3">
              <a:extLst>
                <a:ext uri="{FF2B5EF4-FFF2-40B4-BE49-F238E27FC236}">
                  <a16:creationId xmlns:a16="http://schemas.microsoft.com/office/drawing/2014/main" id="{35C443D2-51EF-4669-B3B5-4F7122C0879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64527" name="Text Box 4">
              <a:extLst>
                <a:ext uri="{FF2B5EF4-FFF2-40B4-BE49-F238E27FC236}">
                  <a16:creationId xmlns:a16="http://schemas.microsoft.com/office/drawing/2014/main" id="{283E35CC-4833-494F-94A4-D45F490C79A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4515" name="Line 5">
            <a:extLst>
              <a:ext uri="{FF2B5EF4-FFF2-40B4-BE49-F238E27FC236}">
                <a16:creationId xmlns:a16="http://schemas.microsoft.com/office/drawing/2014/main" id="{B89461F1-0680-482F-8944-952B2B912782}"/>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6" name="Text Box 6">
            <a:extLst>
              <a:ext uri="{FF2B5EF4-FFF2-40B4-BE49-F238E27FC236}">
                <a16:creationId xmlns:a16="http://schemas.microsoft.com/office/drawing/2014/main" id="{5A7E4A76-379B-429D-846B-0780135AD18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4517" name="Rectangle 7">
            <a:extLst>
              <a:ext uri="{FF2B5EF4-FFF2-40B4-BE49-F238E27FC236}">
                <a16:creationId xmlns:a16="http://schemas.microsoft.com/office/drawing/2014/main" id="{6328A5B4-3A68-40F4-92DC-467508448C59}"/>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64518" name="Rectangle 8">
            <a:extLst>
              <a:ext uri="{FF2B5EF4-FFF2-40B4-BE49-F238E27FC236}">
                <a16:creationId xmlns:a16="http://schemas.microsoft.com/office/drawing/2014/main" id="{E4C43FA5-8BF4-45D7-BE41-A777DE27D516}"/>
              </a:ext>
            </a:extLst>
          </p:cNvPr>
          <p:cNvSpPr>
            <a:spLocks noChangeArrowheads="1"/>
          </p:cNvSpPr>
          <p:nvPr/>
        </p:nvSpPr>
        <p:spPr bwMode="auto">
          <a:xfrm>
            <a:off x="1143000" y="2057400"/>
            <a:ext cx="68929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Pressurized Competitive Environment</a:t>
            </a:r>
          </a:p>
        </p:txBody>
      </p:sp>
      <p:sp>
        <p:nvSpPr>
          <p:cNvPr id="209929" name="Rectangle 9">
            <a:extLst>
              <a:ext uri="{FF2B5EF4-FFF2-40B4-BE49-F238E27FC236}">
                <a16:creationId xmlns:a16="http://schemas.microsoft.com/office/drawing/2014/main" id="{5244D592-8559-4674-9DA4-EEF65A354708}"/>
              </a:ext>
            </a:extLst>
          </p:cNvPr>
          <p:cNvSpPr>
            <a:spLocks noChangeArrowheads="1"/>
          </p:cNvSpPr>
          <p:nvPr/>
        </p:nvSpPr>
        <p:spPr bwMode="auto">
          <a:xfrm>
            <a:off x="457200" y="2819400"/>
            <a:ext cx="83058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b="0"/>
              <a:t> The sports marketplace is extremely crowded</a:t>
            </a:r>
          </a:p>
          <a:p>
            <a:pPr eaLnBrk="1" hangingPunct="1">
              <a:buFont typeface="Wingdings" panose="05000000000000000000" pitchFamily="2" charset="2"/>
              <a:buChar char="Ø"/>
            </a:pPr>
            <a:endParaRPr lang="en-US" altLang="en-US" b="0"/>
          </a:p>
          <a:p>
            <a:pPr eaLnBrk="1" hangingPunct="1">
              <a:buFont typeface="Wingdings" panose="05000000000000000000" pitchFamily="2" charset="2"/>
              <a:buChar char="Ø"/>
            </a:pPr>
            <a:r>
              <a:rPr lang="en-US" altLang="en-US" b="0"/>
              <a:t> Paintball, while not a direct competitor of the </a:t>
            </a:r>
          </a:p>
          <a:p>
            <a:pPr eaLnBrk="1" hangingPunct="1">
              <a:buFont typeface="Wingdings" panose="05000000000000000000" pitchFamily="2" charset="2"/>
              <a:buNone/>
            </a:pPr>
            <a:r>
              <a:rPr lang="en-US" altLang="en-US" b="0"/>
              <a:t>   NHL, poses an indirect threat as the sport gains </a:t>
            </a:r>
          </a:p>
          <a:p>
            <a:pPr eaLnBrk="1" hangingPunct="1">
              <a:buFont typeface="Wingdings" panose="05000000000000000000" pitchFamily="2" charset="2"/>
              <a:buNone/>
            </a:pPr>
            <a:r>
              <a:rPr lang="en-US" altLang="en-US" b="0"/>
              <a:t>   popularity and has the potential to attract new </a:t>
            </a:r>
          </a:p>
          <a:p>
            <a:pPr eaLnBrk="1" hangingPunct="1">
              <a:buFont typeface="Wingdings" panose="05000000000000000000" pitchFamily="2" charset="2"/>
              <a:buNone/>
            </a:pPr>
            <a:r>
              <a:rPr lang="en-US" altLang="en-US" b="0"/>
              <a:t>   sports fans</a:t>
            </a:r>
          </a:p>
        </p:txBody>
      </p:sp>
      <p:pic>
        <p:nvPicPr>
          <p:cNvPr id="64520" name="Picture 11" descr="logo_paintball">
            <a:extLst>
              <a:ext uri="{FF2B5EF4-FFF2-40B4-BE49-F238E27FC236}">
                <a16:creationId xmlns:a16="http://schemas.microsoft.com/office/drawing/2014/main" id="{3737724C-2795-4B27-9419-9BD539B690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4648200"/>
            <a:ext cx="18954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1" name="Picture 13" descr="logo_PAINTBALL">
            <a:extLst>
              <a:ext uri="{FF2B5EF4-FFF2-40B4-BE49-F238E27FC236}">
                <a16:creationId xmlns:a16="http://schemas.microsoft.com/office/drawing/2014/main" id="{075AAF65-B5C7-470D-9E08-0709A015FE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5257800"/>
            <a:ext cx="1828800"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2" name="Picture 14" descr="logo_paintball">
            <a:extLst>
              <a:ext uri="{FF2B5EF4-FFF2-40B4-BE49-F238E27FC236}">
                <a16:creationId xmlns:a16="http://schemas.microsoft.com/office/drawing/2014/main" id="{D562B35D-5E5E-4FFD-B754-BC58D826D3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4648200"/>
            <a:ext cx="18954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3" name="Picture 15" descr="logo_PAINTBALL">
            <a:extLst>
              <a:ext uri="{FF2B5EF4-FFF2-40B4-BE49-F238E27FC236}">
                <a16:creationId xmlns:a16="http://schemas.microsoft.com/office/drawing/2014/main" id="{FE4243D0-268C-4456-8F4A-07A75FF505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5257800"/>
            <a:ext cx="1828800"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936" name="Picture 16" descr="logo_paintball">
            <a:extLst>
              <a:ext uri="{FF2B5EF4-FFF2-40B4-BE49-F238E27FC236}">
                <a16:creationId xmlns:a16="http://schemas.microsoft.com/office/drawing/2014/main" id="{4A933A7F-4208-48A4-BA06-2728CAC770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4648200"/>
            <a:ext cx="18954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937" name="Picture 17" descr="logo_PAINTBALL">
            <a:extLst>
              <a:ext uri="{FF2B5EF4-FFF2-40B4-BE49-F238E27FC236}">
                <a16:creationId xmlns:a16="http://schemas.microsoft.com/office/drawing/2014/main" id="{96E81DCB-89B2-40A8-96E2-CFA5CA7C71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5257800"/>
            <a:ext cx="1828800"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09929">
                                            <p:txEl>
                                              <p:pRg st="0" end="0"/>
                                            </p:txEl>
                                          </p:spTgt>
                                        </p:tgtEl>
                                        <p:attrNameLst>
                                          <p:attrName>style.visibility</p:attrName>
                                        </p:attrNameLst>
                                      </p:cBhvr>
                                      <p:to>
                                        <p:strVal val="visible"/>
                                      </p:to>
                                    </p:set>
                                    <p:anim calcmode="lin" valueType="num">
                                      <p:cBhvr additive="base">
                                        <p:cTn id="7" dur="500" fill="hold"/>
                                        <p:tgtEl>
                                          <p:spTgt spid="2099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9929">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209929">
                                            <p:txEl>
                                              <p:pRg st="2" end="2"/>
                                            </p:txEl>
                                          </p:spTgt>
                                        </p:tgtEl>
                                        <p:attrNameLst>
                                          <p:attrName>style.visibility</p:attrName>
                                        </p:attrNameLst>
                                      </p:cBhvr>
                                      <p:to>
                                        <p:strVal val="visible"/>
                                      </p:to>
                                    </p:set>
                                    <p:anim calcmode="lin" valueType="num">
                                      <p:cBhvr additive="base">
                                        <p:cTn id="12" dur="500" fill="hold"/>
                                        <p:tgtEl>
                                          <p:spTgt spid="209929">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09929">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09929">
                                            <p:txEl>
                                              <p:pRg st="3" end="3"/>
                                            </p:txEl>
                                          </p:spTgt>
                                        </p:tgtEl>
                                        <p:attrNameLst>
                                          <p:attrName>style.visibility</p:attrName>
                                        </p:attrNameLst>
                                      </p:cBhvr>
                                      <p:to>
                                        <p:strVal val="visible"/>
                                      </p:to>
                                    </p:set>
                                    <p:anim calcmode="lin" valueType="num">
                                      <p:cBhvr additive="base">
                                        <p:cTn id="16" dur="500" fill="hold"/>
                                        <p:tgtEl>
                                          <p:spTgt spid="209929">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09929">
                                            <p:txEl>
                                              <p:pRg st="3" end="3"/>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09929">
                                            <p:txEl>
                                              <p:pRg st="4" end="4"/>
                                            </p:txEl>
                                          </p:spTgt>
                                        </p:tgtEl>
                                        <p:attrNameLst>
                                          <p:attrName>style.visibility</p:attrName>
                                        </p:attrNameLst>
                                      </p:cBhvr>
                                      <p:to>
                                        <p:strVal val="visible"/>
                                      </p:to>
                                    </p:set>
                                    <p:anim calcmode="lin" valueType="num">
                                      <p:cBhvr additive="base">
                                        <p:cTn id="20" dur="500" fill="hold"/>
                                        <p:tgtEl>
                                          <p:spTgt spid="209929">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09929">
                                            <p:txEl>
                                              <p:pRg st="4" end="4"/>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09929">
                                            <p:txEl>
                                              <p:pRg st="5" end="5"/>
                                            </p:txEl>
                                          </p:spTgt>
                                        </p:tgtEl>
                                        <p:attrNameLst>
                                          <p:attrName>style.visibility</p:attrName>
                                        </p:attrNameLst>
                                      </p:cBhvr>
                                      <p:to>
                                        <p:strVal val="visible"/>
                                      </p:to>
                                    </p:set>
                                    <p:anim calcmode="lin" valueType="num">
                                      <p:cBhvr additive="base">
                                        <p:cTn id="24" dur="500" fill="hold"/>
                                        <p:tgtEl>
                                          <p:spTgt spid="209929">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09929">
                                            <p:txEl>
                                              <p:pRg st="5" end="5"/>
                                            </p:txEl>
                                          </p:spTgt>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000"/>
                            </p:stCondLst>
                            <p:childTnLst>
                              <p:par>
                                <p:cTn id="27" presetID="9" presetClass="entr" presetSubtype="0" fill="hold" nodeType="afterEffect">
                                  <p:stCondLst>
                                    <p:cond delay="0"/>
                                  </p:stCondLst>
                                  <p:childTnLst>
                                    <p:set>
                                      <p:cBhvr>
                                        <p:cTn id="28" dur="1" fill="hold">
                                          <p:stCondLst>
                                            <p:cond delay="0"/>
                                          </p:stCondLst>
                                        </p:cTn>
                                        <p:tgtEl>
                                          <p:spTgt spid="209937"/>
                                        </p:tgtEl>
                                        <p:attrNameLst>
                                          <p:attrName>style.visibility</p:attrName>
                                        </p:attrNameLst>
                                      </p:cBhvr>
                                      <p:to>
                                        <p:strVal val="visible"/>
                                      </p:to>
                                    </p:set>
                                    <p:animEffect transition="in" filter="dissolve">
                                      <p:cBhvr>
                                        <p:cTn id="29" dur="500"/>
                                        <p:tgtEl>
                                          <p:spTgt spid="209937"/>
                                        </p:tgtEl>
                                      </p:cBhvr>
                                    </p:animEffect>
                                  </p:childTnLst>
                                </p:cTn>
                              </p:par>
                            </p:childTnLst>
                          </p:cTn>
                        </p:par>
                        <p:par>
                          <p:cTn id="30" fill="hold" nodeType="afterGroup">
                            <p:stCondLst>
                              <p:cond delay="1500"/>
                            </p:stCondLst>
                            <p:childTnLst>
                              <p:par>
                                <p:cTn id="31" presetID="9" presetClass="entr" presetSubtype="0" fill="hold" nodeType="afterEffect">
                                  <p:stCondLst>
                                    <p:cond delay="0"/>
                                  </p:stCondLst>
                                  <p:childTnLst>
                                    <p:set>
                                      <p:cBhvr>
                                        <p:cTn id="32" dur="1" fill="hold">
                                          <p:stCondLst>
                                            <p:cond delay="0"/>
                                          </p:stCondLst>
                                        </p:cTn>
                                        <p:tgtEl>
                                          <p:spTgt spid="209936"/>
                                        </p:tgtEl>
                                        <p:attrNameLst>
                                          <p:attrName>style.visibility</p:attrName>
                                        </p:attrNameLst>
                                      </p:cBhvr>
                                      <p:to>
                                        <p:strVal val="visible"/>
                                      </p:to>
                                    </p:set>
                                    <p:animEffect transition="in" filter="dissolve">
                                      <p:cBhvr>
                                        <p:cTn id="33" dur="500"/>
                                        <p:tgtEl>
                                          <p:spTgt spid="209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2">
            <a:extLst>
              <a:ext uri="{FF2B5EF4-FFF2-40B4-BE49-F238E27FC236}">
                <a16:creationId xmlns:a16="http://schemas.microsoft.com/office/drawing/2014/main" id="{A4D71405-69DC-4E11-8589-97F34AA8FDCD}"/>
              </a:ext>
            </a:extLst>
          </p:cNvPr>
          <p:cNvGrpSpPr>
            <a:grpSpLocks/>
          </p:cNvGrpSpPr>
          <p:nvPr/>
        </p:nvGrpSpPr>
        <p:grpSpPr bwMode="auto">
          <a:xfrm>
            <a:off x="0" y="0"/>
            <a:ext cx="9144000" cy="976313"/>
            <a:chOff x="0" y="0"/>
            <a:chExt cx="5760" cy="615"/>
          </a:xfrm>
        </p:grpSpPr>
        <p:sp>
          <p:nvSpPr>
            <p:cNvPr id="66571" name="Text Box 3">
              <a:extLst>
                <a:ext uri="{FF2B5EF4-FFF2-40B4-BE49-F238E27FC236}">
                  <a16:creationId xmlns:a16="http://schemas.microsoft.com/office/drawing/2014/main" id="{E7FE4601-8A5E-4E1B-8813-DE90FB0BB6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66572" name="Text Box 4">
              <a:extLst>
                <a:ext uri="{FF2B5EF4-FFF2-40B4-BE49-F238E27FC236}">
                  <a16:creationId xmlns:a16="http://schemas.microsoft.com/office/drawing/2014/main" id="{75241158-3062-450E-B17A-67FD678CA4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6563" name="Line 5">
            <a:extLst>
              <a:ext uri="{FF2B5EF4-FFF2-40B4-BE49-F238E27FC236}">
                <a16:creationId xmlns:a16="http://schemas.microsoft.com/office/drawing/2014/main" id="{B8014BDB-D410-466C-AF34-932AD41B293A}"/>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4" name="Text Box 6">
            <a:extLst>
              <a:ext uri="{FF2B5EF4-FFF2-40B4-BE49-F238E27FC236}">
                <a16:creationId xmlns:a16="http://schemas.microsoft.com/office/drawing/2014/main" id="{55FC5DAF-7693-4346-A9EC-D9C4A1F4BD4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6565" name="Rectangle 7">
            <a:extLst>
              <a:ext uri="{FF2B5EF4-FFF2-40B4-BE49-F238E27FC236}">
                <a16:creationId xmlns:a16="http://schemas.microsoft.com/office/drawing/2014/main" id="{D91F9AA1-D4CD-4470-887C-1C00D943F1C0}"/>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66566" name="Rectangle 8">
            <a:extLst>
              <a:ext uri="{FF2B5EF4-FFF2-40B4-BE49-F238E27FC236}">
                <a16:creationId xmlns:a16="http://schemas.microsoft.com/office/drawing/2014/main" id="{6DAD47B1-B930-496F-AE9F-394C8459FBDC}"/>
              </a:ext>
            </a:extLst>
          </p:cNvPr>
          <p:cNvSpPr>
            <a:spLocks noChangeArrowheads="1"/>
          </p:cNvSpPr>
          <p:nvPr/>
        </p:nvSpPr>
        <p:spPr bwMode="auto">
          <a:xfrm>
            <a:off x="2335213" y="2057400"/>
            <a:ext cx="4527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Higher Fan Expectations</a:t>
            </a:r>
          </a:p>
        </p:txBody>
      </p:sp>
      <p:sp>
        <p:nvSpPr>
          <p:cNvPr id="217097" name="Rectangle 9">
            <a:extLst>
              <a:ext uri="{FF2B5EF4-FFF2-40B4-BE49-F238E27FC236}">
                <a16:creationId xmlns:a16="http://schemas.microsoft.com/office/drawing/2014/main" id="{348DF66E-4FA8-46F3-A5A5-7C87063800FC}"/>
              </a:ext>
            </a:extLst>
          </p:cNvPr>
          <p:cNvSpPr>
            <a:spLocks noChangeArrowheads="1"/>
          </p:cNvSpPr>
          <p:nvPr/>
        </p:nvSpPr>
        <p:spPr bwMode="auto">
          <a:xfrm>
            <a:off x="261938" y="2805113"/>
            <a:ext cx="86868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200" b="0"/>
              <a:t> Fans demand a higher consumer experience than ever before with more concessions options, newer facilities and advances in broadcast technologies</a:t>
            </a:r>
          </a:p>
          <a:p>
            <a:pPr eaLnBrk="1" hangingPunct="1">
              <a:buFont typeface="Wingdings" panose="05000000000000000000" pitchFamily="2" charset="2"/>
              <a:buChar char="Ø"/>
            </a:pPr>
            <a:endParaRPr lang="en-US" altLang="en-US" sz="1000" b="0"/>
          </a:p>
          <a:p>
            <a:pPr eaLnBrk="1" hangingPunct="1">
              <a:buFont typeface="Wingdings" panose="05000000000000000000" pitchFamily="2" charset="2"/>
              <a:buChar char="Ø"/>
            </a:pPr>
            <a:r>
              <a:rPr lang="en-US" altLang="en-US" sz="2200" b="0"/>
              <a:t> Fans also demand more access to athletes and entertainers as well as “behind-the-scenes” experiences</a:t>
            </a:r>
          </a:p>
        </p:txBody>
      </p:sp>
      <p:pic>
        <p:nvPicPr>
          <p:cNvPr id="217114" name="Picture 26" descr="j0232161[1]">
            <a:extLst>
              <a:ext uri="{FF2B5EF4-FFF2-40B4-BE49-F238E27FC236}">
                <a16:creationId xmlns:a16="http://schemas.microsoft.com/office/drawing/2014/main" id="{989CEAB3-9376-41CC-A5F7-9B713B5B29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5029200"/>
            <a:ext cx="1047750"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115" name="Picture 27" descr="j0232907[1]">
            <a:extLst>
              <a:ext uri="{FF2B5EF4-FFF2-40B4-BE49-F238E27FC236}">
                <a16:creationId xmlns:a16="http://schemas.microsoft.com/office/drawing/2014/main" id="{26CAEBD2-4C29-45C3-BC16-7664C8DFD8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5875" y="5029200"/>
            <a:ext cx="8921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7116" name="Picture 28" descr="j0232981[1]">
            <a:extLst>
              <a:ext uri="{FF2B5EF4-FFF2-40B4-BE49-F238E27FC236}">
                <a16:creationId xmlns:a16="http://schemas.microsoft.com/office/drawing/2014/main" id="{4F451AB5-342F-4A6F-B172-215D050ECF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029200"/>
            <a:ext cx="1108075"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7097">
                                            <p:txEl>
                                              <p:pRg st="0" end="0"/>
                                            </p:txEl>
                                          </p:spTgt>
                                        </p:tgtEl>
                                        <p:attrNameLst>
                                          <p:attrName>style.visibility</p:attrName>
                                        </p:attrNameLst>
                                      </p:cBhvr>
                                      <p:to>
                                        <p:strVal val="visible"/>
                                      </p:to>
                                    </p:set>
                                    <p:anim calcmode="lin" valueType="num">
                                      <p:cBhvr additive="base">
                                        <p:cTn id="7" dur="500" fill="hold"/>
                                        <p:tgtEl>
                                          <p:spTgt spid="21709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709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7097">
                                            <p:txEl>
                                              <p:charRg st="132" end="158"/>
                                            </p:txEl>
                                          </p:spTgt>
                                        </p:tgtEl>
                                        <p:attrNameLst>
                                          <p:attrName>style.visibility</p:attrName>
                                        </p:attrNameLst>
                                      </p:cBhvr>
                                      <p:to>
                                        <p:strVal val="visible"/>
                                      </p:to>
                                    </p:set>
                                    <p:anim calcmode="lin" valueType="num">
                                      <p:cBhvr additive="base">
                                        <p:cTn id="11" dur="500" fill="hold"/>
                                        <p:tgtEl>
                                          <p:spTgt spid="217097">
                                            <p:txEl>
                                              <p:charRg st="132" end="15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7097">
                                            <p:txEl>
                                              <p:charRg st="132" end="158"/>
                                            </p:txEl>
                                          </p:spTgt>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9" presetClass="entr" presetSubtype="0" fill="hold" nodeType="afterEffect">
                                  <p:stCondLst>
                                    <p:cond delay="0"/>
                                  </p:stCondLst>
                                  <p:childTnLst>
                                    <p:set>
                                      <p:cBhvr>
                                        <p:cTn id="15" dur="1" fill="hold">
                                          <p:stCondLst>
                                            <p:cond delay="0"/>
                                          </p:stCondLst>
                                        </p:cTn>
                                        <p:tgtEl>
                                          <p:spTgt spid="217116"/>
                                        </p:tgtEl>
                                        <p:attrNameLst>
                                          <p:attrName>style.visibility</p:attrName>
                                        </p:attrNameLst>
                                      </p:cBhvr>
                                      <p:to>
                                        <p:strVal val="visible"/>
                                      </p:to>
                                    </p:set>
                                    <p:animEffect transition="in" filter="dissolve">
                                      <p:cBhvr>
                                        <p:cTn id="16" dur="500"/>
                                        <p:tgtEl>
                                          <p:spTgt spid="217116"/>
                                        </p:tgtEl>
                                      </p:cBhvr>
                                    </p:animEffect>
                                  </p:childTnLst>
                                </p:cTn>
                              </p:par>
                            </p:childTnLst>
                          </p:cTn>
                        </p:par>
                        <p:par>
                          <p:cTn id="17" fill="hold" nodeType="afterGroup">
                            <p:stCondLst>
                              <p:cond delay="1000"/>
                            </p:stCondLst>
                            <p:childTnLst>
                              <p:par>
                                <p:cTn id="18" presetID="9" presetClass="entr" presetSubtype="0" fill="hold" nodeType="afterEffect">
                                  <p:stCondLst>
                                    <p:cond delay="0"/>
                                  </p:stCondLst>
                                  <p:childTnLst>
                                    <p:set>
                                      <p:cBhvr>
                                        <p:cTn id="19" dur="1" fill="hold">
                                          <p:stCondLst>
                                            <p:cond delay="0"/>
                                          </p:stCondLst>
                                        </p:cTn>
                                        <p:tgtEl>
                                          <p:spTgt spid="217114"/>
                                        </p:tgtEl>
                                        <p:attrNameLst>
                                          <p:attrName>style.visibility</p:attrName>
                                        </p:attrNameLst>
                                      </p:cBhvr>
                                      <p:to>
                                        <p:strVal val="visible"/>
                                      </p:to>
                                    </p:set>
                                    <p:animEffect transition="in" filter="dissolve">
                                      <p:cBhvr>
                                        <p:cTn id="20" dur="500"/>
                                        <p:tgtEl>
                                          <p:spTgt spid="217114"/>
                                        </p:tgtEl>
                                      </p:cBhvr>
                                    </p:animEffect>
                                  </p:childTnLst>
                                </p:cTn>
                              </p:par>
                            </p:childTnLst>
                          </p:cTn>
                        </p:par>
                        <p:par>
                          <p:cTn id="21" fill="hold" nodeType="afterGroup">
                            <p:stCondLst>
                              <p:cond delay="1500"/>
                            </p:stCondLst>
                            <p:childTnLst>
                              <p:par>
                                <p:cTn id="22" presetID="9" presetClass="entr" presetSubtype="0" fill="hold" nodeType="afterEffect">
                                  <p:stCondLst>
                                    <p:cond delay="0"/>
                                  </p:stCondLst>
                                  <p:childTnLst>
                                    <p:set>
                                      <p:cBhvr>
                                        <p:cTn id="23" dur="1" fill="hold">
                                          <p:stCondLst>
                                            <p:cond delay="0"/>
                                          </p:stCondLst>
                                        </p:cTn>
                                        <p:tgtEl>
                                          <p:spTgt spid="217115"/>
                                        </p:tgtEl>
                                        <p:attrNameLst>
                                          <p:attrName>style.visibility</p:attrName>
                                        </p:attrNameLst>
                                      </p:cBhvr>
                                      <p:to>
                                        <p:strVal val="visible"/>
                                      </p:to>
                                    </p:set>
                                    <p:animEffect transition="in" filter="dissolve">
                                      <p:cBhvr>
                                        <p:cTn id="24" dur="500"/>
                                        <p:tgtEl>
                                          <p:spTgt spid="217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2">
            <a:extLst>
              <a:ext uri="{FF2B5EF4-FFF2-40B4-BE49-F238E27FC236}">
                <a16:creationId xmlns:a16="http://schemas.microsoft.com/office/drawing/2014/main" id="{A4D71405-69DC-4E11-8589-97F34AA8FDCD}"/>
              </a:ext>
            </a:extLst>
          </p:cNvPr>
          <p:cNvGrpSpPr>
            <a:grpSpLocks/>
          </p:cNvGrpSpPr>
          <p:nvPr/>
        </p:nvGrpSpPr>
        <p:grpSpPr bwMode="auto">
          <a:xfrm>
            <a:off x="0" y="0"/>
            <a:ext cx="9144000" cy="976313"/>
            <a:chOff x="0" y="0"/>
            <a:chExt cx="5760" cy="615"/>
          </a:xfrm>
        </p:grpSpPr>
        <p:sp>
          <p:nvSpPr>
            <p:cNvPr id="66571" name="Text Box 3">
              <a:extLst>
                <a:ext uri="{FF2B5EF4-FFF2-40B4-BE49-F238E27FC236}">
                  <a16:creationId xmlns:a16="http://schemas.microsoft.com/office/drawing/2014/main" id="{E7FE4601-8A5E-4E1B-8813-DE90FB0BB6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66572" name="Text Box 4">
              <a:extLst>
                <a:ext uri="{FF2B5EF4-FFF2-40B4-BE49-F238E27FC236}">
                  <a16:creationId xmlns:a16="http://schemas.microsoft.com/office/drawing/2014/main" id="{75241158-3062-450E-B17A-67FD678CA4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6563" name="Line 5">
            <a:extLst>
              <a:ext uri="{FF2B5EF4-FFF2-40B4-BE49-F238E27FC236}">
                <a16:creationId xmlns:a16="http://schemas.microsoft.com/office/drawing/2014/main" id="{B8014BDB-D410-466C-AF34-932AD41B293A}"/>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4" name="Text Box 6">
            <a:extLst>
              <a:ext uri="{FF2B5EF4-FFF2-40B4-BE49-F238E27FC236}">
                <a16:creationId xmlns:a16="http://schemas.microsoft.com/office/drawing/2014/main" id="{55FC5DAF-7693-4346-A9EC-D9C4A1F4BD4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6565" name="Rectangle 7">
            <a:extLst>
              <a:ext uri="{FF2B5EF4-FFF2-40B4-BE49-F238E27FC236}">
                <a16:creationId xmlns:a16="http://schemas.microsoft.com/office/drawing/2014/main" id="{D91F9AA1-D4CD-4470-887C-1C00D943F1C0}"/>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66566" name="Rectangle 8">
            <a:extLst>
              <a:ext uri="{FF2B5EF4-FFF2-40B4-BE49-F238E27FC236}">
                <a16:creationId xmlns:a16="http://schemas.microsoft.com/office/drawing/2014/main" id="{6DAD47B1-B930-496F-AE9F-394C8459FBDC}"/>
              </a:ext>
            </a:extLst>
          </p:cNvPr>
          <p:cNvSpPr>
            <a:spLocks noChangeArrowheads="1"/>
          </p:cNvSpPr>
          <p:nvPr/>
        </p:nvSpPr>
        <p:spPr bwMode="auto">
          <a:xfrm>
            <a:off x="2335213" y="2057400"/>
            <a:ext cx="4527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Higher Fan Expectations</a:t>
            </a:r>
          </a:p>
        </p:txBody>
      </p:sp>
      <p:sp>
        <p:nvSpPr>
          <p:cNvPr id="217097" name="Rectangle 9">
            <a:extLst>
              <a:ext uri="{FF2B5EF4-FFF2-40B4-BE49-F238E27FC236}">
                <a16:creationId xmlns:a16="http://schemas.microsoft.com/office/drawing/2014/main" id="{348DF66E-4FA8-46F3-A5A5-7C87063800FC}"/>
              </a:ext>
            </a:extLst>
          </p:cNvPr>
          <p:cNvSpPr>
            <a:spLocks noChangeArrowheads="1"/>
          </p:cNvSpPr>
          <p:nvPr/>
        </p:nvSpPr>
        <p:spPr bwMode="auto">
          <a:xfrm>
            <a:off x="261938" y="2805113"/>
            <a:ext cx="868680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dirty="0"/>
              <a:t>A 2019 survey from Turnkey Intelligence asked fans what possible changes by the PGA Tour and LPGA would be most effective at growing their popularity.  67% of fans suggested putting microphones on players and caddies would be the most effective way to boost popularity.</a:t>
            </a:r>
          </a:p>
        </p:txBody>
      </p:sp>
      <p:pic>
        <p:nvPicPr>
          <p:cNvPr id="2" name="Picture 1">
            <a:extLst>
              <a:ext uri="{FF2B5EF4-FFF2-40B4-BE49-F238E27FC236}">
                <a16:creationId xmlns:a16="http://schemas.microsoft.com/office/drawing/2014/main" id="{3B98F93D-3720-9147-AB29-3001B029965D}"/>
              </a:ext>
            </a:extLst>
          </p:cNvPr>
          <p:cNvPicPr>
            <a:picLocks noChangeAspect="1"/>
          </p:cNvPicPr>
          <p:nvPr/>
        </p:nvPicPr>
        <p:blipFill>
          <a:blip r:embed="rId3"/>
          <a:stretch>
            <a:fillRect/>
          </a:stretch>
        </p:blipFill>
        <p:spPr>
          <a:xfrm>
            <a:off x="5904990" y="4660550"/>
            <a:ext cx="1915545" cy="1915545"/>
          </a:xfrm>
          <a:prstGeom prst="rect">
            <a:avLst/>
          </a:prstGeom>
        </p:spPr>
      </p:pic>
      <p:pic>
        <p:nvPicPr>
          <p:cNvPr id="4" name="Picture 3">
            <a:extLst>
              <a:ext uri="{FF2B5EF4-FFF2-40B4-BE49-F238E27FC236}">
                <a16:creationId xmlns:a16="http://schemas.microsoft.com/office/drawing/2014/main" id="{97511FAF-CAB9-0F4B-9960-E233DF87692E}"/>
              </a:ext>
            </a:extLst>
          </p:cNvPr>
          <p:cNvPicPr>
            <a:picLocks noChangeAspect="1"/>
          </p:cNvPicPr>
          <p:nvPr/>
        </p:nvPicPr>
        <p:blipFill>
          <a:blip r:embed="rId4"/>
          <a:stretch>
            <a:fillRect/>
          </a:stretch>
        </p:blipFill>
        <p:spPr>
          <a:xfrm>
            <a:off x="1577571" y="4707130"/>
            <a:ext cx="1318029" cy="1771650"/>
          </a:xfrm>
          <a:prstGeom prst="rect">
            <a:avLst/>
          </a:prstGeom>
        </p:spPr>
      </p:pic>
      <p:pic>
        <p:nvPicPr>
          <p:cNvPr id="6" name="Picture 5">
            <a:extLst>
              <a:ext uri="{FF2B5EF4-FFF2-40B4-BE49-F238E27FC236}">
                <a16:creationId xmlns:a16="http://schemas.microsoft.com/office/drawing/2014/main" id="{EE9A4FBB-0641-E648-86D3-6A2C00DF5CB9}"/>
              </a:ext>
            </a:extLst>
          </p:cNvPr>
          <p:cNvPicPr>
            <a:picLocks noChangeAspect="1"/>
          </p:cNvPicPr>
          <p:nvPr/>
        </p:nvPicPr>
        <p:blipFill>
          <a:blip r:embed="rId5"/>
          <a:stretch>
            <a:fillRect/>
          </a:stretch>
        </p:blipFill>
        <p:spPr>
          <a:xfrm>
            <a:off x="4055064" y="4883904"/>
            <a:ext cx="1087848" cy="1365249"/>
          </a:xfrm>
          <a:prstGeom prst="rect">
            <a:avLst/>
          </a:prstGeom>
        </p:spPr>
      </p:pic>
    </p:spTree>
    <p:extLst>
      <p:ext uri="{BB962C8B-B14F-4D97-AF65-F5344CB8AC3E}">
        <p14:creationId xmlns:p14="http://schemas.microsoft.com/office/powerpoint/2010/main" val="3343237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7097">
                                            <p:txEl>
                                              <p:pRg st="0" end="0"/>
                                            </p:txEl>
                                          </p:spTgt>
                                        </p:tgtEl>
                                        <p:attrNameLst>
                                          <p:attrName>style.visibility</p:attrName>
                                        </p:attrNameLst>
                                      </p:cBhvr>
                                      <p:to>
                                        <p:strVal val="visible"/>
                                      </p:to>
                                    </p:set>
                                    <p:anim calcmode="lin" valueType="num">
                                      <p:cBhvr additive="base">
                                        <p:cTn id="7" dur="500" fill="hold"/>
                                        <p:tgtEl>
                                          <p:spTgt spid="21709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709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7097">
                                            <p:txEl>
                                              <p:charRg st="132" end="158"/>
                                            </p:txEl>
                                          </p:spTgt>
                                        </p:tgtEl>
                                        <p:attrNameLst>
                                          <p:attrName>style.visibility</p:attrName>
                                        </p:attrNameLst>
                                      </p:cBhvr>
                                      <p:to>
                                        <p:strVal val="visible"/>
                                      </p:to>
                                    </p:set>
                                    <p:anim calcmode="lin" valueType="num">
                                      <p:cBhvr additive="base">
                                        <p:cTn id="11" dur="500" fill="hold"/>
                                        <p:tgtEl>
                                          <p:spTgt spid="217097">
                                            <p:txEl>
                                              <p:charRg st="132" end="15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7097">
                                            <p:txEl>
                                              <p:charRg st="132" end="15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2">
            <a:extLst>
              <a:ext uri="{FF2B5EF4-FFF2-40B4-BE49-F238E27FC236}">
                <a16:creationId xmlns:a16="http://schemas.microsoft.com/office/drawing/2014/main" id="{A4D71405-69DC-4E11-8589-97F34AA8FDCD}"/>
              </a:ext>
            </a:extLst>
          </p:cNvPr>
          <p:cNvGrpSpPr>
            <a:grpSpLocks/>
          </p:cNvGrpSpPr>
          <p:nvPr/>
        </p:nvGrpSpPr>
        <p:grpSpPr bwMode="auto">
          <a:xfrm>
            <a:off x="0" y="0"/>
            <a:ext cx="9144000" cy="976313"/>
            <a:chOff x="0" y="0"/>
            <a:chExt cx="5760" cy="615"/>
          </a:xfrm>
        </p:grpSpPr>
        <p:sp>
          <p:nvSpPr>
            <p:cNvPr id="66571" name="Text Box 3">
              <a:extLst>
                <a:ext uri="{FF2B5EF4-FFF2-40B4-BE49-F238E27FC236}">
                  <a16:creationId xmlns:a16="http://schemas.microsoft.com/office/drawing/2014/main" id="{E7FE4601-8A5E-4E1B-8813-DE90FB0BB6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66572" name="Text Box 4">
              <a:extLst>
                <a:ext uri="{FF2B5EF4-FFF2-40B4-BE49-F238E27FC236}">
                  <a16:creationId xmlns:a16="http://schemas.microsoft.com/office/drawing/2014/main" id="{75241158-3062-450E-B17A-67FD678CA4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6563" name="Line 5">
            <a:extLst>
              <a:ext uri="{FF2B5EF4-FFF2-40B4-BE49-F238E27FC236}">
                <a16:creationId xmlns:a16="http://schemas.microsoft.com/office/drawing/2014/main" id="{B8014BDB-D410-466C-AF34-932AD41B293A}"/>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4" name="Text Box 6">
            <a:extLst>
              <a:ext uri="{FF2B5EF4-FFF2-40B4-BE49-F238E27FC236}">
                <a16:creationId xmlns:a16="http://schemas.microsoft.com/office/drawing/2014/main" id="{55FC5DAF-7693-4346-A9EC-D9C4A1F4BD4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6565" name="Rectangle 7">
            <a:extLst>
              <a:ext uri="{FF2B5EF4-FFF2-40B4-BE49-F238E27FC236}">
                <a16:creationId xmlns:a16="http://schemas.microsoft.com/office/drawing/2014/main" id="{D91F9AA1-D4CD-4470-887C-1C00D943F1C0}"/>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7097" name="Rectangle 9">
            <a:extLst>
              <a:ext uri="{FF2B5EF4-FFF2-40B4-BE49-F238E27FC236}">
                <a16:creationId xmlns:a16="http://schemas.microsoft.com/office/drawing/2014/main" id="{348DF66E-4FA8-46F3-A5A5-7C87063800FC}"/>
              </a:ext>
            </a:extLst>
          </p:cNvPr>
          <p:cNvSpPr>
            <a:spLocks noChangeArrowheads="1"/>
          </p:cNvSpPr>
          <p:nvPr/>
        </p:nvSpPr>
        <p:spPr bwMode="auto">
          <a:xfrm>
            <a:off x="381000" y="1947322"/>
            <a:ext cx="86868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dirty="0">
                <a:solidFill>
                  <a:srgbClr val="C00000"/>
                </a:solidFill>
              </a:rPr>
              <a:t>According to the Chicago Tribune, after 48 years as a season ticket holder, one frustrated Chicago Bulls fan was on the fence about renewing his season tickets in 2019…until he was invited to have lunch with the team’s head coach and to watch a team practice (he ended up renewing his tickets)</a:t>
            </a:r>
          </a:p>
        </p:txBody>
      </p:sp>
      <p:pic>
        <p:nvPicPr>
          <p:cNvPr id="5" name="Picture 4">
            <a:extLst>
              <a:ext uri="{FF2B5EF4-FFF2-40B4-BE49-F238E27FC236}">
                <a16:creationId xmlns:a16="http://schemas.microsoft.com/office/drawing/2014/main" id="{F4456CBA-0833-054E-9155-CFCF65351CB5}"/>
              </a:ext>
            </a:extLst>
          </p:cNvPr>
          <p:cNvPicPr>
            <a:picLocks noChangeAspect="1"/>
          </p:cNvPicPr>
          <p:nvPr/>
        </p:nvPicPr>
        <p:blipFill>
          <a:blip r:embed="rId3"/>
          <a:stretch>
            <a:fillRect/>
          </a:stretch>
        </p:blipFill>
        <p:spPr>
          <a:xfrm>
            <a:off x="4038600" y="4022519"/>
            <a:ext cx="3657600" cy="2435962"/>
          </a:xfrm>
          <a:prstGeom prst="rect">
            <a:avLst/>
          </a:prstGeom>
        </p:spPr>
      </p:pic>
    </p:spTree>
    <p:extLst>
      <p:ext uri="{BB962C8B-B14F-4D97-AF65-F5344CB8AC3E}">
        <p14:creationId xmlns:p14="http://schemas.microsoft.com/office/powerpoint/2010/main" val="17237209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7097">
                                            <p:txEl>
                                              <p:pRg st="0" end="0"/>
                                            </p:txEl>
                                          </p:spTgt>
                                        </p:tgtEl>
                                        <p:attrNameLst>
                                          <p:attrName>style.visibility</p:attrName>
                                        </p:attrNameLst>
                                      </p:cBhvr>
                                      <p:to>
                                        <p:strVal val="visible"/>
                                      </p:to>
                                    </p:set>
                                    <p:anim calcmode="lin" valueType="num">
                                      <p:cBhvr additive="base">
                                        <p:cTn id="7" dur="500" fill="hold"/>
                                        <p:tgtEl>
                                          <p:spTgt spid="21709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709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7097">
                                            <p:txEl>
                                              <p:charRg st="132" end="158"/>
                                            </p:txEl>
                                          </p:spTgt>
                                        </p:tgtEl>
                                        <p:attrNameLst>
                                          <p:attrName>style.visibility</p:attrName>
                                        </p:attrNameLst>
                                      </p:cBhvr>
                                      <p:to>
                                        <p:strVal val="visible"/>
                                      </p:to>
                                    </p:set>
                                    <p:anim calcmode="lin" valueType="num">
                                      <p:cBhvr additive="base">
                                        <p:cTn id="11" dur="500" fill="hold"/>
                                        <p:tgtEl>
                                          <p:spTgt spid="217097">
                                            <p:txEl>
                                              <p:charRg st="132" end="15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7097">
                                            <p:txEl>
                                              <p:charRg st="132" end="15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Group 2">
            <a:extLst>
              <a:ext uri="{FF2B5EF4-FFF2-40B4-BE49-F238E27FC236}">
                <a16:creationId xmlns:a16="http://schemas.microsoft.com/office/drawing/2014/main" id="{65347A50-EBC4-46DC-8543-7DEB8DC9939B}"/>
              </a:ext>
            </a:extLst>
          </p:cNvPr>
          <p:cNvGrpSpPr>
            <a:grpSpLocks/>
          </p:cNvGrpSpPr>
          <p:nvPr/>
        </p:nvGrpSpPr>
        <p:grpSpPr bwMode="auto">
          <a:xfrm>
            <a:off x="0" y="0"/>
            <a:ext cx="9144000" cy="976313"/>
            <a:chOff x="0" y="0"/>
            <a:chExt cx="5760" cy="615"/>
          </a:xfrm>
        </p:grpSpPr>
        <p:sp>
          <p:nvSpPr>
            <p:cNvPr id="68617" name="Text Box 3">
              <a:extLst>
                <a:ext uri="{FF2B5EF4-FFF2-40B4-BE49-F238E27FC236}">
                  <a16:creationId xmlns:a16="http://schemas.microsoft.com/office/drawing/2014/main" id="{B3F28763-E8A5-474E-AFF9-CB5A03E707A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68618" name="Text Box 4">
              <a:extLst>
                <a:ext uri="{FF2B5EF4-FFF2-40B4-BE49-F238E27FC236}">
                  <a16:creationId xmlns:a16="http://schemas.microsoft.com/office/drawing/2014/main" id="{DE16AA3D-8EEB-4E8C-83F2-53EB24E0335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8611" name="Line 5">
            <a:extLst>
              <a:ext uri="{FF2B5EF4-FFF2-40B4-BE49-F238E27FC236}">
                <a16:creationId xmlns:a16="http://schemas.microsoft.com/office/drawing/2014/main" id="{C9386F0E-1CF7-466E-B4DE-DDD05A7DFA8A}"/>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8612" name="Text Box 6">
            <a:extLst>
              <a:ext uri="{FF2B5EF4-FFF2-40B4-BE49-F238E27FC236}">
                <a16:creationId xmlns:a16="http://schemas.microsoft.com/office/drawing/2014/main" id="{898FF1D3-B687-49C1-B773-7F29ECA6D1F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8613" name="Rectangle 7">
            <a:extLst>
              <a:ext uri="{FF2B5EF4-FFF2-40B4-BE49-F238E27FC236}">
                <a16:creationId xmlns:a16="http://schemas.microsoft.com/office/drawing/2014/main" id="{466E763E-8F6E-4199-AABF-0B01FD09754B}"/>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68614" name="Rectangle 16">
            <a:extLst>
              <a:ext uri="{FF2B5EF4-FFF2-40B4-BE49-F238E27FC236}">
                <a16:creationId xmlns:a16="http://schemas.microsoft.com/office/drawing/2014/main" id="{64F456A1-31D0-4F1F-BD77-890438C6761D}"/>
              </a:ext>
            </a:extLst>
          </p:cNvPr>
          <p:cNvSpPr>
            <a:spLocks noChangeArrowheads="1"/>
          </p:cNvSpPr>
          <p:nvPr/>
        </p:nvSpPr>
        <p:spPr bwMode="auto">
          <a:xfrm>
            <a:off x="1524000" y="20574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11" name="Picture 11" descr="C:\Users\Owner\Documents\SCC\IMAGES\GRAPHICS &amp; IMAGES\sponsorship jersey.jpg">
            <a:extLst>
              <a:ext uri="{FF2B5EF4-FFF2-40B4-BE49-F238E27FC236}">
                <a16:creationId xmlns:a16="http://schemas.microsoft.com/office/drawing/2014/main" id="{8DA37BF0-FBF6-4F1C-B915-04DCD8F75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4863" y="1981200"/>
            <a:ext cx="1989137" cy="461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a:extLst>
              <a:ext uri="{FF2B5EF4-FFF2-40B4-BE49-F238E27FC236}">
                <a16:creationId xmlns:a16="http://schemas.microsoft.com/office/drawing/2014/main" id="{806644FD-1014-4E02-8078-689B7CAFA5C7}"/>
              </a:ext>
            </a:extLst>
          </p:cNvPr>
          <p:cNvSpPr>
            <a:spLocks noChangeArrowheads="1"/>
          </p:cNvSpPr>
          <p:nvPr/>
        </p:nvSpPr>
        <p:spPr bwMode="auto">
          <a:xfrm>
            <a:off x="533400" y="2940050"/>
            <a:ext cx="6172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A conflict between business and game exists as the business of sports grows while fans still crave the spirit of competition and integrity of the game.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2" presetClass="entr" presetSubtype="4" fill="hold"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 calcmode="lin" valueType="num">
                                      <p:cBhvr additive="base">
                                        <p:cTn id="10"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a:extLst>
              <a:ext uri="{FF2B5EF4-FFF2-40B4-BE49-F238E27FC236}">
                <a16:creationId xmlns:a16="http://schemas.microsoft.com/office/drawing/2014/main" id="{E7231F19-CF57-4333-8AED-41C47F95B847}"/>
              </a:ext>
            </a:extLst>
          </p:cNvPr>
          <p:cNvGrpSpPr>
            <a:grpSpLocks/>
          </p:cNvGrpSpPr>
          <p:nvPr/>
        </p:nvGrpSpPr>
        <p:grpSpPr bwMode="auto">
          <a:xfrm>
            <a:off x="0" y="0"/>
            <a:ext cx="9144000" cy="976313"/>
            <a:chOff x="0" y="0"/>
            <a:chExt cx="5760" cy="615"/>
          </a:xfrm>
        </p:grpSpPr>
        <p:sp>
          <p:nvSpPr>
            <p:cNvPr id="9223" name="Text Box 3">
              <a:extLst>
                <a:ext uri="{FF2B5EF4-FFF2-40B4-BE49-F238E27FC236}">
                  <a16:creationId xmlns:a16="http://schemas.microsoft.com/office/drawing/2014/main" id="{3D99E172-AD38-4E0B-8D2C-AC40C4C60A3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9224" name="Text Box 4">
              <a:extLst>
                <a:ext uri="{FF2B5EF4-FFF2-40B4-BE49-F238E27FC236}">
                  <a16:creationId xmlns:a16="http://schemas.microsoft.com/office/drawing/2014/main" id="{BF949CD1-D675-449A-9C62-EAB0864A356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219" name="Text Box 5">
            <a:extLst>
              <a:ext uri="{FF2B5EF4-FFF2-40B4-BE49-F238E27FC236}">
                <a16:creationId xmlns:a16="http://schemas.microsoft.com/office/drawing/2014/main" id="{A06FB6FD-7FEF-417D-AA99-8C8304863E83}"/>
              </a:ext>
            </a:extLst>
          </p:cNvPr>
          <p:cNvSpPr txBox="1">
            <a:spLocks noChangeArrowheads="1"/>
          </p:cNvSpPr>
          <p:nvPr/>
        </p:nvSpPr>
        <p:spPr bwMode="auto">
          <a:xfrm>
            <a:off x="1066800" y="1066800"/>
            <a:ext cx="7086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a:t>An Excerpt from </a:t>
            </a:r>
            <a:r>
              <a:rPr lang="en-US" altLang="en-US" sz="3200" b="0" i="1"/>
              <a:t>The Elusive Fan</a:t>
            </a:r>
          </a:p>
        </p:txBody>
      </p:sp>
      <p:sp>
        <p:nvSpPr>
          <p:cNvPr id="9220" name="Line 6">
            <a:extLst>
              <a:ext uri="{FF2B5EF4-FFF2-40B4-BE49-F238E27FC236}">
                <a16:creationId xmlns:a16="http://schemas.microsoft.com/office/drawing/2014/main" id="{1B5A8833-7117-462D-B835-D82433FAA4FF}"/>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1" name="Text Box 7">
            <a:extLst>
              <a:ext uri="{FF2B5EF4-FFF2-40B4-BE49-F238E27FC236}">
                <a16:creationId xmlns:a16="http://schemas.microsoft.com/office/drawing/2014/main" id="{9C13570B-D111-4D69-9D5F-22FA164E712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0713" name="Rectangle 9">
            <a:extLst>
              <a:ext uri="{FF2B5EF4-FFF2-40B4-BE49-F238E27FC236}">
                <a16:creationId xmlns:a16="http://schemas.microsoft.com/office/drawing/2014/main" id="{7E7CA0F7-5405-4EEC-854A-F475821971C1}"/>
              </a:ext>
            </a:extLst>
          </p:cNvPr>
          <p:cNvSpPr>
            <a:spLocks noChangeArrowheads="1"/>
          </p:cNvSpPr>
          <p:nvPr/>
        </p:nvSpPr>
        <p:spPr bwMode="auto">
          <a:xfrm>
            <a:off x="152400" y="2286000"/>
            <a:ext cx="8839200" cy="377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ja-JP" altLang="en-US" sz="2200" b="0" i="1"/>
              <a:t>“</a:t>
            </a:r>
            <a:r>
              <a:rPr lang="en-US" altLang="ja-JP" sz="2200" b="0" i="1"/>
              <a:t>…Youth and recreational league games are also being played in every community of the Chicago area.  What about the Chicago Bulls, Bears, Blackhawks and Northwestern Wildcats?  The Bulls played at home last night, the Bears play at home tomorrow, the Blackhawks are away and the Wildcats had their midseason bye.  Of course this does not include the hundreds of satellite television channels broadcasting soccer, rugby or cricket games all over the world; the millions of sports Web sites with fantasy games, insider information and gamecasts; and a wide variety of increasingly realistic sports video games.</a:t>
            </a:r>
            <a:r>
              <a:rPr lang="ja-JP" altLang="en-US" sz="2200" b="0" i="1"/>
              <a:t>”</a:t>
            </a:r>
            <a:endParaRPr lang="en-US" altLang="en-US" sz="2200" b="0" i="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00713"/>
                                        </p:tgtEl>
                                        <p:attrNameLst>
                                          <p:attrName>style.visibility</p:attrName>
                                        </p:attrNameLst>
                                      </p:cBhvr>
                                      <p:to>
                                        <p:strVal val="visible"/>
                                      </p:to>
                                    </p:set>
                                    <p:animEffect transition="in" filter="checkerboard(across)">
                                      <p:cBhvr>
                                        <p:cTn id="7" dur="500"/>
                                        <p:tgtEl>
                                          <p:spTgt spid="2007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Group 2">
            <a:extLst>
              <a:ext uri="{FF2B5EF4-FFF2-40B4-BE49-F238E27FC236}">
                <a16:creationId xmlns:a16="http://schemas.microsoft.com/office/drawing/2014/main" id="{D9571CBA-7E10-4B66-BD63-237B806683BA}"/>
              </a:ext>
            </a:extLst>
          </p:cNvPr>
          <p:cNvGrpSpPr>
            <a:grpSpLocks/>
          </p:cNvGrpSpPr>
          <p:nvPr/>
        </p:nvGrpSpPr>
        <p:grpSpPr bwMode="auto">
          <a:xfrm>
            <a:off x="0" y="0"/>
            <a:ext cx="9144000" cy="976313"/>
            <a:chOff x="0" y="0"/>
            <a:chExt cx="5760" cy="615"/>
          </a:xfrm>
        </p:grpSpPr>
        <p:sp>
          <p:nvSpPr>
            <p:cNvPr id="70665" name="Text Box 3">
              <a:extLst>
                <a:ext uri="{FF2B5EF4-FFF2-40B4-BE49-F238E27FC236}">
                  <a16:creationId xmlns:a16="http://schemas.microsoft.com/office/drawing/2014/main" id="{D5451599-9AED-45EA-A012-92575526772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70666" name="Text Box 4">
              <a:extLst>
                <a:ext uri="{FF2B5EF4-FFF2-40B4-BE49-F238E27FC236}">
                  <a16:creationId xmlns:a16="http://schemas.microsoft.com/office/drawing/2014/main" id="{8E7D91A3-4830-451A-B9D5-15DD6B9E84E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0659" name="Line 5">
            <a:extLst>
              <a:ext uri="{FF2B5EF4-FFF2-40B4-BE49-F238E27FC236}">
                <a16:creationId xmlns:a16="http://schemas.microsoft.com/office/drawing/2014/main" id="{9FB32C38-D83D-42B7-B102-50663C8C79D3}"/>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60" name="Text Box 6">
            <a:extLst>
              <a:ext uri="{FF2B5EF4-FFF2-40B4-BE49-F238E27FC236}">
                <a16:creationId xmlns:a16="http://schemas.microsoft.com/office/drawing/2014/main" id="{7D2140EE-D762-4C78-9253-88B92DB3A0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0661" name="Rectangle 7">
            <a:extLst>
              <a:ext uri="{FF2B5EF4-FFF2-40B4-BE49-F238E27FC236}">
                <a16:creationId xmlns:a16="http://schemas.microsoft.com/office/drawing/2014/main" id="{0E8F7C2C-9D3C-4D44-B937-5AB0E2F3B205}"/>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DC39DA37-A33B-4FFD-97B5-8A1C2EA1C1FF}"/>
              </a:ext>
            </a:extLst>
          </p:cNvPr>
          <p:cNvSpPr>
            <a:spLocks noChangeArrowheads="1"/>
          </p:cNvSpPr>
          <p:nvPr/>
        </p:nvSpPr>
        <p:spPr bwMode="auto">
          <a:xfrm>
            <a:off x="217488" y="2957513"/>
            <a:ext cx="8305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b="0"/>
              <a:t>In 2012, Indianapolis Motor Speedway featured signage on the racing surface for the Indy 500 for the first time in its history.</a:t>
            </a:r>
          </a:p>
        </p:txBody>
      </p:sp>
      <p:sp>
        <p:nvSpPr>
          <p:cNvPr id="70663" name="Rectangle 9">
            <a:extLst>
              <a:ext uri="{FF2B5EF4-FFF2-40B4-BE49-F238E27FC236}">
                <a16:creationId xmlns:a16="http://schemas.microsoft.com/office/drawing/2014/main" id="{AA0524A4-057F-4F31-B961-B7BA08C9018E}"/>
              </a:ext>
            </a:extLst>
          </p:cNvPr>
          <p:cNvSpPr>
            <a:spLocks noChangeArrowheads="1"/>
          </p:cNvSpPr>
          <p:nvPr/>
        </p:nvSpPr>
        <p:spPr bwMode="auto">
          <a:xfrm>
            <a:off x="2119313" y="20574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63490" name="Picture 2" descr="https://encrypted-tbn1.google.com/images?q=tbn:ANd9GcS4-N9BiCxzv-QMEuj4evnDpZV06Hn0ocrVMOPnNs15LGVg2M6DJg">
            <a:extLst>
              <a:ext uri="{FF2B5EF4-FFF2-40B4-BE49-F238E27FC236}">
                <a16:creationId xmlns:a16="http://schemas.microsoft.com/office/drawing/2014/main" id="{B9318BE4-53BC-4783-8CF5-0DF308D3E2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5413" y="4724400"/>
            <a:ext cx="38703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9256"/>
                                        </p:tgtEl>
                                        <p:attrNameLst>
                                          <p:attrName>style.visibility</p:attrName>
                                        </p:attrNameLst>
                                      </p:cBhvr>
                                      <p:to>
                                        <p:strVal val="visible"/>
                                      </p:to>
                                    </p:set>
                                    <p:anim calcmode="lin" valueType="num">
                                      <p:cBhvr additive="base">
                                        <p:cTn id="7" dur="500" fill="hold"/>
                                        <p:tgtEl>
                                          <p:spTgt spid="309256"/>
                                        </p:tgtEl>
                                        <p:attrNameLst>
                                          <p:attrName>ppt_x</p:attrName>
                                        </p:attrNameLst>
                                      </p:cBhvr>
                                      <p:tavLst>
                                        <p:tav tm="0">
                                          <p:val>
                                            <p:strVal val="#ppt_x"/>
                                          </p:val>
                                        </p:tav>
                                        <p:tav tm="100000">
                                          <p:val>
                                            <p:strVal val="#ppt_x"/>
                                          </p:val>
                                        </p:tav>
                                      </p:tavLst>
                                    </p:anim>
                                    <p:anim calcmode="lin" valueType="num">
                                      <p:cBhvr additive="base">
                                        <p:cTn id="8" dur="500" fill="hold"/>
                                        <p:tgtEl>
                                          <p:spTgt spid="30925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63490"/>
                                        </p:tgtEl>
                                        <p:attrNameLst>
                                          <p:attrName>style.visibility</p:attrName>
                                        </p:attrNameLst>
                                      </p:cBhvr>
                                      <p:to>
                                        <p:strVal val="visible"/>
                                      </p:to>
                                    </p:set>
                                    <p:animEffect transition="in" filter="dissolve">
                                      <p:cBhvr>
                                        <p:cTn id="12" dur="500"/>
                                        <p:tgtEl>
                                          <p:spTgt spid="63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6"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8" name="Group 2">
            <a:extLst>
              <a:ext uri="{FF2B5EF4-FFF2-40B4-BE49-F238E27FC236}">
                <a16:creationId xmlns:a16="http://schemas.microsoft.com/office/drawing/2014/main" id="{D9571CBA-7E10-4B66-BD63-237B806683BA}"/>
              </a:ext>
            </a:extLst>
          </p:cNvPr>
          <p:cNvGrpSpPr>
            <a:grpSpLocks/>
          </p:cNvGrpSpPr>
          <p:nvPr/>
        </p:nvGrpSpPr>
        <p:grpSpPr bwMode="auto">
          <a:xfrm>
            <a:off x="0" y="0"/>
            <a:ext cx="9144000" cy="976313"/>
            <a:chOff x="0" y="0"/>
            <a:chExt cx="5760" cy="615"/>
          </a:xfrm>
        </p:grpSpPr>
        <p:sp>
          <p:nvSpPr>
            <p:cNvPr id="70665" name="Text Box 3">
              <a:extLst>
                <a:ext uri="{FF2B5EF4-FFF2-40B4-BE49-F238E27FC236}">
                  <a16:creationId xmlns:a16="http://schemas.microsoft.com/office/drawing/2014/main" id="{D5451599-9AED-45EA-A012-92575526772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70666" name="Text Box 4">
              <a:extLst>
                <a:ext uri="{FF2B5EF4-FFF2-40B4-BE49-F238E27FC236}">
                  <a16:creationId xmlns:a16="http://schemas.microsoft.com/office/drawing/2014/main" id="{8E7D91A3-4830-451A-B9D5-15DD6B9E84E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0659" name="Line 5">
            <a:extLst>
              <a:ext uri="{FF2B5EF4-FFF2-40B4-BE49-F238E27FC236}">
                <a16:creationId xmlns:a16="http://schemas.microsoft.com/office/drawing/2014/main" id="{9FB32C38-D83D-42B7-B102-50663C8C79D3}"/>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0660" name="Text Box 6">
            <a:extLst>
              <a:ext uri="{FF2B5EF4-FFF2-40B4-BE49-F238E27FC236}">
                <a16:creationId xmlns:a16="http://schemas.microsoft.com/office/drawing/2014/main" id="{7D2140EE-D762-4C78-9253-88B92DB3A0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0661" name="Rectangle 7">
            <a:extLst>
              <a:ext uri="{FF2B5EF4-FFF2-40B4-BE49-F238E27FC236}">
                <a16:creationId xmlns:a16="http://schemas.microsoft.com/office/drawing/2014/main" id="{0E8F7C2C-9D3C-4D44-B937-5AB0E2F3B205}"/>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DC39DA37-A33B-4FFD-97B5-8A1C2EA1C1FF}"/>
              </a:ext>
            </a:extLst>
          </p:cNvPr>
          <p:cNvSpPr>
            <a:spLocks noChangeArrowheads="1"/>
          </p:cNvSpPr>
          <p:nvPr/>
        </p:nvSpPr>
        <p:spPr bwMode="auto">
          <a:xfrm>
            <a:off x="217488" y="2957513"/>
            <a:ext cx="83058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b="0" dirty="0"/>
              <a:t>When the Boston Red Sox created their loyalty/rewards program, they took a cautious approach to integrating sponsors, telling IEG Sponsorship Report in an interview, “When we launched the program, we were careful not to make it feel overly commercialized. We knew there were going to be sponsor opportunities down the road, but that was never the driving force.”</a:t>
            </a:r>
          </a:p>
        </p:txBody>
      </p:sp>
      <p:sp>
        <p:nvSpPr>
          <p:cNvPr id="70663" name="Rectangle 9">
            <a:extLst>
              <a:ext uri="{FF2B5EF4-FFF2-40B4-BE49-F238E27FC236}">
                <a16:creationId xmlns:a16="http://schemas.microsoft.com/office/drawing/2014/main" id="{AA0524A4-057F-4F31-B961-B7BA08C9018E}"/>
              </a:ext>
            </a:extLst>
          </p:cNvPr>
          <p:cNvSpPr>
            <a:spLocks noChangeArrowheads="1"/>
          </p:cNvSpPr>
          <p:nvPr/>
        </p:nvSpPr>
        <p:spPr bwMode="auto">
          <a:xfrm>
            <a:off x="2119313" y="20574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dirty="0">
                <a:solidFill>
                  <a:srgbClr val="000099"/>
                </a:solidFill>
              </a:rPr>
              <a:t>Paradox of Commercialism</a:t>
            </a:r>
          </a:p>
        </p:txBody>
      </p:sp>
    </p:spTree>
    <p:extLst>
      <p:ext uri="{BB962C8B-B14F-4D97-AF65-F5344CB8AC3E}">
        <p14:creationId xmlns:p14="http://schemas.microsoft.com/office/powerpoint/2010/main" val="409604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2">
            <a:extLst>
              <a:ext uri="{FF2B5EF4-FFF2-40B4-BE49-F238E27FC236}">
                <a16:creationId xmlns:a16="http://schemas.microsoft.com/office/drawing/2014/main" id="{41194BDB-F141-4EB6-8D22-40E2DAA0899B}"/>
              </a:ext>
            </a:extLst>
          </p:cNvPr>
          <p:cNvGrpSpPr>
            <a:grpSpLocks/>
          </p:cNvGrpSpPr>
          <p:nvPr/>
        </p:nvGrpSpPr>
        <p:grpSpPr bwMode="auto">
          <a:xfrm>
            <a:off x="0" y="0"/>
            <a:ext cx="9144000" cy="976313"/>
            <a:chOff x="0" y="0"/>
            <a:chExt cx="5760" cy="615"/>
          </a:xfrm>
        </p:grpSpPr>
        <p:sp>
          <p:nvSpPr>
            <p:cNvPr id="72713" name="Text Box 3">
              <a:extLst>
                <a:ext uri="{FF2B5EF4-FFF2-40B4-BE49-F238E27FC236}">
                  <a16:creationId xmlns:a16="http://schemas.microsoft.com/office/drawing/2014/main" id="{CAD026A9-3B46-4239-9620-5C50D40CDFF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72714" name="Text Box 4">
              <a:extLst>
                <a:ext uri="{FF2B5EF4-FFF2-40B4-BE49-F238E27FC236}">
                  <a16:creationId xmlns:a16="http://schemas.microsoft.com/office/drawing/2014/main" id="{FC0CB758-5897-4FDD-AA8E-911286D68D5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2707" name="Line 5">
            <a:extLst>
              <a:ext uri="{FF2B5EF4-FFF2-40B4-BE49-F238E27FC236}">
                <a16:creationId xmlns:a16="http://schemas.microsoft.com/office/drawing/2014/main" id="{07DD2371-974E-4222-A868-6851B232087D}"/>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08" name="Text Box 6">
            <a:extLst>
              <a:ext uri="{FF2B5EF4-FFF2-40B4-BE49-F238E27FC236}">
                <a16:creationId xmlns:a16="http://schemas.microsoft.com/office/drawing/2014/main" id="{11BE218F-867A-4AE6-8298-8036672B19C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2709" name="Rectangle 7">
            <a:extLst>
              <a:ext uri="{FF2B5EF4-FFF2-40B4-BE49-F238E27FC236}">
                <a16:creationId xmlns:a16="http://schemas.microsoft.com/office/drawing/2014/main" id="{57DC83BD-0F64-42C6-A294-AF391F138E67}"/>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9145" name="Rectangle 9">
            <a:extLst>
              <a:ext uri="{FF2B5EF4-FFF2-40B4-BE49-F238E27FC236}">
                <a16:creationId xmlns:a16="http://schemas.microsoft.com/office/drawing/2014/main" id="{C946147A-9E10-41E8-9552-B22459BBF999}"/>
              </a:ext>
            </a:extLst>
          </p:cNvPr>
          <p:cNvSpPr>
            <a:spLocks noChangeArrowheads="1"/>
          </p:cNvSpPr>
          <p:nvPr/>
        </p:nvSpPr>
        <p:spPr bwMode="auto">
          <a:xfrm>
            <a:off x="517954" y="2549508"/>
            <a:ext cx="795569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b="0" dirty="0">
                <a:solidFill>
                  <a:srgbClr val="BF9001"/>
                </a:solidFill>
              </a:rPr>
              <a:t>When the Milwaukee Brewers announced this season that the stadium would no longer be known as Miller Park after a new naming rights deal was struck with American Family Insurance, many fans voiced their outrage on social media</a:t>
            </a:r>
          </a:p>
        </p:txBody>
      </p:sp>
      <p:sp>
        <p:nvSpPr>
          <p:cNvPr id="72711" name="Rectangle 16">
            <a:extLst>
              <a:ext uri="{FF2B5EF4-FFF2-40B4-BE49-F238E27FC236}">
                <a16:creationId xmlns:a16="http://schemas.microsoft.com/office/drawing/2014/main" id="{61BD1752-8A9D-4B56-9B54-99E2B37E23A3}"/>
              </a:ext>
            </a:extLst>
          </p:cNvPr>
          <p:cNvSpPr>
            <a:spLocks noChangeArrowheads="1"/>
          </p:cNvSpPr>
          <p:nvPr/>
        </p:nvSpPr>
        <p:spPr bwMode="auto">
          <a:xfrm>
            <a:off x="20574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4" name="Picture 3">
            <a:extLst>
              <a:ext uri="{FF2B5EF4-FFF2-40B4-BE49-F238E27FC236}">
                <a16:creationId xmlns:a16="http://schemas.microsoft.com/office/drawing/2014/main" id="{2796D139-610D-8B42-B576-565D6F5871C5}"/>
              </a:ext>
            </a:extLst>
          </p:cNvPr>
          <p:cNvPicPr>
            <a:picLocks noChangeAspect="1"/>
          </p:cNvPicPr>
          <p:nvPr/>
        </p:nvPicPr>
        <p:blipFill>
          <a:blip r:embed="rId3"/>
          <a:stretch>
            <a:fillRect/>
          </a:stretch>
        </p:blipFill>
        <p:spPr>
          <a:xfrm>
            <a:off x="3275684" y="4613895"/>
            <a:ext cx="2897432" cy="19162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9145">
                                            <p:txEl>
                                              <p:pRg st="0" end="0"/>
                                            </p:txEl>
                                          </p:spTgt>
                                        </p:tgtEl>
                                        <p:attrNameLst>
                                          <p:attrName>style.visibility</p:attrName>
                                        </p:attrNameLst>
                                      </p:cBhvr>
                                      <p:to>
                                        <p:strVal val="visible"/>
                                      </p:to>
                                    </p:set>
                                    <p:anim calcmode="lin" valueType="num">
                                      <p:cBhvr additive="base">
                                        <p:cTn id="7" dur="500" fill="hold"/>
                                        <p:tgtEl>
                                          <p:spTgt spid="21914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91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Group 2">
            <a:extLst>
              <a:ext uri="{FF2B5EF4-FFF2-40B4-BE49-F238E27FC236}">
                <a16:creationId xmlns:a16="http://schemas.microsoft.com/office/drawing/2014/main" id="{D5949E98-E9D8-4245-8464-1F183B698755}"/>
              </a:ext>
            </a:extLst>
          </p:cNvPr>
          <p:cNvGrpSpPr>
            <a:grpSpLocks/>
          </p:cNvGrpSpPr>
          <p:nvPr/>
        </p:nvGrpSpPr>
        <p:grpSpPr bwMode="auto">
          <a:xfrm>
            <a:off x="0" y="0"/>
            <a:ext cx="9144000" cy="976313"/>
            <a:chOff x="0" y="0"/>
            <a:chExt cx="5760" cy="615"/>
          </a:xfrm>
        </p:grpSpPr>
        <p:sp>
          <p:nvSpPr>
            <p:cNvPr id="74761" name="Text Box 3">
              <a:extLst>
                <a:ext uri="{FF2B5EF4-FFF2-40B4-BE49-F238E27FC236}">
                  <a16:creationId xmlns:a16="http://schemas.microsoft.com/office/drawing/2014/main" id="{6631DAA7-E2F1-4EA5-A5AA-33CEA4A358F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74762" name="Text Box 4">
              <a:extLst>
                <a:ext uri="{FF2B5EF4-FFF2-40B4-BE49-F238E27FC236}">
                  <a16:creationId xmlns:a16="http://schemas.microsoft.com/office/drawing/2014/main" id="{8EC3F05E-912B-47A4-B570-16F0CBF0EF2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4755" name="Line 5">
            <a:extLst>
              <a:ext uri="{FF2B5EF4-FFF2-40B4-BE49-F238E27FC236}">
                <a16:creationId xmlns:a16="http://schemas.microsoft.com/office/drawing/2014/main" id="{793B11D4-C4A3-44CE-A181-417943058174}"/>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4756" name="Text Box 6">
            <a:extLst>
              <a:ext uri="{FF2B5EF4-FFF2-40B4-BE49-F238E27FC236}">
                <a16:creationId xmlns:a16="http://schemas.microsoft.com/office/drawing/2014/main" id="{A1C20F00-6766-4BEC-AE13-27F7FEF4F3B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4757" name="Rectangle 7">
            <a:extLst>
              <a:ext uri="{FF2B5EF4-FFF2-40B4-BE49-F238E27FC236}">
                <a16:creationId xmlns:a16="http://schemas.microsoft.com/office/drawing/2014/main" id="{89417B8B-9C0B-4288-9AB6-C8C01EB1CD7C}"/>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9145" name="Rectangle 9">
            <a:extLst>
              <a:ext uri="{FF2B5EF4-FFF2-40B4-BE49-F238E27FC236}">
                <a16:creationId xmlns:a16="http://schemas.microsoft.com/office/drawing/2014/main" id="{234874DC-D071-46F6-85EC-ABDCE09E438C}"/>
              </a:ext>
            </a:extLst>
          </p:cNvPr>
          <p:cNvSpPr>
            <a:spLocks noChangeArrowheads="1"/>
          </p:cNvSpPr>
          <p:nvPr/>
        </p:nvSpPr>
        <p:spPr bwMode="auto">
          <a:xfrm>
            <a:off x="304800" y="2667000"/>
            <a:ext cx="85344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b="0"/>
              <a:t>The WNBA was at the forefront of the jersey advertising trend when they announced a partnership with Boost Mobile in 2015 that would place ads on the uniforms of 10 of the league’s 12 teams, with the Boost corporate logo appearing on uniforms directly below the players’ numbers </a:t>
            </a:r>
          </a:p>
        </p:txBody>
      </p:sp>
      <p:sp>
        <p:nvSpPr>
          <p:cNvPr id="74759" name="Rectangle 16">
            <a:extLst>
              <a:ext uri="{FF2B5EF4-FFF2-40B4-BE49-F238E27FC236}">
                <a16:creationId xmlns:a16="http://schemas.microsoft.com/office/drawing/2014/main" id="{73B44B31-EBA4-41A6-971E-5E32C0AA7881}"/>
              </a:ext>
            </a:extLst>
          </p:cNvPr>
          <p:cNvSpPr>
            <a:spLocks noChangeArrowheads="1"/>
          </p:cNvSpPr>
          <p:nvPr/>
        </p:nvSpPr>
        <p:spPr bwMode="auto">
          <a:xfrm>
            <a:off x="2119313" y="20574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25611" name="Picture 11" descr="C:\Users\Owner\Desktop\imagesCAITSNY4.jpg">
            <a:extLst>
              <a:ext uri="{FF2B5EF4-FFF2-40B4-BE49-F238E27FC236}">
                <a16:creationId xmlns:a16="http://schemas.microsoft.com/office/drawing/2014/main" id="{4D0669BD-7B2F-4BFB-9770-042CDAA561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648200"/>
            <a:ext cx="367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9145">
                                            <p:txEl>
                                              <p:charRg st="0" end="214"/>
                                            </p:txEl>
                                          </p:spTgt>
                                        </p:tgtEl>
                                        <p:attrNameLst>
                                          <p:attrName>style.visibility</p:attrName>
                                        </p:attrNameLst>
                                      </p:cBhvr>
                                      <p:to>
                                        <p:strVal val="visible"/>
                                      </p:to>
                                    </p:set>
                                    <p:anim calcmode="lin" valueType="num">
                                      <p:cBhvr additive="base">
                                        <p:cTn id="7" dur="500" fill="hold"/>
                                        <p:tgtEl>
                                          <p:spTgt spid="219145">
                                            <p:txEl>
                                              <p:charRg st="0" end="2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9145">
                                            <p:txEl>
                                              <p:charRg st="0" end="214"/>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5611"/>
                                        </p:tgtEl>
                                        <p:attrNameLst>
                                          <p:attrName>style.visibility</p:attrName>
                                        </p:attrNameLst>
                                      </p:cBhvr>
                                      <p:to>
                                        <p:strVal val="visible"/>
                                      </p:to>
                                    </p:set>
                                    <p:animEffect transition="in" filter="dissolve">
                                      <p:cBhvr>
                                        <p:cTn id="11" dur="500"/>
                                        <p:tgtEl>
                                          <p:spTgt spid="25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Group 2">
            <a:extLst>
              <a:ext uri="{FF2B5EF4-FFF2-40B4-BE49-F238E27FC236}">
                <a16:creationId xmlns:a16="http://schemas.microsoft.com/office/drawing/2014/main" id="{85D9A24D-3671-4495-97BF-B62AF1F87F6B}"/>
              </a:ext>
            </a:extLst>
          </p:cNvPr>
          <p:cNvGrpSpPr>
            <a:grpSpLocks/>
          </p:cNvGrpSpPr>
          <p:nvPr/>
        </p:nvGrpSpPr>
        <p:grpSpPr bwMode="auto">
          <a:xfrm>
            <a:off x="0" y="0"/>
            <a:ext cx="9144000" cy="976313"/>
            <a:chOff x="0" y="0"/>
            <a:chExt cx="5760" cy="615"/>
          </a:xfrm>
        </p:grpSpPr>
        <p:sp>
          <p:nvSpPr>
            <p:cNvPr id="76808" name="Text Box 3">
              <a:extLst>
                <a:ext uri="{FF2B5EF4-FFF2-40B4-BE49-F238E27FC236}">
                  <a16:creationId xmlns:a16="http://schemas.microsoft.com/office/drawing/2014/main" id="{4122F348-35D7-4EBF-AFE2-441257F9AD1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76809" name="Text Box 4">
              <a:extLst>
                <a:ext uri="{FF2B5EF4-FFF2-40B4-BE49-F238E27FC236}">
                  <a16:creationId xmlns:a16="http://schemas.microsoft.com/office/drawing/2014/main" id="{F5D7C4C6-E655-40A1-81DC-86DD481AA92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6803" name="Line 5">
            <a:extLst>
              <a:ext uri="{FF2B5EF4-FFF2-40B4-BE49-F238E27FC236}">
                <a16:creationId xmlns:a16="http://schemas.microsoft.com/office/drawing/2014/main" id="{760BAA9B-FF22-410C-AEF8-65DDDDAE6DED}"/>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6804" name="Text Box 6">
            <a:extLst>
              <a:ext uri="{FF2B5EF4-FFF2-40B4-BE49-F238E27FC236}">
                <a16:creationId xmlns:a16="http://schemas.microsoft.com/office/drawing/2014/main" id="{70D4DD71-2A1F-4404-82A6-59C7B78FCAE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6805" name="Rectangle 7">
            <a:extLst>
              <a:ext uri="{FF2B5EF4-FFF2-40B4-BE49-F238E27FC236}">
                <a16:creationId xmlns:a16="http://schemas.microsoft.com/office/drawing/2014/main" id="{AA5183C9-989D-4316-8213-50FDD4689B90}"/>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9145" name="Rectangle 9">
            <a:extLst>
              <a:ext uri="{FF2B5EF4-FFF2-40B4-BE49-F238E27FC236}">
                <a16:creationId xmlns:a16="http://schemas.microsoft.com/office/drawing/2014/main" id="{DB5EF5B3-53FC-42E2-AD28-1045FE2CE4D0}"/>
              </a:ext>
            </a:extLst>
          </p:cNvPr>
          <p:cNvSpPr>
            <a:spLocks noChangeArrowheads="1"/>
          </p:cNvSpPr>
          <p:nvPr/>
        </p:nvSpPr>
        <p:spPr bwMode="auto">
          <a:xfrm>
            <a:off x="304800" y="2681288"/>
            <a:ext cx="85344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000" b="0" dirty="0"/>
              <a:t>The WNBA announced a partnership with Verizon (replacing Boost Mobile) that included ad space on the uniforms of 10 of the league’s 12 teams</a:t>
            </a:r>
          </a:p>
          <a:p>
            <a:pPr eaLnBrk="1" hangingPunct="1">
              <a:buFont typeface="Wingdings" panose="05000000000000000000" pitchFamily="2" charset="2"/>
              <a:buNone/>
            </a:pPr>
            <a:endParaRPr lang="en-US" altLang="en-US" sz="2000" b="0" dirty="0"/>
          </a:p>
          <a:p>
            <a:pPr eaLnBrk="1" hangingPunct="1">
              <a:buFont typeface="Wingdings" panose="05000000000000000000" pitchFamily="2" charset="2"/>
              <a:buNone/>
            </a:pPr>
            <a:r>
              <a:rPr lang="en-US" altLang="en-US" sz="2000" b="0" dirty="0"/>
              <a:t>Verizon’s corporate logo was placed on jersey fronts directly below the players’ numbers</a:t>
            </a:r>
          </a:p>
          <a:p>
            <a:pPr eaLnBrk="1" hangingPunct="1">
              <a:buFont typeface="Wingdings" panose="05000000000000000000" pitchFamily="2" charset="2"/>
              <a:buNone/>
            </a:pPr>
            <a:endParaRPr lang="en-US" altLang="en-US" sz="2000" b="0" dirty="0"/>
          </a:p>
          <a:p>
            <a:pPr eaLnBrk="1" hangingPunct="1">
              <a:buFont typeface="Wingdings" panose="05000000000000000000" pitchFamily="2" charset="2"/>
              <a:buNone/>
            </a:pPr>
            <a:r>
              <a:rPr lang="en-US" altLang="en-US" sz="2000" b="0" dirty="0"/>
              <a:t>The league also allows for teams to sell jersey space individually, meaning some WNBA teams would have three logos on jerseys (including adidas, another league sponsor), leaving some teams with just a small patch displaying the team’s name and logo below the left shoulder</a:t>
            </a:r>
          </a:p>
          <a:p>
            <a:pPr eaLnBrk="1" hangingPunct="1"/>
            <a:r>
              <a:rPr lang="en-US" altLang="en-US" sz="2000" b="0" baseline="30000" dirty="0"/>
              <a:t>  </a:t>
            </a:r>
            <a:r>
              <a:rPr lang="en-US" altLang="en-US" sz="2000" b="0" dirty="0"/>
              <a:t> </a:t>
            </a:r>
          </a:p>
          <a:p>
            <a:pPr eaLnBrk="1" hangingPunct="1">
              <a:buFont typeface="Wingdings" panose="05000000000000000000" pitchFamily="2" charset="2"/>
              <a:buNone/>
            </a:pPr>
            <a:endParaRPr lang="en-US" altLang="en-US" sz="2000" b="0" dirty="0"/>
          </a:p>
        </p:txBody>
      </p:sp>
      <p:sp>
        <p:nvSpPr>
          <p:cNvPr id="76807" name="Rectangle 16">
            <a:extLst>
              <a:ext uri="{FF2B5EF4-FFF2-40B4-BE49-F238E27FC236}">
                <a16:creationId xmlns:a16="http://schemas.microsoft.com/office/drawing/2014/main" id="{3C730E21-2C68-49B5-AA00-E1139661AC7F}"/>
              </a:ext>
            </a:extLst>
          </p:cNvPr>
          <p:cNvSpPr>
            <a:spLocks noChangeArrowheads="1"/>
          </p:cNvSpPr>
          <p:nvPr/>
        </p:nvSpPr>
        <p:spPr bwMode="auto">
          <a:xfrm>
            <a:off x="2119313" y="20574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9145">
                                            <p:txEl>
                                              <p:charRg st="0" end="214"/>
                                            </p:txEl>
                                          </p:spTgt>
                                        </p:tgtEl>
                                        <p:attrNameLst>
                                          <p:attrName>style.visibility</p:attrName>
                                        </p:attrNameLst>
                                      </p:cBhvr>
                                      <p:to>
                                        <p:strVal val="visible"/>
                                      </p:to>
                                    </p:set>
                                    <p:anim calcmode="lin" valueType="num">
                                      <p:cBhvr additive="base">
                                        <p:cTn id="7" dur="500" fill="hold"/>
                                        <p:tgtEl>
                                          <p:spTgt spid="219145">
                                            <p:txEl>
                                              <p:charRg st="0" end="2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9145">
                                            <p:txEl>
                                              <p:charRg st="0" end="2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50" name="Group 2">
            <a:extLst>
              <a:ext uri="{FF2B5EF4-FFF2-40B4-BE49-F238E27FC236}">
                <a16:creationId xmlns:a16="http://schemas.microsoft.com/office/drawing/2014/main" id="{FF6175DA-4C04-4343-B3B9-2675CDC49B24}"/>
              </a:ext>
            </a:extLst>
          </p:cNvPr>
          <p:cNvGrpSpPr>
            <a:grpSpLocks/>
          </p:cNvGrpSpPr>
          <p:nvPr/>
        </p:nvGrpSpPr>
        <p:grpSpPr bwMode="auto">
          <a:xfrm>
            <a:off x="0" y="0"/>
            <a:ext cx="9144000" cy="976313"/>
            <a:chOff x="0" y="0"/>
            <a:chExt cx="5760" cy="615"/>
          </a:xfrm>
        </p:grpSpPr>
        <p:sp>
          <p:nvSpPr>
            <p:cNvPr id="78854" name="Text Box 3">
              <a:extLst>
                <a:ext uri="{FF2B5EF4-FFF2-40B4-BE49-F238E27FC236}">
                  <a16:creationId xmlns:a16="http://schemas.microsoft.com/office/drawing/2014/main" id="{5330D540-1635-40A8-AF96-A19239761EA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78855" name="Text Box 4">
              <a:extLst>
                <a:ext uri="{FF2B5EF4-FFF2-40B4-BE49-F238E27FC236}">
                  <a16:creationId xmlns:a16="http://schemas.microsoft.com/office/drawing/2014/main" id="{59175E88-0C0B-4FEF-8936-40CBC52D82E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8851" name="Text Box 6">
            <a:extLst>
              <a:ext uri="{FF2B5EF4-FFF2-40B4-BE49-F238E27FC236}">
                <a16:creationId xmlns:a16="http://schemas.microsoft.com/office/drawing/2014/main" id="{F40B98CA-624C-4FF7-93AB-EE426F31491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78852" name="Picture 9" descr="Image result for wnba verizon jersey">
            <a:extLst>
              <a:ext uri="{FF2B5EF4-FFF2-40B4-BE49-F238E27FC236}">
                <a16:creationId xmlns:a16="http://schemas.microsoft.com/office/drawing/2014/main" id="{8275C179-CDAB-490C-A7FC-6410926AD5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90600"/>
            <a:ext cx="5410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10" descr="Image result for wnba verizon jersey">
            <a:extLst>
              <a:ext uri="{FF2B5EF4-FFF2-40B4-BE49-F238E27FC236}">
                <a16:creationId xmlns:a16="http://schemas.microsoft.com/office/drawing/2014/main" id="{1F5F538D-C981-4389-A103-45344C68F6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4191000"/>
            <a:ext cx="5440363" cy="227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Group 2">
            <a:extLst>
              <a:ext uri="{FF2B5EF4-FFF2-40B4-BE49-F238E27FC236}">
                <a16:creationId xmlns:a16="http://schemas.microsoft.com/office/drawing/2014/main" id="{0C5B82E3-2A11-47D5-9201-B96F345E2A2D}"/>
              </a:ext>
            </a:extLst>
          </p:cNvPr>
          <p:cNvGrpSpPr>
            <a:grpSpLocks/>
          </p:cNvGrpSpPr>
          <p:nvPr/>
        </p:nvGrpSpPr>
        <p:grpSpPr bwMode="auto">
          <a:xfrm>
            <a:off x="0" y="0"/>
            <a:ext cx="9144000" cy="976313"/>
            <a:chOff x="0" y="0"/>
            <a:chExt cx="5760" cy="615"/>
          </a:xfrm>
        </p:grpSpPr>
        <p:sp>
          <p:nvSpPr>
            <p:cNvPr id="80906" name="Text Box 3">
              <a:extLst>
                <a:ext uri="{FF2B5EF4-FFF2-40B4-BE49-F238E27FC236}">
                  <a16:creationId xmlns:a16="http://schemas.microsoft.com/office/drawing/2014/main" id="{9C16B155-E154-42E3-A0F5-FA9CE3B8358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80907" name="Text Box 4">
              <a:extLst>
                <a:ext uri="{FF2B5EF4-FFF2-40B4-BE49-F238E27FC236}">
                  <a16:creationId xmlns:a16="http://schemas.microsoft.com/office/drawing/2014/main" id="{6A9ACE2B-CBD4-4BB9-A413-4AAE45B765C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0899" name="Line 5">
            <a:extLst>
              <a:ext uri="{FF2B5EF4-FFF2-40B4-BE49-F238E27FC236}">
                <a16:creationId xmlns:a16="http://schemas.microsoft.com/office/drawing/2014/main" id="{37EA12B7-5A6B-4BA0-8E9A-864DA23A9009}"/>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0900" name="Text Box 6">
            <a:extLst>
              <a:ext uri="{FF2B5EF4-FFF2-40B4-BE49-F238E27FC236}">
                <a16:creationId xmlns:a16="http://schemas.microsoft.com/office/drawing/2014/main" id="{8BFFA72C-CF0A-40A1-9032-AF467374E09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0901" name="Rectangle 7">
            <a:extLst>
              <a:ext uri="{FF2B5EF4-FFF2-40B4-BE49-F238E27FC236}">
                <a16:creationId xmlns:a16="http://schemas.microsoft.com/office/drawing/2014/main" id="{27C1B16E-2BEC-4BB4-ADD9-C35AE00D5C16}"/>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6EA4ACCA-0DB8-46E2-BD29-3CDF9689C92F}"/>
              </a:ext>
            </a:extLst>
          </p:cNvPr>
          <p:cNvSpPr>
            <a:spLocks noChangeArrowheads="1"/>
          </p:cNvSpPr>
          <p:nvPr/>
        </p:nvSpPr>
        <p:spPr bwMode="auto">
          <a:xfrm>
            <a:off x="685800" y="2667000"/>
            <a:ext cx="60960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b="0"/>
              <a:t> Major League Soccer</a:t>
            </a:r>
            <a:r>
              <a:rPr lang="ja-JP" altLang="en-US" b="0"/>
              <a:t>’</a:t>
            </a:r>
            <a:r>
              <a:rPr lang="en-US" altLang="ja-JP" b="0"/>
              <a:t>s Philadelphia Union announced the controversial decision to sell the jersey sponsorship rights to Bimbo (correctly pronounced Beem-bo), the world's largest bakery, in a four year, $12 million deal.</a:t>
            </a:r>
            <a:endParaRPr lang="en-US" altLang="en-US"/>
          </a:p>
        </p:txBody>
      </p:sp>
      <p:sp>
        <p:nvSpPr>
          <p:cNvPr id="80903" name="Rectangle 9">
            <a:extLst>
              <a:ext uri="{FF2B5EF4-FFF2-40B4-BE49-F238E27FC236}">
                <a16:creationId xmlns:a16="http://schemas.microsoft.com/office/drawing/2014/main" id="{D5D0DBCF-0A17-49C8-983A-24308BA62779}"/>
              </a:ext>
            </a:extLst>
          </p:cNvPr>
          <p:cNvSpPr>
            <a:spLocks noChangeArrowheads="1"/>
          </p:cNvSpPr>
          <p:nvPr/>
        </p:nvSpPr>
        <p:spPr bwMode="auto">
          <a:xfrm>
            <a:off x="2119313" y="20574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80904" name="Picture 10" descr="I:\temp\jer.jpg">
            <a:extLst>
              <a:ext uri="{FF2B5EF4-FFF2-40B4-BE49-F238E27FC236}">
                <a16:creationId xmlns:a16="http://schemas.microsoft.com/office/drawing/2014/main" id="{E3D23D18-3ECF-4E1F-B999-B8BFFAE95C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281940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5" name="Text Box 11">
            <a:extLst>
              <a:ext uri="{FF2B5EF4-FFF2-40B4-BE49-F238E27FC236}">
                <a16:creationId xmlns:a16="http://schemas.microsoft.com/office/drawing/2014/main" id="{77DDFA40-A2B7-4415-ABE8-DAA21B052594}"/>
              </a:ext>
            </a:extLst>
          </p:cNvPr>
          <p:cNvSpPr txBox="1">
            <a:spLocks noChangeArrowheads="1"/>
          </p:cNvSpPr>
          <p:nvPr/>
        </p:nvSpPr>
        <p:spPr bwMode="auto">
          <a:xfrm>
            <a:off x="304800" y="5334000"/>
            <a:ext cx="8610600" cy="1016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000">
                <a:latin typeface="Arial" panose="020B0604020202020204" pitchFamily="34" charset="0"/>
                <a:cs typeface="Arial" panose="020B0604020202020204" pitchFamily="34" charset="0"/>
              </a:rPr>
              <a:t>A 2016 report from </a:t>
            </a:r>
            <a:r>
              <a:rPr lang="en-US" altLang="en-US" sz="2000">
                <a:latin typeface="Times New Roman" panose="02020603050405020304" pitchFamily="18" charset="0"/>
                <a:cs typeface="Times New Roman" panose="02020603050405020304" pitchFamily="18" charset="0"/>
              </a:rPr>
              <a:t>International Business Times </a:t>
            </a:r>
            <a:r>
              <a:rPr lang="en-US" altLang="en-US" sz="2000">
                <a:latin typeface="Arial" panose="020B0604020202020204" pitchFamily="34" charset="0"/>
                <a:cs typeface="Arial" panose="020B0604020202020204" pitchFamily="34" charset="0"/>
              </a:rPr>
              <a:t>suggests Major League Soccer rakes in more than $6 million annually from league jersey sponsorship sales.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9256"/>
                                        </p:tgtEl>
                                        <p:attrNameLst>
                                          <p:attrName>style.visibility</p:attrName>
                                        </p:attrNameLst>
                                      </p:cBhvr>
                                      <p:to>
                                        <p:strVal val="visible"/>
                                      </p:to>
                                    </p:set>
                                    <p:anim calcmode="lin" valueType="num">
                                      <p:cBhvr additive="base">
                                        <p:cTn id="7" dur="500" fill="hold"/>
                                        <p:tgtEl>
                                          <p:spTgt spid="309256"/>
                                        </p:tgtEl>
                                        <p:attrNameLst>
                                          <p:attrName>ppt_x</p:attrName>
                                        </p:attrNameLst>
                                      </p:cBhvr>
                                      <p:tavLst>
                                        <p:tav tm="0">
                                          <p:val>
                                            <p:strVal val="#ppt_x"/>
                                          </p:val>
                                        </p:tav>
                                        <p:tav tm="100000">
                                          <p:val>
                                            <p:strVal val="#ppt_x"/>
                                          </p:val>
                                        </p:tav>
                                      </p:tavLst>
                                    </p:anim>
                                    <p:anim calcmode="lin" valueType="num">
                                      <p:cBhvr additive="base">
                                        <p:cTn id="8" dur="500" fill="hold"/>
                                        <p:tgtEl>
                                          <p:spTgt spid="309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6"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Group 2">
            <a:extLst>
              <a:ext uri="{FF2B5EF4-FFF2-40B4-BE49-F238E27FC236}">
                <a16:creationId xmlns:a16="http://schemas.microsoft.com/office/drawing/2014/main" id="{0BAC0862-41F5-47C4-93F7-2C9BEEE14DBA}"/>
              </a:ext>
            </a:extLst>
          </p:cNvPr>
          <p:cNvGrpSpPr>
            <a:grpSpLocks/>
          </p:cNvGrpSpPr>
          <p:nvPr/>
        </p:nvGrpSpPr>
        <p:grpSpPr bwMode="auto">
          <a:xfrm>
            <a:off x="0" y="0"/>
            <a:ext cx="9144000" cy="976313"/>
            <a:chOff x="0" y="0"/>
            <a:chExt cx="5760" cy="615"/>
          </a:xfrm>
        </p:grpSpPr>
        <p:sp>
          <p:nvSpPr>
            <p:cNvPr id="82952" name="Text Box 3">
              <a:extLst>
                <a:ext uri="{FF2B5EF4-FFF2-40B4-BE49-F238E27FC236}">
                  <a16:creationId xmlns:a16="http://schemas.microsoft.com/office/drawing/2014/main" id="{6CA633CD-F37E-424A-A948-D2324812EC4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82953" name="Text Box 4">
              <a:extLst>
                <a:ext uri="{FF2B5EF4-FFF2-40B4-BE49-F238E27FC236}">
                  <a16:creationId xmlns:a16="http://schemas.microsoft.com/office/drawing/2014/main" id="{11010762-4DD9-4978-870E-4488B3DD705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2947" name="Line 5">
            <a:extLst>
              <a:ext uri="{FF2B5EF4-FFF2-40B4-BE49-F238E27FC236}">
                <a16:creationId xmlns:a16="http://schemas.microsoft.com/office/drawing/2014/main" id="{94F8FB07-8755-4BAC-8A0A-A0471747E7FE}"/>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48" name="Text Box 6">
            <a:extLst>
              <a:ext uri="{FF2B5EF4-FFF2-40B4-BE49-F238E27FC236}">
                <a16:creationId xmlns:a16="http://schemas.microsoft.com/office/drawing/2014/main" id="{FB278F9A-54A8-4E47-90FD-50F00F29F70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2949" name="Rectangle 7">
            <a:extLst>
              <a:ext uri="{FF2B5EF4-FFF2-40B4-BE49-F238E27FC236}">
                <a16:creationId xmlns:a16="http://schemas.microsoft.com/office/drawing/2014/main" id="{7735A7B2-BBE7-4BDF-AD58-C9D6880D9556}"/>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BE3F0D8F-65AF-4361-A727-4F0542C7E9C7}"/>
              </a:ext>
            </a:extLst>
          </p:cNvPr>
          <p:cNvSpPr>
            <a:spLocks noChangeArrowheads="1"/>
          </p:cNvSpPr>
          <p:nvPr/>
        </p:nvSpPr>
        <p:spPr bwMode="auto">
          <a:xfrm>
            <a:off x="304800" y="2803525"/>
            <a:ext cx="8458200" cy="338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solidFill>
                  <a:srgbClr val="C00000"/>
                </a:solidFill>
              </a:rPr>
              <a:t>While the debut continues, sports teams who choose NOT to sell jersey advertising are passing up the potential for extremely lucrative sponsorship deals. </a:t>
            </a:r>
          </a:p>
          <a:p>
            <a:pPr eaLnBrk="1" hangingPunct="1"/>
            <a:endParaRPr lang="en-US" altLang="en-US" sz="2200" b="0" dirty="0">
              <a:solidFill>
                <a:srgbClr val="C00000"/>
              </a:solidFill>
            </a:endParaRPr>
          </a:p>
          <a:p>
            <a:pPr eaLnBrk="1" hangingPunct="1"/>
            <a:r>
              <a:rPr lang="en-US" altLang="en-US" b="0" dirty="0"/>
              <a:t>The NFL has suggested they have no immediate plans to explore jersey ad opportunities, despite a recent report from Sports Illustrated suggesting the league could be missing out on an estimated $224 million in revenue </a:t>
            </a:r>
          </a:p>
        </p:txBody>
      </p:sp>
      <p:sp>
        <p:nvSpPr>
          <p:cNvPr id="82951" name="Rectangle 9">
            <a:extLst>
              <a:ext uri="{FF2B5EF4-FFF2-40B4-BE49-F238E27FC236}">
                <a16:creationId xmlns:a16="http://schemas.microsoft.com/office/drawing/2014/main" id="{C25C12D9-9E3D-41E9-AF7B-1C5703D01355}"/>
              </a:ext>
            </a:extLst>
          </p:cNvPr>
          <p:cNvSpPr>
            <a:spLocks noChangeArrowheads="1"/>
          </p:cNvSpPr>
          <p:nvPr/>
        </p:nvSpPr>
        <p:spPr bwMode="auto">
          <a:xfrm>
            <a:off x="2057400" y="19812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9256"/>
                                        </p:tgtEl>
                                        <p:attrNameLst>
                                          <p:attrName>style.visibility</p:attrName>
                                        </p:attrNameLst>
                                      </p:cBhvr>
                                      <p:to>
                                        <p:strVal val="visible"/>
                                      </p:to>
                                    </p:set>
                                    <p:anim calcmode="lin" valueType="num">
                                      <p:cBhvr additive="base">
                                        <p:cTn id="7" dur="500" fill="hold"/>
                                        <p:tgtEl>
                                          <p:spTgt spid="309256"/>
                                        </p:tgtEl>
                                        <p:attrNameLst>
                                          <p:attrName>ppt_x</p:attrName>
                                        </p:attrNameLst>
                                      </p:cBhvr>
                                      <p:tavLst>
                                        <p:tav tm="0">
                                          <p:val>
                                            <p:strVal val="#ppt_x"/>
                                          </p:val>
                                        </p:tav>
                                        <p:tav tm="100000">
                                          <p:val>
                                            <p:strVal val="#ppt_x"/>
                                          </p:val>
                                        </p:tav>
                                      </p:tavLst>
                                    </p:anim>
                                    <p:anim calcmode="lin" valueType="num">
                                      <p:cBhvr additive="base">
                                        <p:cTn id="8" dur="500" fill="hold"/>
                                        <p:tgtEl>
                                          <p:spTgt spid="309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6"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6" name="Group 2">
            <a:extLst>
              <a:ext uri="{FF2B5EF4-FFF2-40B4-BE49-F238E27FC236}">
                <a16:creationId xmlns:a16="http://schemas.microsoft.com/office/drawing/2014/main" id="{0BAC0862-41F5-47C4-93F7-2C9BEEE14DBA}"/>
              </a:ext>
            </a:extLst>
          </p:cNvPr>
          <p:cNvGrpSpPr>
            <a:grpSpLocks/>
          </p:cNvGrpSpPr>
          <p:nvPr/>
        </p:nvGrpSpPr>
        <p:grpSpPr bwMode="auto">
          <a:xfrm>
            <a:off x="0" y="0"/>
            <a:ext cx="9144000" cy="976313"/>
            <a:chOff x="0" y="0"/>
            <a:chExt cx="5760" cy="615"/>
          </a:xfrm>
        </p:grpSpPr>
        <p:sp>
          <p:nvSpPr>
            <p:cNvPr id="82952" name="Text Box 3">
              <a:extLst>
                <a:ext uri="{FF2B5EF4-FFF2-40B4-BE49-F238E27FC236}">
                  <a16:creationId xmlns:a16="http://schemas.microsoft.com/office/drawing/2014/main" id="{6CA633CD-F37E-424A-A948-D2324812EC4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82953" name="Text Box 4">
              <a:extLst>
                <a:ext uri="{FF2B5EF4-FFF2-40B4-BE49-F238E27FC236}">
                  <a16:creationId xmlns:a16="http://schemas.microsoft.com/office/drawing/2014/main" id="{11010762-4DD9-4978-870E-4488B3DD705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2947" name="Line 5">
            <a:extLst>
              <a:ext uri="{FF2B5EF4-FFF2-40B4-BE49-F238E27FC236}">
                <a16:creationId xmlns:a16="http://schemas.microsoft.com/office/drawing/2014/main" id="{94F8FB07-8755-4BAC-8A0A-A0471747E7FE}"/>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48" name="Text Box 6">
            <a:extLst>
              <a:ext uri="{FF2B5EF4-FFF2-40B4-BE49-F238E27FC236}">
                <a16:creationId xmlns:a16="http://schemas.microsoft.com/office/drawing/2014/main" id="{FB278F9A-54A8-4E47-90FD-50F00F29F70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2949" name="Rectangle 7">
            <a:extLst>
              <a:ext uri="{FF2B5EF4-FFF2-40B4-BE49-F238E27FC236}">
                <a16:creationId xmlns:a16="http://schemas.microsoft.com/office/drawing/2014/main" id="{7735A7B2-BBE7-4BDF-AD58-C9D6880D9556}"/>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BE3F0D8F-65AF-4361-A727-4F0542C7E9C7}"/>
              </a:ext>
            </a:extLst>
          </p:cNvPr>
          <p:cNvSpPr>
            <a:spLocks noChangeArrowheads="1"/>
          </p:cNvSpPr>
          <p:nvPr/>
        </p:nvSpPr>
        <p:spPr bwMode="auto">
          <a:xfrm>
            <a:off x="304800" y="2644751"/>
            <a:ext cx="53340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solidFill>
                  <a:srgbClr val="C00000"/>
                </a:solidFill>
              </a:rPr>
              <a:t>In 2019, Major League Baseball began experimenting with the idea of uniform advertising when a Ford logo appeared on the batting helmets of Cardinals and Reds players during their game in Mexico while Red Sox and Yankees jerseys featured a </a:t>
            </a:r>
            <a:r>
              <a:rPr lang="en-US" altLang="en-US" b="0" dirty="0" err="1">
                <a:solidFill>
                  <a:srgbClr val="C00000"/>
                </a:solidFill>
              </a:rPr>
              <a:t>Biofreeze</a:t>
            </a:r>
            <a:r>
              <a:rPr lang="en-US" altLang="en-US" b="0" dirty="0">
                <a:solidFill>
                  <a:srgbClr val="C00000"/>
                </a:solidFill>
              </a:rPr>
              <a:t> patch on the sleeves during the London series</a:t>
            </a:r>
            <a:endParaRPr lang="en-US" altLang="en-US" b="0" dirty="0"/>
          </a:p>
        </p:txBody>
      </p:sp>
      <p:sp>
        <p:nvSpPr>
          <p:cNvPr id="82951" name="Rectangle 9">
            <a:extLst>
              <a:ext uri="{FF2B5EF4-FFF2-40B4-BE49-F238E27FC236}">
                <a16:creationId xmlns:a16="http://schemas.microsoft.com/office/drawing/2014/main" id="{C25C12D9-9E3D-41E9-AF7B-1C5703D01355}"/>
              </a:ext>
            </a:extLst>
          </p:cNvPr>
          <p:cNvSpPr>
            <a:spLocks noChangeArrowheads="1"/>
          </p:cNvSpPr>
          <p:nvPr/>
        </p:nvSpPr>
        <p:spPr bwMode="auto">
          <a:xfrm>
            <a:off x="2057400" y="19812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pic>
        <p:nvPicPr>
          <p:cNvPr id="2" name="Picture 1">
            <a:extLst>
              <a:ext uri="{FF2B5EF4-FFF2-40B4-BE49-F238E27FC236}">
                <a16:creationId xmlns:a16="http://schemas.microsoft.com/office/drawing/2014/main" id="{83C28D1A-B1AD-6049-8FF5-1B529475E297}"/>
              </a:ext>
            </a:extLst>
          </p:cNvPr>
          <p:cNvPicPr>
            <a:picLocks noChangeAspect="1"/>
          </p:cNvPicPr>
          <p:nvPr/>
        </p:nvPicPr>
        <p:blipFill>
          <a:blip r:embed="rId3"/>
          <a:stretch>
            <a:fillRect/>
          </a:stretch>
        </p:blipFill>
        <p:spPr>
          <a:xfrm>
            <a:off x="5943600" y="2819399"/>
            <a:ext cx="2819400" cy="3524250"/>
          </a:xfrm>
          <a:prstGeom prst="rect">
            <a:avLst/>
          </a:prstGeom>
        </p:spPr>
      </p:pic>
    </p:spTree>
    <p:extLst>
      <p:ext uri="{BB962C8B-B14F-4D97-AF65-F5344CB8AC3E}">
        <p14:creationId xmlns:p14="http://schemas.microsoft.com/office/powerpoint/2010/main" val="34410190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9256"/>
                                        </p:tgtEl>
                                        <p:attrNameLst>
                                          <p:attrName>style.visibility</p:attrName>
                                        </p:attrNameLst>
                                      </p:cBhvr>
                                      <p:to>
                                        <p:strVal val="visible"/>
                                      </p:to>
                                    </p:set>
                                    <p:anim calcmode="lin" valueType="num">
                                      <p:cBhvr additive="base">
                                        <p:cTn id="7" dur="500" fill="hold"/>
                                        <p:tgtEl>
                                          <p:spTgt spid="309256"/>
                                        </p:tgtEl>
                                        <p:attrNameLst>
                                          <p:attrName>ppt_x</p:attrName>
                                        </p:attrNameLst>
                                      </p:cBhvr>
                                      <p:tavLst>
                                        <p:tav tm="0">
                                          <p:val>
                                            <p:strVal val="#ppt_x"/>
                                          </p:val>
                                        </p:tav>
                                        <p:tav tm="100000">
                                          <p:val>
                                            <p:strVal val="#ppt_x"/>
                                          </p:val>
                                        </p:tav>
                                      </p:tavLst>
                                    </p:anim>
                                    <p:anim calcmode="lin" valueType="num">
                                      <p:cBhvr additive="base">
                                        <p:cTn id="8" dur="500" fill="hold"/>
                                        <p:tgtEl>
                                          <p:spTgt spid="309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6"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Group 2">
            <a:extLst>
              <a:ext uri="{FF2B5EF4-FFF2-40B4-BE49-F238E27FC236}">
                <a16:creationId xmlns:a16="http://schemas.microsoft.com/office/drawing/2014/main" id="{E01EA621-ACB5-40F9-87A6-9C787567B821}"/>
              </a:ext>
            </a:extLst>
          </p:cNvPr>
          <p:cNvGrpSpPr>
            <a:grpSpLocks/>
          </p:cNvGrpSpPr>
          <p:nvPr/>
        </p:nvGrpSpPr>
        <p:grpSpPr bwMode="auto">
          <a:xfrm>
            <a:off x="0" y="0"/>
            <a:ext cx="9144000" cy="976313"/>
            <a:chOff x="0" y="0"/>
            <a:chExt cx="5760" cy="615"/>
          </a:xfrm>
        </p:grpSpPr>
        <p:sp>
          <p:nvSpPr>
            <p:cNvPr id="85002" name="Text Box 3">
              <a:extLst>
                <a:ext uri="{FF2B5EF4-FFF2-40B4-BE49-F238E27FC236}">
                  <a16:creationId xmlns:a16="http://schemas.microsoft.com/office/drawing/2014/main" id="{866393CC-2FB4-4E31-BB6B-827FF3EB6D3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85003" name="Text Box 4">
              <a:extLst>
                <a:ext uri="{FF2B5EF4-FFF2-40B4-BE49-F238E27FC236}">
                  <a16:creationId xmlns:a16="http://schemas.microsoft.com/office/drawing/2014/main" id="{63D0BED4-B318-4599-A17B-E081432467B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4995" name="Line 5">
            <a:extLst>
              <a:ext uri="{FF2B5EF4-FFF2-40B4-BE49-F238E27FC236}">
                <a16:creationId xmlns:a16="http://schemas.microsoft.com/office/drawing/2014/main" id="{F890D7D2-50B5-4668-91FA-E14E0023B124}"/>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996" name="Text Box 6">
            <a:extLst>
              <a:ext uri="{FF2B5EF4-FFF2-40B4-BE49-F238E27FC236}">
                <a16:creationId xmlns:a16="http://schemas.microsoft.com/office/drawing/2014/main" id="{01FE1F91-B4B8-4723-B4AD-6C3D4EBBC50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4997" name="Rectangle 7">
            <a:extLst>
              <a:ext uri="{FF2B5EF4-FFF2-40B4-BE49-F238E27FC236}">
                <a16:creationId xmlns:a16="http://schemas.microsoft.com/office/drawing/2014/main" id="{AD82E6A0-E1FA-4FEF-96FD-719D888141B8}"/>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84998" name="Rectangle 16">
            <a:extLst>
              <a:ext uri="{FF2B5EF4-FFF2-40B4-BE49-F238E27FC236}">
                <a16:creationId xmlns:a16="http://schemas.microsoft.com/office/drawing/2014/main" id="{578D3772-A039-4182-BC70-C4FB6724AB88}"/>
              </a:ext>
            </a:extLst>
          </p:cNvPr>
          <p:cNvSpPr>
            <a:spLocks noChangeArrowheads="1"/>
          </p:cNvSpPr>
          <p:nvPr/>
        </p:nvSpPr>
        <p:spPr bwMode="auto">
          <a:xfrm>
            <a:off x="2119313" y="20574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56322" name="Picture 2" descr="http://i.cdn.turner.com/nba/nba/dam/assets/121210092244-nba-logo-wordmark-275-wide.story-top.jpg">
            <a:extLst>
              <a:ext uri="{FF2B5EF4-FFF2-40B4-BE49-F238E27FC236}">
                <a16:creationId xmlns:a16="http://schemas.microsoft.com/office/drawing/2014/main" id="{6B20AEE5-53E6-4682-AD6A-05A946EEC6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5222875"/>
            <a:ext cx="2239963"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0" name="Text Box 11">
            <a:extLst>
              <a:ext uri="{FF2B5EF4-FFF2-40B4-BE49-F238E27FC236}">
                <a16:creationId xmlns:a16="http://schemas.microsoft.com/office/drawing/2014/main" id="{B049371B-DE6E-4994-B61A-CC58180CDCFE}"/>
              </a:ext>
            </a:extLst>
          </p:cNvPr>
          <p:cNvSpPr txBox="1">
            <a:spLocks noChangeArrowheads="1"/>
          </p:cNvSpPr>
          <p:nvPr/>
        </p:nvSpPr>
        <p:spPr bwMode="auto">
          <a:xfrm>
            <a:off x="304800" y="2667000"/>
            <a:ext cx="85344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cs typeface="Arial" panose="020B0604020202020204" pitchFamily="34" charset="0"/>
              </a:rPr>
              <a:t>Beginning with the 2017-18 season, the NBA began allowing its teams to sell jersey sponsorships. The Philadelphia 76ers became the first franchise to embrace the concept when they sold jersey sponsorship rights to StubHub in a deal worth $5 million per year, according to a </a:t>
            </a:r>
            <a:r>
              <a:rPr lang="en-US" altLang="en-US" b="0" dirty="0">
                <a:cs typeface="Times New Roman" panose="02020603050405020304" pitchFamily="18" charset="0"/>
              </a:rPr>
              <a:t>USA Today </a:t>
            </a:r>
            <a:r>
              <a:rPr lang="en-US" altLang="en-US" b="0" dirty="0">
                <a:cs typeface="Arial" panose="020B0604020202020204" pitchFamily="34" charset="0"/>
              </a:rPr>
              <a:t>report.</a:t>
            </a:r>
          </a:p>
        </p:txBody>
      </p:sp>
      <p:pic>
        <p:nvPicPr>
          <p:cNvPr id="85001" name="Picture 12" descr="I:\temp\76.png">
            <a:extLst>
              <a:ext uri="{FF2B5EF4-FFF2-40B4-BE49-F238E27FC236}">
                <a16:creationId xmlns:a16="http://schemas.microsoft.com/office/drawing/2014/main" id="{999EE4C9-884C-470D-B1B7-BC0A3CE0AF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5105400"/>
            <a:ext cx="2209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563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a:extLst>
              <a:ext uri="{FF2B5EF4-FFF2-40B4-BE49-F238E27FC236}">
                <a16:creationId xmlns:a16="http://schemas.microsoft.com/office/drawing/2014/main" id="{B8DF3BB1-A4A4-408E-B730-03FB6A2087F7}"/>
              </a:ext>
            </a:extLst>
          </p:cNvPr>
          <p:cNvGrpSpPr>
            <a:grpSpLocks/>
          </p:cNvGrpSpPr>
          <p:nvPr/>
        </p:nvGrpSpPr>
        <p:grpSpPr bwMode="auto">
          <a:xfrm>
            <a:off x="0" y="0"/>
            <a:ext cx="9144000" cy="976313"/>
            <a:chOff x="0" y="0"/>
            <a:chExt cx="5760" cy="615"/>
          </a:xfrm>
        </p:grpSpPr>
        <p:sp>
          <p:nvSpPr>
            <p:cNvPr id="11272" name="Text Box 3">
              <a:extLst>
                <a:ext uri="{FF2B5EF4-FFF2-40B4-BE49-F238E27FC236}">
                  <a16:creationId xmlns:a16="http://schemas.microsoft.com/office/drawing/2014/main" id="{E0BAE7B1-3144-4822-A8E4-E3684E8671D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273" name="Text Box 4">
              <a:extLst>
                <a:ext uri="{FF2B5EF4-FFF2-40B4-BE49-F238E27FC236}">
                  <a16:creationId xmlns:a16="http://schemas.microsoft.com/office/drawing/2014/main" id="{95D9F77C-5F0D-44FE-9C67-3E29036124E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267" name="Rectangle 5">
            <a:extLst>
              <a:ext uri="{FF2B5EF4-FFF2-40B4-BE49-F238E27FC236}">
                <a16:creationId xmlns:a16="http://schemas.microsoft.com/office/drawing/2014/main" id="{F85B671D-73CF-4E80-A714-235458870C80}"/>
              </a:ext>
            </a:extLst>
          </p:cNvPr>
          <p:cNvSpPr>
            <a:spLocks noChangeArrowheads="1"/>
          </p:cNvSpPr>
          <p:nvPr/>
        </p:nvSpPr>
        <p:spPr bwMode="auto">
          <a:xfrm>
            <a:off x="457200" y="2743200"/>
            <a:ext cx="83058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a:solidFill>
                  <a:srgbClr val="000099"/>
                </a:solidFill>
              </a:rPr>
              <a:t>What is a sports and entertainment business and marketing professional to do?</a:t>
            </a:r>
          </a:p>
          <a:p>
            <a:pPr eaLnBrk="1" hangingPunct="1"/>
            <a:endParaRPr lang="en-US" altLang="en-US" sz="2800" b="0">
              <a:solidFill>
                <a:srgbClr val="000099"/>
              </a:solidFill>
            </a:endParaRPr>
          </a:p>
          <a:p>
            <a:pPr eaLnBrk="1" hangingPunct="1"/>
            <a:r>
              <a:rPr lang="en-US" altLang="en-US" sz="2800" b="0">
                <a:solidFill>
                  <a:srgbClr val="000099"/>
                </a:solidFill>
              </a:rPr>
              <a:t>What do we mean by the term </a:t>
            </a:r>
            <a:r>
              <a:rPr lang="ja-JP" altLang="en-US" sz="2800" b="0">
                <a:solidFill>
                  <a:srgbClr val="000099"/>
                </a:solidFill>
              </a:rPr>
              <a:t>“</a:t>
            </a:r>
            <a:r>
              <a:rPr lang="en-US" altLang="ja-JP" sz="2800" b="0">
                <a:solidFill>
                  <a:srgbClr val="000099"/>
                </a:solidFill>
              </a:rPr>
              <a:t>elusive fan</a:t>
            </a:r>
            <a:r>
              <a:rPr lang="ja-JP" altLang="en-US" sz="2800" b="0">
                <a:solidFill>
                  <a:srgbClr val="000099"/>
                </a:solidFill>
              </a:rPr>
              <a:t>”</a:t>
            </a:r>
            <a:r>
              <a:rPr lang="en-US" altLang="ja-JP" sz="2800" b="0">
                <a:solidFill>
                  <a:srgbClr val="000099"/>
                </a:solidFill>
              </a:rPr>
              <a:t>?</a:t>
            </a:r>
          </a:p>
          <a:p>
            <a:pPr eaLnBrk="1" hangingPunct="1"/>
            <a:endParaRPr lang="en-US" altLang="en-US" sz="2800" b="0">
              <a:solidFill>
                <a:srgbClr val="000099"/>
              </a:solidFill>
            </a:endParaRPr>
          </a:p>
          <a:p>
            <a:pPr eaLnBrk="1" hangingPunct="1"/>
            <a:r>
              <a:rPr lang="en-US" altLang="en-US" sz="2800" b="0">
                <a:solidFill>
                  <a:srgbClr val="000099"/>
                </a:solidFill>
              </a:rPr>
              <a:t>What challenges lie ahead for sports and entertainment business professionals?</a:t>
            </a:r>
          </a:p>
        </p:txBody>
      </p:sp>
      <p:sp>
        <p:nvSpPr>
          <p:cNvPr id="11268" name="Text Box 7">
            <a:extLst>
              <a:ext uri="{FF2B5EF4-FFF2-40B4-BE49-F238E27FC236}">
                <a16:creationId xmlns:a16="http://schemas.microsoft.com/office/drawing/2014/main" id="{EE9B03C1-A056-4345-8E58-2C97DC2748F1}"/>
              </a:ext>
            </a:extLst>
          </p:cNvPr>
          <p:cNvSpPr txBox="1">
            <a:spLocks noChangeArrowheads="1"/>
          </p:cNvSpPr>
          <p:nvPr/>
        </p:nvSpPr>
        <p:spPr bwMode="auto">
          <a:xfrm>
            <a:off x="2438400" y="1143000"/>
            <a:ext cx="5181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600" b="0">
                <a:solidFill>
                  <a:schemeClr val="tx2"/>
                </a:solidFill>
              </a:rPr>
              <a:t>Discussion Topic:</a:t>
            </a:r>
          </a:p>
        </p:txBody>
      </p:sp>
      <p:sp>
        <p:nvSpPr>
          <p:cNvPr id="11269" name="Text Box 8">
            <a:extLst>
              <a:ext uri="{FF2B5EF4-FFF2-40B4-BE49-F238E27FC236}">
                <a16:creationId xmlns:a16="http://schemas.microsoft.com/office/drawing/2014/main" id="{B8213D86-20DF-4072-9468-E6255FDFF79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11270" name="Picture 9" descr="TN00537_[1]">
            <a:extLst>
              <a:ext uri="{FF2B5EF4-FFF2-40B4-BE49-F238E27FC236}">
                <a16:creationId xmlns:a16="http://schemas.microsoft.com/office/drawing/2014/main" id="{0B72FC56-605B-4359-A3B4-26CA607A21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10" descr="TN00537_[1]">
            <a:extLst>
              <a:ext uri="{FF2B5EF4-FFF2-40B4-BE49-F238E27FC236}">
                <a16:creationId xmlns:a16="http://schemas.microsoft.com/office/drawing/2014/main" id="{298232DE-1D66-4872-A503-0A5B52246F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Group 2">
            <a:extLst>
              <a:ext uri="{FF2B5EF4-FFF2-40B4-BE49-F238E27FC236}">
                <a16:creationId xmlns:a16="http://schemas.microsoft.com/office/drawing/2014/main" id="{E01EA621-ACB5-40F9-87A6-9C787567B821}"/>
              </a:ext>
            </a:extLst>
          </p:cNvPr>
          <p:cNvGrpSpPr>
            <a:grpSpLocks/>
          </p:cNvGrpSpPr>
          <p:nvPr/>
        </p:nvGrpSpPr>
        <p:grpSpPr bwMode="auto">
          <a:xfrm>
            <a:off x="0" y="0"/>
            <a:ext cx="9144000" cy="976313"/>
            <a:chOff x="0" y="0"/>
            <a:chExt cx="5760" cy="615"/>
          </a:xfrm>
        </p:grpSpPr>
        <p:sp>
          <p:nvSpPr>
            <p:cNvPr id="85002" name="Text Box 3">
              <a:extLst>
                <a:ext uri="{FF2B5EF4-FFF2-40B4-BE49-F238E27FC236}">
                  <a16:creationId xmlns:a16="http://schemas.microsoft.com/office/drawing/2014/main" id="{866393CC-2FB4-4E31-BB6B-827FF3EB6D3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85003" name="Text Box 4">
              <a:extLst>
                <a:ext uri="{FF2B5EF4-FFF2-40B4-BE49-F238E27FC236}">
                  <a16:creationId xmlns:a16="http://schemas.microsoft.com/office/drawing/2014/main" id="{63D0BED4-B318-4599-A17B-E081432467B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4995" name="Line 5">
            <a:extLst>
              <a:ext uri="{FF2B5EF4-FFF2-40B4-BE49-F238E27FC236}">
                <a16:creationId xmlns:a16="http://schemas.microsoft.com/office/drawing/2014/main" id="{F890D7D2-50B5-4668-91FA-E14E0023B124}"/>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996" name="Text Box 6">
            <a:extLst>
              <a:ext uri="{FF2B5EF4-FFF2-40B4-BE49-F238E27FC236}">
                <a16:creationId xmlns:a16="http://schemas.microsoft.com/office/drawing/2014/main" id="{01FE1F91-B4B8-4723-B4AD-6C3D4EBBC50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4997" name="Rectangle 7">
            <a:extLst>
              <a:ext uri="{FF2B5EF4-FFF2-40B4-BE49-F238E27FC236}">
                <a16:creationId xmlns:a16="http://schemas.microsoft.com/office/drawing/2014/main" id="{AD82E6A0-E1FA-4FEF-96FD-719D888141B8}"/>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84998" name="Rectangle 16">
            <a:extLst>
              <a:ext uri="{FF2B5EF4-FFF2-40B4-BE49-F238E27FC236}">
                <a16:creationId xmlns:a16="http://schemas.microsoft.com/office/drawing/2014/main" id="{578D3772-A039-4182-BC70-C4FB6724AB88}"/>
              </a:ext>
            </a:extLst>
          </p:cNvPr>
          <p:cNvSpPr>
            <a:spLocks noChangeArrowheads="1"/>
          </p:cNvSpPr>
          <p:nvPr/>
        </p:nvSpPr>
        <p:spPr bwMode="auto">
          <a:xfrm>
            <a:off x="2090737" y="1913482"/>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dirty="0">
                <a:solidFill>
                  <a:srgbClr val="000099"/>
                </a:solidFill>
              </a:rPr>
              <a:t>Paradox of Commercialism</a:t>
            </a:r>
          </a:p>
        </p:txBody>
      </p:sp>
      <p:sp>
        <p:nvSpPr>
          <p:cNvPr id="85000" name="Text Box 11">
            <a:extLst>
              <a:ext uri="{FF2B5EF4-FFF2-40B4-BE49-F238E27FC236}">
                <a16:creationId xmlns:a16="http://schemas.microsoft.com/office/drawing/2014/main" id="{B049371B-DE6E-4994-B61A-CC58180CDCFE}"/>
              </a:ext>
            </a:extLst>
          </p:cNvPr>
          <p:cNvSpPr txBox="1">
            <a:spLocks noChangeArrowheads="1"/>
          </p:cNvSpPr>
          <p:nvPr/>
        </p:nvSpPr>
        <p:spPr bwMode="auto">
          <a:xfrm>
            <a:off x="266700" y="2513012"/>
            <a:ext cx="85344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cs typeface="Arial" panose="020B0604020202020204" pitchFamily="34" charset="0"/>
              </a:rPr>
              <a:t>The decision to allow jersey sponsorships resulted in the NBA’s first ever year with more than $1 billion in revenue (the league reportedly generated $1.12 billion in sponsorship sales last season, a sizeable 31% increase over the previous season)</a:t>
            </a:r>
          </a:p>
          <a:p>
            <a:pPr eaLnBrk="1" hangingPunct="1">
              <a:spcBef>
                <a:spcPct val="50000"/>
              </a:spcBef>
            </a:pPr>
            <a:r>
              <a:rPr lang="en-US" altLang="en-US" b="0" dirty="0">
                <a:cs typeface="Arial" panose="020B0604020202020204" pitchFamily="34" charset="0"/>
              </a:rPr>
              <a:t>By the conclusion of the 2018-19 NBA season, all 30 teams had sold a corporate sponsorship on their uniforms, generating $150 million per year in revenue (up from the league’s original estimate of $100 million per year)</a:t>
            </a:r>
          </a:p>
        </p:txBody>
      </p:sp>
    </p:spTree>
    <p:extLst>
      <p:ext uri="{BB962C8B-B14F-4D97-AF65-F5344CB8AC3E}">
        <p14:creationId xmlns:p14="http://schemas.microsoft.com/office/powerpoint/2010/main" val="35236751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6" name="Group 2">
            <a:extLst>
              <a:ext uri="{FF2B5EF4-FFF2-40B4-BE49-F238E27FC236}">
                <a16:creationId xmlns:a16="http://schemas.microsoft.com/office/drawing/2014/main" id="{3D1B40D3-5D90-4E2E-BD9E-B2C5F8C3661A}"/>
              </a:ext>
            </a:extLst>
          </p:cNvPr>
          <p:cNvGrpSpPr>
            <a:grpSpLocks/>
          </p:cNvGrpSpPr>
          <p:nvPr/>
        </p:nvGrpSpPr>
        <p:grpSpPr bwMode="auto">
          <a:xfrm>
            <a:off x="0" y="0"/>
            <a:ext cx="9144000" cy="976313"/>
            <a:chOff x="0" y="0"/>
            <a:chExt cx="5760" cy="615"/>
          </a:xfrm>
        </p:grpSpPr>
        <p:sp>
          <p:nvSpPr>
            <p:cNvPr id="93193" name="Text Box 3">
              <a:extLst>
                <a:ext uri="{FF2B5EF4-FFF2-40B4-BE49-F238E27FC236}">
                  <a16:creationId xmlns:a16="http://schemas.microsoft.com/office/drawing/2014/main" id="{B58B561A-B6E1-4FBF-9CCE-7851F0EC839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93194" name="Text Box 4">
              <a:extLst>
                <a:ext uri="{FF2B5EF4-FFF2-40B4-BE49-F238E27FC236}">
                  <a16:creationId xmlns:a16="http://schemas.microsoft.com/office/drawing/2014/main" id="{C3EB978B-33B2-4C5E-9CF1-85E8D0956B9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3187" name="Line 5">
            <a:extLst>
              <a:ext uri="{FF2B5EF4-FFF2-40B4-BE49-F238E27FC236}">
                <a16:creationId xmlns:a16="http://schemas.microsoft.com/office/drawing/2014/main" id="{21927A4A-2450-48B9-8D34-4CD02DBCF164}"/>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88" name="Text Box 6">
            <a:extLst>
              <a:ext uri="{FF2B5EF4-FFF2-40B4-BE49-F238E27FC236}">
                <a16:creationId xmlns:a16="http://schemas.microsoft.com/office/drawing/2014/main" id="{A980E300-28CD-47B0-97F2-7483756D99E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93189" name="Rectangle 7">
            <a:extLst>
              <a:ext uri="{FF2B5EF4-FFF2-40B4-BE49-F238E27FC236}">
                <a16:creationId xmlns:a16="http://schemas.microsoft.com/office/drawing/2014/main" id="{631CED95-7AD2-417E-A884-693B22EBD105}"/>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9145" name="Rectangle 9">
            <a:extLst>
              <a:ext uri="{FF2B5EF4-FFF2-40B4-BE49-F238E27FC236}">
                <a16:creationId xmlns:a16="http://schemas.microsoft.com/office/drawing/2014/main" id="{5A22C540-A3B4-4253-BAF6-272D5A2F94BC}"/>
              </a:ext>
            </a:extLst>
          </p:cNvPr>
          <p:cNvSpPr>
            <a:spLocks noChangeArrowheads="1"/>
          </p:cNvSpPr>
          <p:nvPr/>
        </p:nvSpPr>
        <p:spPr bwMode="auto">
          <a:xfrm>
            <a:off x="-152400" y="2971800"/>
            <a:ext cx="88392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b="0" dirty="0"/>
              <a:t>	In 2017, NHL commissioner Gary </a:t>
            </a:r>
            <a:r>
              <a:rPr lang="en-US" altLang="en-US" sz="2200" b="0" dirty="0" err="1"/>
              <a:t>Bettman</a:t>
            </a:r>
            <a:r>
              <a:rPr lang="en-US" altLang="en-US" sz="2200" b="0" dirty="0"/>
              <a:t> re-affirmed his position that the NHL would not be following the NBA’s decision to allow advertising on jerseys</a:t>
            </a:r>
          </a:p>
          <a:p>
            <a:pPr eaLnBrk="1" hangingPunct="1">
              <a:buFont typeface="Wingdings" panose="05000000000000000000" pitchFamily="2" charset="2"/>
              <a:buNone/>
            </a:pPr>
            <a:r>
              <a:rPr lang="en-US" altLang="en-US" sz="2200" b="0" dirty="0"/>
              <a:t>	</a:t>
            </a:r>
          </a:p>
          <a:p>
            <a:pPr eaLnBrk="1" hangingPunct="1">
              <a:buFont typeface="Wingdings" panose="05000000000000000000" pitchFamily="2" charset="2"/>
              <a:buNone/>
            </a:pPr>
            <a:r>
              <a:rPr lang="en-US" altLang="en-US" sz="2200" b="0" dirty="0"/>
              <a:t>	At the 2017 All-Star game, Mr. </a:t>
            </a:r>
            <a:r>
              <a:rPr lang="en-US" altLang="en-US" sz="2200" b="0" dirty="0" err="1"/>
              <a:t>Bettman</a:t>
            </a:r>
            <a:r>
              <a:rPr lang="en-US" altLang="en-US" sz="2200" b="0" dirty="0"/>
              <a:t> explained:  “The fact of the matter is we take great pride in our sweaters. We think they're the best in all of sports, and (adding jersey ads) is not something we're running off to do. We think what we have is special. We talk about history and tradition and how special hockey jerseys are.”</a:t>
            </a:r>
          </a:p>
          <a:p>
            <a:pPr eaLnBrk="1" hangingPunct="1">
              <a:buFont typeface="Wingdings" panose="05000000000000000000" pitchFamily="2" charset="2"/>
              <a:buNone/>
            </a:pPr>
            <a:endParaRPr lang="en-US" altLang="en-US" sz="2200" b="0" dirty="0"/>
          </a:p>
        </p:txBody>
      </p:sp>
      <p:sp>
        <p:nvSpPr>
          <p:cNvPr id="93191" name="Rectangle 16">
            <a:extLst>
              <a:ext uri="{FF2B5EF4-FFF2-40B4-BE49-F238E27FC236}">
                <a16:creationId xmlns:a16="http://schemas.microsoft.com/office/drawing/2014/main" id="{74A02D54-0F96-4A43-99C3-E99976B0DF0E}"/>
              </a:ext>
            </a:extLst>
          </p:cNvPr>
          <p:cNvSpPr>
            <a:spLocks noChangeArrowheads="1"/>
          </p:cNvSpPr>
          <p:nvPr/>
        </p:nvSpPr>
        <p:spPr bwMode="auto">
          <a:xfrm>
            <a:off x="2119313" y="20574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93192" name="Picture 2">
            <a:extLst>
              <a:ext uri="{FF2B5EF4-FFF2-40B4-BE49-F238E27FC236}">
                <a16:creationId xmlns:a16="http://schemas.microsoft.com/office/drawing/2014/main" id="{CB37EADB-C2F6-45D3-B002-2F7C55F67A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19812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9145">
                                            <p:txEl>
                                              <p:charRg st="0" end="249"/>
                                            </p:txEl>
                                          </p:spTgt>
                                        </p:tgtEl>
                                        <p:attrNameLst>
                                          <p:attrName>style.visibility</p:attrName>
                                        </p:attrNameLst>
                                      </p:cBhvr>
                                      <p:to>
                                        <p:strVal val="visible"/>
                                      </p:to>
                                    </p:set>
                                    <p:anim calcmode="lin" valueType="num">
                                      <p:cBhvr additive="base">
                                        <p:cTn id="7" dur="500" fill="hold"/>
                                        <p:tgtEl>
                                          <p:spTgt spid="219145">
                                            <p:txEl>
                                              <p:charRg st="0" end="24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9145">
                                            <p:txEl>
                                              <p:charRg st="0" end="24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234" name="Group 2">
            <a:extLst>
              <a:ext uri="{FF2B5EF4-FFF2-40B4-BE49-F238E27FC236}">
                <a16:creationId xmlns:a16="http://schemas.microsoft.com/office/drawing/2014/main" id="{8F0E6640-A6A1-4A60-A43C-587831B77BB2}"/>
              </a:ext>
            </a:extLst>
          </p:cNvPr>
          <p:cNvGrpSpPr>
            <a:grpSpLocks/>
          </p:cNvGrpSpPr>
          <p:nvPr/>
        </p:nvGrpSpPr>
        <p:grpSpPr bwMode="auto">
          <a:xfrm>
            <a:off x="0" y="0"/>
            <a:ext cx="9144000" cy="976313"/>
            <a:chOff x="0" y="0"/>
            <a:chExt cx="5760" cy="615"/>
          </a:xfrm>
        </p:grpSpPr>
        <p:sp>
          <p:nvSpPr>
            <p:cNvPr id="95242" name="Text Box 3">
              <a:extLst>
                <a:ext uri="{FF2B5EF4-FFF2-40B4-BE49-F238E27FC236}">
                  <a16:creationId xmlns:a16="http://schemas.microsoft.com/office/drawing/2014/main" id="{19CFF0D1-DF37-4831-8798-F9038E168F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95243" name="Text Box 4">
              <a:extLst>
                <a:ext uri="{FF2B5EF4-FFF2-40B4-BE49-F238E27FC236}">
                  <a16:creationId xmlns:a16="http://schemas.microsoft.com/office/drawing/2014/main" id="{A062D1B6-9C15-4AAF-94D8-F905C994549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5235" name="Line 5">
            <a:extLst>
              <a:ext uri="{FF2B5EF4-FFF2-40B4-BE49-F238E27FC236}">
                <a16:creationId xmlns:a16="http://schemas.microsoft.com/office/drawing/2014/main" id="{B1A16F6B-941C-4267-9DD9-2FCE80F7648F}"/>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36" name="Text Box 6">
            <a:extLst>
              <a:ext uri="{FF2B5EF4-FFF2-40B4-BE49-F238E27FC236}">
                <a16:creationId xmlns:a16="http://schemas.microsoft.com/office/drawing/2014/main" id="{FB6E2C0A-712F-4F76-8F56-BE6AFF7E3E3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95237" name="Rectangle 7">
            <a:extLst>
              <a:ext uri="{FF2B5EF4-FFF2-40B4-BE49-F238E27FC236}">
                <a16:creationId xmlns:a16="http://schemas.microsoft.com/office/drawing/2014/main" id="{0229DCEE-BC06-4DDE-8AB3-B757A75A5B6B}"/>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9145" name="Rectangle 9">
            <a:extLst>
              <a:ext uri="{FF2B5EF4-FFF2-40B4-BE49-F238E27FC236}">
                <a16:creationId xmlns:a16="http://schemas.microsoft.com/office/drawing/2014/main" id="{AF59AE48-BB02-4A4F-85BC-58E7C12FD00B}"/>
              </a:ext>
            </a:extLst>
          </p:cNvPr>
          <p:cNvSpPr>
            <a:spLocks noChangeArrowheads="1"/>
          </p:cNvSpPr>
          <p:nvPr/>
        </p:nvSpPr>
        <p:spPr bwMode="auto">
          <a:xfrm>
            <a:off x="-76200" y="2589213"/>
            <a:ext cx="891540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b="0"/>
              <a:t>	Despite its position as one of the most prestigious events in all of sports, Augusta National Golf Club (home to the PGA Tour’s annual “Masters” golf tournament) turns down “hundreds of millions” of dollars every year in potential revenue</a:t>
            </a:r>
          </a:p>
          <a:p>
            <a:pPr eaLnBrk="1" hangingPunct="1">
              <a:buFont typeface="Wingdings" panose="05000000000000000000" pitchFamily="2" charset="2"/>
              <a:buNone/>
            </a:pPr>
            <a:endParaRPr lang="en-US" altLang="en-US" sz="2200" b="0"/>
          </a:p>
          <a:p>
            <a:pPr eaLnBrk="1" hangingPunct="1">
              <a:buFont typeface="Wingdings" panose="05000000000000000000" pitchFamily="2" charset="2"/>
              <a:buNone/>
            </a:pPr>
            <a:r>
              <a:rPr lang="en-US" altLang="en-US" sz="2200" b="0"/>
              <a:t>	</a:t>
            </a:r>
          </a:p>
        </p:txBody>
      </p:sp>
      <p:sp>
        <p:nvSpPr>
          <p:cNvPr id="95239" name="Rectangle 16">
            <a:extLst>
              <a:ext uri="{FF2B5EF4-FFF2-40B4-BE49-F238E27FC236}">
                <a16:creationId xmlns:a16="http://schemas.microsoft.com/office/drawing/2014/main" id="{8C411262-656F-4C26-BA2C-709AC315EE8C}"/>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95240" name="Picture 12" descr="Image result for masters logo">
            <a:extLst>
              <a:ext uri="{FF2B5EF4-FFF2-40B4-BE49-F238E27FC236}">
                <a16:creationId xmlns:a16="http://schemas.microsoft.com/office/drawing/2014/main" id="{D3DCA3D3-4241-49E7-9EBE-3A33D4EF31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4224338"/>
            <a:ext cx="1795463" cy="223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1" name="Rectangle 1">
            <a:extLst>
              <a:ext uri="{FF2B5EF4-FFF2-40B4-BE49-F238E27FC236}">
                <a16:creationId xmlns:a16="http://schemas.microsoft.com/office/drawing/2014/main" id="{B63BD15B-ED6C-4595-BB2D-19263ACC3E3A}"/>
              </a:ext>
            </a:extLst>
          </p:cNvPr>
          <p:cNvSpPr>
            <a:spLocks noChangeArrowheads="1"/>
          </p:cNvSpPr>
          <p:nvPr/>
        </p:nvSpPr>
        <p:spPr bwMode="auto">
          <a:xfrm>
            <a:off x="381000" y="4419600"/>
            <a:ext cx="63246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b="0">
                <a:solidFill>
                  <a:srgbClr val="336600"/>
                </a:solidFill>
              </a:rPr>
              <a:t>By maintaining low concessions prices and broadcast rights fees, limiting the number of fans allowed in and not chasing sponsors, Golf Digest calls the Masters “perhaps the last major sporting event left where the emphasis is solely on the game”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9145"/>
                                        </p:tgtEl>
                                        <p:attrNameLst>
                                          <p:attrName>style.visibility</p:attrName>
                                        </p:attrNameLst>
                                      </p:cBhvr>
                                      <p:to>
                                        <p:strVal val="visible"/>
                                      </p:to>
                                    </p:set>
                                    <p:anim calcmode="lin" valueType="num">
                                      <p:cBhvr additive="base">
                                        <p:cTn id="7" dur="500" fill="hold"/>
                                        <p:tgtEl>
                                          <p:spTgt spid="219145"/>
                                        </p:tgtEl>
                                        <p:attrNameLst>
                                          <p:attrName>ppt_x</p:attrName>
                                        </p:attrNameLst>
                                      </p:cBhvr>
                                      <p:tavLst>
                                        <p:tav tm="0">
                                          <p:val>
                                            <p:strVal val="#ppt_x"/>
                                          </p:val>
                                        </p:tav>
                                        <p:tav tm="100000">
                                          <p:val>
                                            <p:strVal val="#ppt_x"/>
                                          </p:val>
                                        </p:tav>
                                      </p:tavLst>
                                    </p:anim>
                                    <p:anim calcmode="lin" valueType="num">
                                      <p:cBhvr additive="base">
                                        <p:cTn id="8" dur="500" fill="hold"/>
                                        <p:tgtEl>
                                          <p:spTgt spid="2191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5"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282" name="Group 2">
            <a:extLst>
              <a:ext uri="{FF2B5EF4-FFF2-40B4-BE49-F238E27FC236}">
                <a16:creationId xmlns:a16="http://schemas.microsoft.com/office/drawing/2014/main" id="{B9AFD104-22D3-4CAA-BDC0-5E93C0E53D1E}"/>
              </a:ext>
            </a:extLst>
          </p:cNvPr>
          <p:cNvGrpSpPr>
            <a:grpSpLocks/>
          </p:cNvGrpSpPr>
          <p:nvPr/>
        </p:nvGrpSpPr>
        <p:grpSpPr bwMode="auto">
          <a:xfrm>
            <a:off x="0" y="0"/>
            <a:ext cx="9144000" cy="976313"/>
            <a:chOff x="0" y="0"/>
            <a:chExt cx="5760" cy="615"/>
          </a:xfrm>
        </p:grpSpPr>
        <p:sp>
          <p:nvSpPr>
            <p:cNvPr id="97289" name="Text Box 3">
              <a:extLst>
                <a:ext uri="{FF2B5EF4-FFF2-40B4-BE49-F238E27FC236}">
                  <a16:creationId xmlns:a16="http://schemas.microsoft.com/office/drawing/2014/main" id="{5AD2ED76-4DA5-4652-A6AD-F4C78E63379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97290" name="Text Box 4">
              <a:extLst>
                <a:ext uri="{FF2B5EF4-FFF2-40B4-BE49-F238E27FC236}">
                  <a16:creationId xmlns:a16="http://schemas.microsoft.com/office/drawing/2014/main" id="{E2DCBB8E-5988-48CD-A7D0-62FC9B28E2C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7283" name="Line 5">
            <a:extLst>
              <a:ext uri="{FF2B5EF4-FFF2-40B4-BE49-F238E27FC236}">
                <a16:creationId xmlns:a16="http://schemas.microsoft.com/office/drawing/2014/main" id="{2E14A048-D648-44C8-A42A-1F6FB424108B}"/>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284" name="Text Box 6">
            <a:extLst>
              <a:ext uri="{FF2B5EF4-FFF2-40B4-BE49-F238E27FC236}">
                <a16:creationId xmlns:a16="http://schemas.microsoft.com/office/drawing/2014/main" id="{DBDD9CD2-AE7B-4D77-AE80-E990DDFA601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97285" name="Rectangle 7">
            <a:extLst>
              <a:ext uri="{FF2B5EF4-FFF2-40B4-BE49-F238E27FC236}">
                <a16:creationId xmlns:a16="http://schemas.microsoft.com/office/drawing/2014/main" id="{E7BC9E03-8336-406A-88A2-743BC7D7ECB1}"/>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9145" name="Rectangle 9">
            <a:extLst>
              <a:ext uri="{FF2B5EF4-FFF2-40B4-BE49-F238E27FC236}">
                <a16:creationId xmlns:a16="http://schemas.microsoft.com/office/drawing/2014/main" id="{C51DC197-7D77-4300-8342-E2A4F5AD4418}"/>
              </a:ext>
            </a:extLst>
          </p:cNvPr>
          <p:cNvSpPr>
            <a:spLocks noChangeArrowheads="1"/>
          </p:cNvSpPr>
          <p:nvPr/>
        </p:nvSpPr>
        <p:spPr bwMode="auto">
          <a:xfrm>
            <a:off x="-114300" y="2770188"/>
            <a:ext cx="54102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000" b="0">
                <a:solidFill>
                  <a:srgbClr val="339933"/>
                </a:solidFill>
              </a:rPr>
              <a:t>	</a:t>
            </a:r>
            <a:r>
              <a:rPr lang="en-US" altLang="en-US" b="0">
                <a:solidFill>
                  <a:srgbClr val="339933"/>
                </a:solidFill>
              </a:rPr>
              <a:t>For example, they charge just $1.50 for an egg salad sandwich and $1.00 for chips, peanuts or popcorn at Augusta</a:t>
            </a:r>
          </a:p>
          <a:p>
            <a:pPr eaLnBrk="1" hangingPunct="1">
              <a:buFont typeface="Wingdings" panose="05000000000000000000" pitchFamily="2" charset="2"/>
              <a:buNone/>
            </a:pPr>
            <a:r>
              <a:rPr lang="en-US" altLang="en-US" b="0">
                <a:solidFill>
                  <a:srgbClr val="339933"/>
                </a:solidFill>
              </a:rPr>
              <a:t>	</a:t>
            </a:r>
          </a:p>
          <a:p>
            <a:pPr eaLnBrk="1" hangingPunct="1">
              <a:buFont typeface="Wingdings" panose="05000000000000000000" pitchFamily="2" charset="2"/>
              <a:buNone/>
            </a:pPr>
            <a:r>
              <a:rPr lang="en-US" altLang="en-US" b="0">
                <a:solidFill>
                  <a:srgbClr val="339933"/>
                </a:solidFill>
              </a:rPr>
              <a:t>	Compare that to concessions prices at Super Bowl 51 where peanuts cost $7 and popcorn was $15</a:t>
            </a:r>
          </a:p>
          <a:p>
            <a:pPr eaLnBrk="1" hangingPunct="1">
              <a:buFont typeface="Wingdings" panose="05000000000000000000" pitchFamily="2" charset="2"/>
              <a:buNone/>
            </a:pPr>
            <a:endParaRPr lang="en-US" altLang="en-US" b="0">
              <a:solidFill>
                <a:srgbClr val="339933"/>
              </a:solidFill>
            </a:endParaRPr>
          </a:p>
        </p:txBody>
      </p:sp>
      <p:sp>
        <p:nvSpPr>
          <p:cNvPr id="97287" name="Rectangle 16">
            <a:extLst>
              <a:ext uri="{FF2B5EF4-FFF2-40B4-BE49-F238E27FC236}">
                <a16:creationId xmlns:a16="http://schemas.microsoft.com/office/drawing/2014/main" id="{49BA009C-5ACC-4882-AD40-AAF21B1658FC}"/>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97288" name="Picture 12" descr="Image result for masters concessions">
            <a:extLst>
              <a:ext uri="{FF2B5EF4-FFF2-40B4-BE49-F238E27FC236}">
                <a16:creationId xmlns:a16="http://schemas.microsoft.com/office/drawing/2014/main" id="{E1D9535C-4A4E-40C9-ACB5-72EEBFEED0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560638"/>
            <a:ext cx="276542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9145"/>
                                        </p:tgtEl>
                                        <p:attrNameLst>
                                          <p:attrName>style.visibility</p:attrName>
                                        </p:attrNameLst>
                                      </p:cBhvr>
                                      <p:to>
                                        <p:strVal val="visible"/>
                                      </p:to>
                                    </p:set>
                                    <p:anim calcmode="lin" valueType="num">
                                      <p:cBhvr additive="base">
                                        <p:cTn id="7" dur="500" fill="hold"/>
                                        <p:tgtEl>
                                          <p:spTgt spid="219145"/>
                                        </p:tgtEl>
                                        <p:attrNameLst>
                                          <p:attrName>ppt_x</p:attrName>
                                        </p:attrNameLst>
                                      </p:cBhvr>
                                      <p:tavLst>
                                        <p:tav tm="0">
                                          <p:val>
                                            <p:strVal val="#ppt_x"/>
                                          </p:val>
                                        </p:tav>
                                        <p:tav tm="100000">
                                          <p:val>
                                            <p:strVal val="#ppt_x"/>
                                          </p:val>
                                        </p:tav>
                                      </p:tavLst>
                                    </p:anim>
                                    <p:anim calcmode="lin" valueType="num">
                                      <p:cBhvr additive="base">
                                        <p:cTn id="8" dur="500" fill="hold"/>
                                        <p:tgtEl>
                                          <p:spTgt spid="2191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5"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0" name="Group 2">
            <a:extLst>
              <a:ext uri="{FF2B5EF4-FFF2-40B4-BE49-F238E27FC236}">
                <a16:creationId xmlns:a16="http://schemas.microsoft.com/office/drawing/2014/main" id="{57B9B103-7C66-454A-9789-B371A1A52F26}"/>
              </a:ext>
            </a:extLst>
          </p:cNvPr>
          <p:cNvGrpSpPr>
            <a:grpSpLocks/>
          </p:cNvGrpSpPr>
          <p:nvPr/>
        </p:nvGrpSpPr>
        <p:grpSpPr bwMode="auto">
          <a:xfrm>
            <a:off x="0" y="0"/>
            <a:ext cx="9144000" cy="976313"/>
            <a:chOff x="0" y="0"/>
            <a:chExt cx="5760" cy="615"/>
          </a:xfrm>
        </p:grpSpPr>
        <p:sp>
          <p:nvSpPr>
            <p:cNvPr id="99337" name="Text Box 3">
              <a:extLst>
                <a:ext uri="{FF2B5EF4-FFF2-40B4-BE49-F238E27FC236}">
                  <a16:creationId xmlns:a16="http://schemas.microsoft.com/office/drawing/2014/main" id="{2E4AA6AE-6DC0-426F-B250-7129B4B4BC2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99338" name="Text Box 4">
              <a:extLst>
                <a:ext uri="{FF2B5EF4-FFF2-40B4-BE49-F238E27FC236}">
                  <a16:creationId xmlns:a16="http://schemas.microsoft.com/office/drawing/2014/main" id="{F8A15B67-A923-47A3-A91B-DB77899BDD9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9331" name="Line 5">
            <a:extLst>
              <a:ext uri="{FF2B5EF4-FFF2-40B4-BE49-F238E27FC236}">
                <a16:creationId xmlns:a16="http://schemas.microsoft.com/office/drawing/2014/main" id="{AED13D52-DF1E-4CC5-B083-943C63E26E4F}"/>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9332" name="Text Box 6">
            <a:extLst>
              <a:ext uri="{FF2B5EF4-FFF2-40B4-BE49-F238E27FC236}">
                <a16:creationId xmlns:a16="http://schemas.microsoft.com/office/drawing/2014/main" id="{CF40E509-97AD-4C1F-90EF-D876100F69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99333" name="Rectangle 7">
            <a:extLst>
              <a:ext uri="{FF2B5EF4-FFF2-40B4-BE49-F238E27FC236}">
                <a16:creationId xmlns:a16="http://schemas.microsoft.com/office/drawing/2014/main" id="{6507FFF6-F3F0-4365-B29D-0928ABDAD5BD}"/>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9145" name="Rectangle 9">
            <a:extLst>
              <a:ext uri="{FF2B5EF4-FFF2-40B4-BE49-F238E27FC236}">
                <a16:creationId xmlns:a16="http://schemas.microsoft.com/office/drawing/2014/main" id="{33F9E26E-9CE8-4560-8A92-D94E7DA5CEFA}"/>
              </a:ext>
            </a:extLst>
          </p:cNvPr>
          <p:cNvSpPr>
            <a:spLocks noChangeArrowheads="1"/>
          </p:cNvSpPr>
          <p:nvPr/>
        </p:nvSpPr>
        <p:spPr bwMode="auto">
          <a:xfrm>
            <a:off x="152400" y="2438400"/>
            <a:ext cx="8534400" cy="2800766"/>
          </a:xfrm>
          <a:prstGeom prst="rect">
            <a:avLst/>
          </a:prstGeom>
          <a:noFill/>
          <a:ln>
            <a:noFill/>
          </a:ln>
          <a:extLst>
            <a:ext uri="{909E8E84-426E-40dd-AFC4-6F175D3DCCD1}"/>
            <a:ext uri="{91240B29-F687-4f45-9708-019B960494DF}"/>
          </a:extLst>
        </p:spPr>
        <p:txBody>
          <a:bodyPr>
            <a:spAutoFit/>
          </a:bodyPr>
          <a:lstStyle/>
          <a:p>
            <a:pPr marL="457200" lvl="6" indent="-457200" fontAlgn="base">
              <a:spcBef>
                <a:spcPct val="0"/>
              </a:spcBef>
              <a:spcAft>
                <a:spcPct val="0"/>
              </a:spcAft>
              <a:defRPr/>
            </a:pPr>
            <a:r>
              <a:rPr lang="en-US" sz="2200" b="0" dirty="0">
                <a:latin typeface="Verdana" charset="0"/>
                <a:ea typeface="ＭＳ Ｐゴシック" charset="0"/>
                <a:cs typeface="ＭＳ Ｐゴシック" charset="0"/>
              </a:rPr>
              <a:t>	Rather than open up a bidding war for broadcast rights, Augusta National sells the rights every year to CBS on a one-year contract with a rights positioned that neither CBS nor Augusta makes money on the deal</a:t>
            </a:r>
          </a:p>
          <a:p>
            <a:pPr marL="457200" lvl="6" indent="-457200" fontAlgn="base">
              <a:spcBef>
                <a:spcPct val="0"/>
              </a:spcBef>
              <a:spcAft>
                <a:spcPct val="0"/>
              </a:spcAft>
              <a:defRPr/>
            </a:pPr>
            <a:r>
              <a:rPr lang="en-US" sz="2200" b="0" dirty="0">
                <a:latin typeface="Verdana" charset="0"/>
                <a:ea typeface="ＭＳ Ｐゴシック" charset="0"/>
                <a:cs typeface="ＭＳ Ｐゴシック" charset="0"/>
              </a:rPr>
              <a:t>	The popularity of the event drives up the cost for fans to attend on the secondary market, a practice the club deplores and has attempted to remedy over the years</a:t>
            </a:r>
          </a:p>
          <a:p>
            <a:pPr marL="457200" lvl="6" indent="-457200" fontAlgn="base">
              <a:spcBef>
                <a:spcPct val="0"/>
              </a:spcBef>
              <a:spcAft>
                <a:spcPct val="0"/>
              </a:spcAft>
              <a:defRPr/>
            </a:pPr>
            <a:r>
              <a:rPr lang="en-US" sz="2200" b="0" dirty="0">
                <a:latin typeface="Verdana" charset="0"/>
                <a:ea typeface="ＭＳ Ｐゴシック" charset="0"/>
                <a:cs typeface="ＭＳ Ｐゴシック" charset="0"/>
              </a:rPr>
              <a:t>	</a:t>
            </a:r>
          </a:p>
        </p:txBody>
      </p:sp>
      <p:sp>
        <p:nvSpPr>
          <p:cNvPr id="99335" name="Rectangle 16">
            <a:extLst>
              <a:ext uri="{FF2B5EF4-FFF2-40B4-BE49-F238E27FC236}">
                <a16:creationId xmlns:a16="http://schemas.microsoft.com/office/drawing/2014/main" id="{50A06AEA-330D-419E-80DE-D0F45FBFD986}"/>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99336" name="Picture 3" descr="Masters_Live_Facebook_1200x630.jpg">
            <a:extLst>
              <a:ext uri="{FF2B5EF4-FFF2-40B4-BE49-F238E27FC236}">
                <a16:creationId xmlns:a16="http://schemas.microsoft.com/office/drawing/2014/main" id="{CD4BDB56-CE4F-477B-BEFC-99DB2DDECCD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4953000"/>
            <a:ext cx="2895600"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9145">
                                            <p:txEl>
                                              <p:charRg st="0" end="202"/>
                                            </p:txEl>
                                          </p:spTgt>
                                        </p:tgtEl>
                                        <p:attrNameLst>
                                          <p:attrName>style.visibility</p:attrName>
                                        </p:attrNameLst>
                                      </p:cBhvr>
                                      <p:to>
                                        <p:strVal val="visible"/>
                                      </p:to>
                                    </p:set>
                                    <p:anim calcmode="lin" valueType="num">
                                      <p:cBhvr additive="base">
                                        <p:cTn id="7" dur="500" fill="hold"/>
                                        <p:tgtEl>
                                          <p:spTgt spid="219145">
                                            <p:txEl>
                                              <p:charRg st="0" end="20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9145">
                                            <p:txEl>
                                              <p:charRg st="0" end="20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378" name="Group 2">
            <a:extLst>
              <a:ext uri="{FF2B5EF4-FFF2-40B4-BE49-F238E27FC236}">
                <a16:creationId xmlns:a16="http://schemas.microsoft.com/office/drawing/2014/main" id="{59D80FEC-1172-4279-B4AA-B5F85BE48B38}"/>
              </a:ext>
            </a:extLst>
          </p:cNvPr>
          <p:cNvGrpSpPr>
            <a:grpSpLocks/>
          </p:cNvGrpSpPr>
          <p:nvPr/>
        </p:nvGrpSpPr>
        <p:grpSpPr bwMode="auto">
          <a:xfrm>
            <a:off x="0" y="0"/>
            <a:ext cx="9144000" cy="976313"/>
            <a:chOff x="0" y="0"/>
            <a:chExt cx="5760" cy="615"/>
          </a:xfrm>
        </p:grpSpPr>
        <p:sp>
          <p:nvSpPr>
            <p:cNvPr id="101385" name="Text Box 3">
              <a:extLst>
                <a:ext uri="{FF2B5EF4-FFF2-40B4-BE49-F238E27FC236}">
                  <a16:creationId xmlns:a16="http://schemas.microsoft.com/office/drawing/2014/main" id="{4A2A7A83-A043-4E7F-B707-9B11AAE187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01386" name="Text Box 4">
              <a:extLst>
                <a:ext uri="{FF2B5EF4-FFF2-40B4-BE49-F238E27FC236}">
                  <a16:creationId xmlns:a16="http://schemas.microsoft.com/office/drawing/2014/main" id="{4049556D-DEB9-4FEB-A27B-0DDD904E15A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1379" name="Line 5">
            <a:extLst>
              <a:ext uri="{FF2B5EF4-FFF2-40B4-BE49-F238E27FC236}">
                <a16:creationId xmlns:a16="http://schemas.microsoft.com/office/drawing/2014/main" id="{EC2FE711-1777-47AB-B0BC-8791D722ADF4}"/>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80" name="Text Box 6">
            <a:extLst>
              <a:ext uri="{FF2B5EF4-FFF2-40B4-BE49-F238E27FC236}">
                <a16:creationId xmlns:a16="http://schemas.microsoft.com/office/drawing/2014/main" id="{E9C9FE23-8E87-43FF-8542-7A753FC3F8B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1381" name="Rectangle 7">
            <a:extLst>
              <a:ext uri="{FF2B5EF4-FFF2-40B4-BE49-F238E27FC236}">
                <a16:creationId xmlns:a16="http://schemas.microsoft.com/office/drawing/2014/main" id="{0E76B008-BF17-415F-8CC7-74E6F16F0CF8}"/>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19145" name="Rectangle 9">
            <a:extLst>
              <a:ext uri="{FF2B5EF4-FFF2-40B4-BE49-F238E27FC236}">
                <a16:creationId xmlns:a16="http://schemas.microsoft.com/office/drawing/2014/main" id="{681BD9D8-368A-4328-8830-F162A7D485B2}"/>
              </a:ext>
            </a:extLst>
          </p:cNvPr>
          <p:cNvSpPr>
            <a:spLocks noChangeArrowheads="1"/>
          </p:cNvSpPr>
          <p:nvPr/>
        </p:nvSpPr>
        <p:spPr bwMode="auto">
          <a:xfrm>
            <a:off x="0" y="2588716"/>
            <a:ext cx="6858000" cy="3816429"/>
          </a:xfrm>
          <a:prstGeom prst="rect">
            <a:avLst/>
          </a:prstGeom>
          <a:noFill/>
          <a:ln>
            <a:noFill/>
          </a:ln>
          <a:extLst>
            <a:ext uri="{909E8E84-426E-40dd-AFC4-6F175D3DCCD1}"/>
            <a:ext uri="{91240B29-F687-4f45-9708-019B960494DF}"/>
          </a:extLst>
        </p:spPr>
        <p:txBody>
          <a:bodyPr>
            <a:spAutoFit/>
          </a:bodyPr>
          <a:lstStyle/>
          <a:p>
            <a:pPr marL="457200" lvl="6" indent="-457200" fontAlgn="base">
              <a:spcBef>
                <a:spcPct val="0"/>
              </a:spcBef>
              <a:spcAft>
                <a:spcPct val="0"/>
              </a:spcAft>
              <a:defRPr/>
            </a:pPr>
            <a:r>
              <a:rPr lang="en-US" sz="2200" b="0" dirty="0">
                <a:solidFill>
                  <a:srgbClr val="339933"/>
                </a:solidFill>
                <a:latin typeface="Verdana" charset="0"/>
                <a:ea typeface="ＭＳ Ｐゴシック" charset="0"/>
                <a:cs typeface="ＭＳ Ｐゴシック" charset="0"/>
              </a:rPr>
              <a:t>	Rather than inflating its own prices to capitalize on the strong demand, Augusta has even bought back some of the weekly passes to redistribute as more affordable daily passes in the past</a:t>
            </a:r>
          </a:p>
          <a:p>
            <a:pPr marL="457200" lvl="6" indent="-457200" fontAlgn="base">
              <a:spcBef>
                <a:spcPct val="0"/>
              </a:spcBef>
              <a:spcAft>
                <a:spcPct val="0"/>
              </a:spcAft>
              <a:defRPr/>
            </a:pPr>
            <a:endParaRPr lang="en-US" sz="2200" b="0" dirty="0">
              <a:solidFill>
                <a:srgbClr val="339933"/>
              </a:solidFill>
              <a:latin typeface="Verdana" charset="0"/>
              <a:ea typeface="ＭＳ Ｐゴシック" charset="0"/>
              <a:cs typeface="ＭＳ Ｐゴシック" charset="0"/>
            </a:endParaRPr>
          </a:p>
          <a:p>
            <a:pPr marL="457200" lvl="6" indent="-457200" fontAlgn="base">
              <a:spcBef>
                <a:spcPct val="0"/>
              </a:spcBef>
              <a:spcAft>
                <a:spcPct val="0"/>
              </a:spcAft>
              <a:defRPr/>
            </a:pPr>
            <a:r>
              <a:rPr lang="en-US" sz="2200" b="0" dirty="0">
                <a:solidFill>
                  <a:srgbClr val="339933"/>
                </a:solidFill>
                <a:latin typeface="Verdana" charset="0"/>
                <a:ea typeface="ＭＳ Ｐゴシック" charset="0"/>
                <a:cs typeface="ＭＳ Ｐゴシック" charset="0"/>
              </a:rPr>
              <a:t>	That’s not to say the event isn’t profitable; Golf Digest reports the event generates nearly $30 million in profits each year (which is then reinvested in the golf club for course maintenance, repair, upgrades etc.) </a:t>
            </a:r>
          </a:p>
        </p:txBody>
      </p:sp>
      <p:sp>
        <p:nvSpPr>
          <p:cNvPr id="101383" name="Rectangle 16">
            <a:extLst>
              <a:ext uri="{FF2B5EF4-FFF2-40B4-BE49-F238E27FC236}">
                <a16:creationId xmlns:a16="http://schemas.microsoft.com/office/drawing/2014/main" id="{1E2F1342-4924-4532-A2C7-4F9462CB2884}"/>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Paradox of Commercialism</a:t>
            </a:r>
          </a:p>
        </p:txBody>
      </p:sp>
      <p:pic>
        <p:nvPicPr>
          <p:cNvPr id="101384" name="Picture 12" descr="Image result for masters logo">
            <a:extLst>
              <a:ext uri="{FF2B5EF4-FFF2-40B4-BE49-F238E27FC236}">
                <a16:creationId xmlns:a16="http://schemas.microsoft.com/office/drawing/2014/main" id="{510DC180-EA62-4AC4-84EF-D79997FA28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9938" y="3048000"/>
            <a:ext cx="1795462"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19145">
                                            <p:txEl>
                                              <p:charRg st="0" end="202"/>
                                            </p:txEl>
                                          </p:spTgt>
                                        </p:tgtEl>
                                        <p:attrNameLst>
                                          <p:attrName>style.visibility</p:attrName>
                                        </p:attrNameLst>
                                      </p:cBhvr>
                                      <p:to>
                                        <p:strVal val="visible"/>
                                      </p:to>
                                    </p:set>
                                    <p:anim calcmode="lin" valueType="num">
                                      <p:cBhvr additive="base">
                                        <p:cTn id="7" dur="500" fill="hold"/>
                                        <p:tgtEl>
                                          <p:spTgt spid="219145">
                                            <p:txEl>
                                              <p:charRg st="0" end="20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9145">
                                            <p:txEl>
                                              <p:charRg st="0" end="20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6" name="Group 2">
            <a:extLst>
              <a:ext uri="{FF2B5EF4-FFF2-40B4-BE49-F238E27FC236}">
                <a16:creationId xmlns:a16="http://schemas.microsoft.com/office/drawing/2014/main" id="{69C4189E-2202-4A14-92B2-2783DBE0A638}"/>
              </a:ext>
            </a:extLst>
          </p:cNvPr>
          <p:cNvGrpSpPr>
            <a:grpSpLocks/>
          </p:cNvGrpSpPr>
          <p:nvPr/>
        </p:nvGrpSpPr>
        <p:grpSpPr bwMode="auto">
          <a:xfrm>
            <a:off x="0" y="0"/>
            <a:ext cx="9144000" cy="976313"/>
            <a:chOff x="0" y="0"/>
            <a:chExt cx="5760" cy="615"/>
          </a:xfrm>
        </p:grpSpPr>
        <p:sp>
          <p:nvSpPr>
            <p:cNvPr id="103434" name="Text Box 3">
              <a:extLst>
                <a:ext uri="{FF2B5EF4-FFF2-40B4-BE49-F238E27FC236}">
                  <a16:creationId xmlns:a16="http://schemas.microsoft.com/office/drawing/2014/main" id="{A2AB2958-6CA6-49AB-A52D-DD40DC59213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03435" name="Text Box 4">
              <a:extLst>
                <a:ext uri="{FF2B5EF4-FFF2-40B4-BE49-F238E27FC236}">
                  <a16:creationId xmlns:a16="http://schemas.microsoft.com/office/drawing/2014/main" id="{D55B8AFC-54AD-4886-A801-C7EC5E229AE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3427" name="Line 5">
            <a:extLst>
              <a:ext uri="{FF2B5EF4-FFF2-40B4-BE49-F238E27FC236}">
                <a16:creationId xmlns:a16="http://schemas.microsoft.com/office/drawing/2014/main" id="{D748B81A-BB5E-48C6-AC8E-D8658534212B}"/>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428" name="Text Box 6">
            <a:extLst>
              <a:ext uri="{FF2B5EF4-FFF2-40B4-BE49-F238E27FC236}">
                <a16:creationId xmlns:a16="http://schemas.microsoft.com/office/drawing/2014/main" id="{122EDF3C-B131-4F3C-A654-02E34BE2B22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3429" name="Rectangle 7">
            <a:extLst>
              <a:ext uri="{FF2B5EF4-FFF2-40B4-BE49-F238E27FC236}">
                <a16:creationId xmlns:a16="http://schemas.microsoft.com/office/drawing/2014/main" id="{252B5806-C93A-4DDC-8C42-27A5881DDF33}"/>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9E2812F4-CC40-4437-A597-2D1463C23B1C}"/>
              </a:ext>
            </a:extLst>
          </p:cNvPr>
          <p:cNvSpPr>
            <a:spLocks noChangeArrowheads="1"/>
          </p:cNvSpPr>
          <p:nvPr/>
        </p:nvSpPr>
        <p:spPr bwMode="auto">
          <a:xfrm>
            <a:off x="533400" y="3124200"/>
            <a:ext cx="49530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just" eaLnBrk="1" hangingPunct="1">
              <a:buFont typeface="Wingdings" panose="05000000000000000000" pitchFamily="2" charset="2"/>
              <a:buNone/>
            </a:pPr>
            <a:r>
              <a:rPr lang="en-US" altLang="en-US" b="0">
                <a:solidFill>
                  <a:srgbClr val="006600"/>
                </a:solidFill>
              </a:rPr>
              <a:t>As it becomes more and more challenging to generate a profit in professional sports, many organizations look for new and creative ways to generate advertising dollars.</a:t>
            </a:r>
            <a:endParaRPr lang="en-US" altLang="en-US">
              <a:solidFill>
                <a:srgbClr val="006600"/>
              </a:solidFill>
            </a:endParaRPr>
          </a:p>
        </p:txBody>
      </p:sp>
      <p:sp>
        <p:nvSpPr>
          <p:cNvPr id="103431" name="Rectangle 9">
            <a:extLst>
              <a:ext uri="{FF2B5EF4-FFF2-40B4-BE49-F238E27FC236}">
                <a16:creationId xmlns:a16="http://schemas.microsoft.com/office/drawing/2014/main" id="{479A2846-A35E-452C-88A9-9FB1B1C9E640}"/>
              </a:ext>
            </a:extLst>
          </p:cNvPr>
          <p:cNvSpPr>
            <a:spLocks noChangeArrowheads="1"/>
          </p:cNvSpPr>
          <p:nvPr/>
        </p:nvSpPr>
        <p:spPr bwMode="auto">
          <a:xfrm>
            <a:off x="2057400" y="19812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
        <p:nvSpPr>
          <p:cNvPr id="103432" name="AutoShape 2" descr="data:image/jpg;base64,/9j/4AAQSkZJRgABAQAAAQABAAD/2wCEAAkGBg8SDxUQEBIUFBIUFBEYGBQUFBUUFRQUFxIVFBUXFRUYHCYeFxkkGRUUHy8gJSgpLCwtFR4xNTAqNSYrLCkBCQoKDgwOGg8PGioiHyQtLCkpKiksLCosKSkpMCkpLCwpLCwsKSwsKSkvKSksKSksLCwsKSwsLCwpKSwpKSksLP/AABEIANEA8QMBIgACEQEDEQH/xAAcAAEAAgMBAQEAAAAAAAAAAAAABgcBBAUDAgj/xABOEAABAwIDAgkGCggEBAcAAAABAAIDBBEFEiEGMQcTIkFRYXGBkRQyUpKhsRUXI0JicpOiwdEzQ1NjgrLS4RYks8M1c6PCNERUdIPi8P/EABkBAQADAQEAAAAAAAAAAAAAAAABAgMEBf/EAC0RAQACAQMCBAUDBQAAAAAAAAABAhEDEiEEMRRBUWETIjJxkSOB8TOhsdHh/9oADAMBAAIRAxEAPwC8UREBFi6ygIiICIiAiIgIiICIiAiIgIiICIiAiIgIiICIiAiIgIiICIiAviZ9mk9AJ8AvteFefkn/AFHe4oNOMmwJ32F+1ezKgjrXI2lxB1PRTTMtnZG4tvqA7c3Tn1IVQUO3mIxPzeUOfc6tl5bT3Hd3WVZtEOfV6iulMRZfrKlp36L1BVZYLwswPs2qjMTvTZd8fePOb7VN8PxSOVueCRr29LHBw7+jvUxMS0pqVv8ATLrotdlX0r2a4HcVLR9IiICIiAiIgIiICIiAiIgIiICIiAiIgIiICIiAiIgLVxL9E7ryjxcAtpauInkAdL4/5gfwQRThGkthk/XxQ8ZmfgCqRVycKUlsNI9KWEe0n8FTaxv3eP10/qfsL2o66WJ+eJ7o3D5zHFp9m9eKwqOKJmOYTzBuFioZZtSwTN9JtmSf0u8B2qeYLtnRVNhFMGvP6t/If3A6O7iVQ6K8Xl2afWXr35fpllWRv196945mncVQGDbd11NZrZOMjHzJeWLdAPnN7ip3gvCnSS2bODA/pPLj9YC47x3rSLxLv0+q07+yyEXMo8SD2h8b2vYdzmkOB7CFnFKommmy3D+Kly2vfNkNrW57qzqYxDaWkhcGSTNEjiAGA5nkk2AyjUa9K2aDFIZ254ZGvHUdR2jeO9fnrCGObWQZjqZIrtI5TTxg87W4Om46rs7J1crcQhs6zXTRt00JBc0OaddQQTzKcC9kRFAIiICIiAiIgIiICIiAiIgIiICIiAtPEfmD6Y9jXH8FuLSrzy4x1vPg234oIJwuSWoo2+lO32RyFVIrR4YZPkadvTJKfBjR/wByq5YX7vE6yf1ZFcGC7I0VRhtMJom53RNtI3kPubkcob++6p9XdQTcVTYa30jA3xpZD77KaLdHETNs+incLwiWonbTxAcY4uAzGwGUFxuebcV94tgNTSuDaiJzL3sTYtdbflcNCplsdRCLEq6Z3m0wqD2ZnuI+61y9eFyQltIDvIlJ7bR396jbxlE6ERpTee8fwrhYVgbFbBQVVG6WfOHPeRG5rrZWtFiSDoQXX9VQN8Dg8styg4tt9IHLbxVZjDC2lasRM+b3w7Fp6d2eCR8Z+ibA9o3O7wpvg3C1I2zauIPHpxcl3ew6HuIUGrsNmhdkmjfG7oe0tv2X39y1lMTMLU1tTTniV3U9VheIFr2mN8rSHC/ImaQbjocR4hcqDg8dDVwzwy5o2Sxuc1+jg0OBNnDR3gFUwJBuNCOfoUjwbhNrIHCNz+OaLcmW5O69hJ517dN1rF3oaXWbuLR+H6AY8EaFfSr3BOE2imsJCaeTof5ndINPGymdPiNwDcOadzmkEEdRGhVomJdlb1vGay30XnHO07j3L0UriIiAiIgIiICIiAiIgIiICIiAtGtPyjeprz7WBby0Ko/K9jPe4/kgrLhik5VM36Mx8Swfgq4U84X5b1ULfRhJ9aR35KBrnv3eD1U51ZYdu7irg2km4qPDB0VFN4CLKf5lUBUq2i248rZTt4ri3QPDiQ7MHWDQLaAjzT4qaynQ1IpW2fZLto6byemxCTc6qqI2N6w5kd7etL7Vy+F5pM1MxoucswA6SXxgD2L7262op6oUsVPIHgzhz9CC2xa1ocCBbz3eC7ePYbx+NUgI5MUT5T3SHL9/L4K888O2+Lxatfb/ADl9z14oTh1C02zODX9mQtv3yvB/hVe7T0HF4u9gFg6ojcOyRzX+9xU7xTGcGnqSyodlngflEjs7LFjr8mQaWDr+d1ri8INGPhOjmbYtmMAuNQS2ZuoPPyXtSyNeN1eJiYiY/wBO5tZtpDT1PktTAJYXMa4nR1sxcDdjhY7ukFRPHti4vhKGGF2SGqbmYbZsnJJIAJ1GjTv+d1KYbSbMYfW1JZJK5lS2NvJa4A8XqQcrgQRqdR3rlVeKQS4xQw07g9kDZGlzTcXMTrAO3GwaL26UmPVOrXdPz47xhXWLYaYKiSnvnMbyy4B5RHQFzqjCw2bO9rmyN0s67SObVp51aTMJjgq6vFasfJxzScSznkkvYOA7dB13PMvrDMXp58PmrMRjErTUkebmLARG1oYbggC/Mb7+dVw540cTPOO/4VeuhhOP1VMbwSuZ0tvdh7WHQ+CkOJ7O4fNLA3Dp9Z3uaWPJPF2ZmBLSA8AnTnXMxjYevpgXPiLmC93x8toHSbatHaAoxMMfh3pzX8wleDcLQ0bVxW/eRe8xk+49ynuD7TwTtvBMyQc7b8odrTyh3hfnlfUUrmuDmktcNxBII7CNQrRefN0afWXrxbl+nIqxp36dv5rYCofB+E2ths2W07Pp6P7njf3gqfYFwkUc1hxnEvPzJbAE9T/NPsPUrxaJd2n1GnftKdItOHEAd/iNQtprwdQbqzofSIiAiIgIiICIiAiIgLnzH5Z3U1g/mP4roLiYnU8TOHv0hlDWl/zY5Gk5c5+a1wNgTpdtjvCCtOFyhkFTHPb5N0QYDzB7XPJB6yHA9xUCX6Nq6SOWMslY18bt4cA5p/8A3SorX8F2HyasEkR+g+49V91lakzzDzNfpLWtNqqcWFYVfwQzDWCdj+qRpYfEZgo3X7DYjF51O9w6Y7SD7lz7FSazDitoale8OCulhm0dXTuzwzOabButnDKCXBtnXFrkm3WufJGWmzgQeggg+BXyoZxM1nh9SSFzi5xuSSSekk3KmrtpKaanw9j35ZqaeEPzAhvFggFwfusA1h1soQiROF6ak1z7pxtbjzYsaZVRPDmsbAbscHAtsQ8XH0SVvNwlsO0MTmfops8rLbrOifmt/Fc94VcLuUO2FTHJA9xbJ5MHCMPG5rm5C0ubYkWta6tFm1daJtm3rlOsQxjy+atw0tAyxniekyxOu495tYdAPSVobJeSfA0grb8Sagh1s1w75PKeTqLOsojRbROZiIrbZbzF7mjXkuJDx18klT2KioqulqKWnqowJagzM9IA5H2MbiHecHBWicuil/iTNu88x9/RB9q8Mo4Xxuop+Njka4+c1xYQQALgA8/OL6KRYrtHUw4VRZH346KdkmcZy4WDd51BAJ1uo5tNsdUUOUyuY5ryQ1zSdSADq0i439a6G03/AAnDuyf3hR2yxrNqzbjHCUVuzkFVXTxvYM3kVOWOFwWyHOA7TfzXvvsq+dgRFD5WXWInMJjtuOTNfNftFrKy3VhiraiYfMw2B/qucfwWjjWEM4p0f6qbE6d7egsmZGT3Xc4KZhvqaUWjP3VtPhk7I2yPikbG62V7mODXX3WJFl2dn8Hiko55pWE5HwgOF+S1pzza7heM21UnxLbEGuno6rKKE54jyPMIZyXXGpOYbuy25QehxyWFvFNdeI8bmYCWh/GR8W7NbfoARfcQq8Q5prSlu+e8fukscVZQQ8bFWNaA6UeTy3LXBkkjRkvdpcRGTbknoKsrYbHTV0zZ3ANc4ODgN2ZrspIvzfmqrrNqW1FPKwyCFxZDyHsztl4uFweA4A5HF/KB0371O+CB/wDkQOiSYe1p/FXrPLs0L/PtrPGE/REWjvEREBERAREQEREBYc0EWOoKyiDRdgsF7tZkPTGTHftyEA9918HC3jzJndkjWvHiMrvauiiDlOiqG72MePoOLXeq4W+8vh1Vbz2SM6ywkesy4A6yQuwiDhTQ01QMr2xTDocGv07DchcKv4NcOk3RuiPTE8j7rrj2KaVFFG/z2Nd9ZoPvWucIZ8x0jOx5I9V92+xRMRKltOtu8Kwr+CB2+CoB+jKwj7zb+5Ruv4PcSi/UcYOmJwf90cr2K73UEw82Rrup7CD6zTp25SvMiYedET1sc1w8HZT7FWaQ5rdHpz24fnWopnxnLIxzD0PaWnwK8l+h6iWFwyzAWPNMwgf9QWXGrdgcNmF+JDL/ADonFnsHJ9ir8NzW6G0fTKkUa0kE6WBAtflXIvcDoVmV/BAw6wVDh9GVocPWbY+wqNV/BjiEZzNiZL1xuBNvqusfBRtmGXwL0zurn7I/NiEz2NjfI9zGklrXOLg0kWNgdy26/Hny0sFM5rQ2DPlcL3Id6Q3eC1azDpojaaJ8Z+mxzfC41WsqufdaFgO2spZZKh+Ysz4dxQEgsXStDuSLXHOLar1lxrNgcE291PUU7T03ifyfu5VXSyHmxFzY2uL6G264U7m8dRbzWpRmZmKPayES0dc5kuctLmhvF3Jv5uhJ0I5wqwr2ATSNAsBJIAOgB5Fl2cI25rqaHiYntya5c7cxZfXkHt5jcLgPeXEuJuSSSTvJJuSe9JnKNXUraIwwri4G3/5Nw6Jpf5IyqcVucEDiynfnu0ccSMwLbgxt1F9+5TTu06P+osxFqPxWIfOv2AleD8bZzNcfALZ7DpIuO/G3czQO0krxfisp5wOwD8UHeRRt1XId73eJHuXRwqtc45HG+lwedB00REBERAREQEREBERAREQEXk+pYN7mjtIWu/F4R86/YCUG6ott9E2HD5poQI5W8WQ9nIcCZmAm46ifFdV+Px8zXHwC5G0FQKunfTuBax+W5B5XJe1+lxbe0IIRQ7RYtBLFHUSBzZYjK3O1jiWZC5pzNsebn1XewrbKqfJBHNStaKi/FPbLYOsbElpBLRfrXjRbIUsbg+z3uAIBe9zrAi1rCw3FbbaekhsbRRlnmlxALfqlxuO5BJJiQLSxuDee7Q9tuvKT7lw67ZTC5tXQRgn5zLxu+7b2hc+o2voG+dUxk9Ts5+7dc6fhJw9u50j/AKsZHtdZROGVrac/Vh54hwYUp1gnkYeh7Q9vjyT71z6fgud+sqB/BGT7yF9VHCvEP0dO8/Xe1vsAPvXNqOFWqPmQxN7c7/xCp8rktHTZykdPwa0Y890r/wCINH3QulT7GUDN1O1x+nmf7HEhVxPwhYi79aG/UjYPaQSubUbSVr/PqZj1cY4DwFgmYR8XRr2quqOmghGjY47c4DWe3Ra1RtRQs8+piHY8OPg26o+R5dq4knrN/evlN54vHaFv1HCLhzd0jn/UjcfabBc6fhWpx+jgld9YtZ7rqJ7O4PTOp5qyr4x0UTmMyREBznOtqSdw5Tecc69K7yClqGyxNbVQSQ5hE94vG820fbq5j0noTdKZ1tSYzmIdWo4V5z+jp42/Wc5/uyrmz8JGIO3PYz6sbf8Auut7bqsiia2mhpoGMliikztYA8EuJsCPqjxUJCrMyy1NW8TjcsrYfbaeefyaos4uDi14AabtFyHAaHQHW3MrIwo/Kjv9yozYWS2IwdbnDxjcrvw82lb2rSs5h2dNebU5SJERWdIiIgIiIC+JZQ1pcdABcr7WhjbrQO/h/mCDUk2kHzWE9pA9114P2gl5g0dxP4qmtrtrKsVksUczo2RuLAGWb5uhJI1ve/Oo1Pic7/0ksjvrPcfeVSbOW3U1icRC+avajL+kqGM7XsZ/dcar27oR59UHdTS9/wDKCqVssqN7Kernyhak/CZQt80Sv7GADxcR7lzqjhWb+rpj2vkA9jQfeq8RRulnPU3lMZ+FCsPmMhZ3Od73Lm1G3mIu/Xlo+g1jfaBf2rgLDm3FjzqMyz+Lee8ulWYtWO/SzTG4vZz32IPPa9lzzrvWS9xtmcXEC13G5tzBYuElS85ngWV6RUsjvNY53Y0n3Be8uD1LGGR8MrWC13OY5rRc2GpHSoVxLURbOH4dNO8RwsL3nmHMOkncB1lder2DxCNheYrgC5DHte4D6oNz3JhMUtMZiEfWV3dntkX1kcj45WB0f6sglxu27bHdrYjuXMwvDnTTxwDQveG/V15R7hc9yYNk8e7VRd/bDAoKSZsMT3vdkzPL8ulzyQAAOYE94XARFqzWcSlWxflgjnfSOY4tDC6ne3PxoNxcDpGvP1Jt5Qxs8nfxTIZpYi6WJmjWuuLGw3b3Du6lG6Stlidnie5jt2Zji026LhfNRUPe4vkc5zjvc4lxPeVOeF98bNqT7eaijf6VJF7gfxUVQuJ3lFEqXtunLrbKSZa+nP76MeJy/ir1pHfKNP0h71QGDS5amF3RNEfCRpV+Rmzh1Ee9aUd/R/TKUIiK7tEREBERAXNx8/I26XNHvXSXMx8/JtHS8e4oPzdtJJmrag9M83+o5c5bOJvvPKemWU/fctdYPFt3dPCdmqqpaXQx5mtNi4kNF+gEnUr2wbZOoqJpIRljfFbOJLi2pFtAehSZtRVQ4bRyUgdkaXOmyC5PKuQ4ejfOD3LgYrjonr+OpzJG2QwgjNlLrWbysp1CtiIbTSlcZbmLcHstPTunfMw5cvJa12uZ7W7zb0ujmXWHBnTNIbJVkOO5to2k33WBNyuVt+8nFMt9P8uLc2oB3d67e1uylVU4gySNo4sNhBkLmi2V7ibC+YkX5gpxDXZXM4rnHCFbRYI6kqHQF2YANLXWtmaRpccx3juUppNjYThBnLCagxPkDsztACXABt7asFu9c7b6cT4jxcZuQI49PTJNx3F1u5TaKva2vbh/6sUlrdYI/wBsHxSIjKtKV3W9O0K+2SxOihdI6ri4wENyDi2yWIJv52g5lPMd2gpKER2pgeNa5wyNjZYDLv8AWCqqspTHK+I72Pe0/wALi38FM+E3/wAr/wAp/wDtqInhWl5rSfZ2/wDEho8KppWsz5wxti4tAu17r6D6PtUUx3b+aqhdA6KNjXZbkFxPJcHDf1hS2CSibhdKa0Ax5Y8t2udy8jraN183MoptfX4Y+FraJjWvEl3FsTmXZkcN5GupGimWmrNtv1eXZ28Kmbh2EipDQZpy0i/S65YDz5QwF1ukrW2b4SJOMIrXAxkEhzWWLXDUCzRqDu7bar123F8KoyPNHFe2DT3Fe+zMGDSRwRFkT6hzG5gWvcS8Mu65OnMU80/NForWcYj8uRs7tFEzFnPiBZBUOLcrrDKXEFpsDYcvwDipXh+yohxOarsBEWZm9DXvvxvgGuP/AMigW3FIyKvkZE0MYBEQ1osBeJhNu/VTfFMZkfgfH/PfExrj9Z4iee/XxSEacxzFvLlXGOYkaipkmO57yR1NGjB6oC0VhZVHDM5nIiIiBZWEQekDrPaehzT4EFfoIO5+nVfnknRfoCkkzRsd0sYfFoKvR39H5pgw6A9SyvOnN2N7B7l6LR3iIiAiIgLkbRHksH0vw/uuuuDtXLla0+i2V3g0H8ERPZ+apX3cXdJJ8TdfKw3cOwLKweKm+BS1tF5KGOEkNU5pEdicty3NY/NdZ19NOSVz8dpWNxksYAGmeA2GgBdxbne0k969MF4QJaenEHFNfkuGOLiMoN9CBvtc8400XBZij/KRUv5bxK2Q30DiHB1uoaWVsw6LXrtiIn/jv7ZG+MH69MPYxSqu2jezFvJHu+QkY1ttxa97SQQ4ai50386rzEccdNV+VFjQ7NG7KCSORlsL7/mrGMY5JUVJqXAMfyLZb2BYBYi/ZdMkauJmY9f7O5gOz7mYyIHXIie59zztaM0Z77s71JhtnhvlVhEeOL8nG8Wzffi7582bL+Ch527qePNSGQiV0YjJyu80OzX87fu8Ao8HkG99Qb36990zjsRqxTivqkO39FxeIScwkDHj+Jtnfea5dfhP86l/5T/exRbGcdmqntfMWlzW5QWtDdLk6236krGLY7UVJaZ3B2QENs1rbA2v5oF9wUZUm8fNjzT2rwKarwikjhy5miNxzHKLCN7ejpcFF8V2DqqeB08josrMtw1zi7VwaLcm29w51qU22FdHG2Nk5axgAaA1mgG4XtdeVbtRWzMMcs73Mda7TlsbEOG4dIB7lMzErXvp2jtOcJpsvLDX4caGV1pIxYekGtN43tHPbzT1dq2dntg2UcvlM8wdxYJbYZGN0ILnEnoJ6lWMUrmuDmktcNxaSCOwjctirxWolFpZpHgcz3ucPAlMka1eJtGZh0NscUjqK2SWIksIY0E6ZsrA246tFLZBfZwfVHsqf7KuF6eUvy5M7svo5jl333bt6jLOuriZmfN5oiKGTKLCygIiIgV7YBJmpIHdMMP+m26olXbsfJfD6c/umjwJb+CvR29HPzSntCfkm9gXutXCz8i3v95W0tHoiIiAiIgKLbcvIhktvFPUH/pu/JSlcHaGBxc1wBIy23X1uTr4oieYfmdZCuR+wtATfyYdxkA8M2i+f8C4f/6cetJ/Us9kvP8AC29YU6sq4DsLh37AevJ/Un+BMO/YD13/ANSbJPC39VPorf8A8BYd+x++/wDqT/AGHfsT9o/81GyTwt/ZUC+Zgcpy7+a/bdXD8X+HfsT9o/8ANY+L7Dv2TvtH/mm2SOmvE54VG6cvs5zQ02Fw3dpzrCt34vcO/ZO+0f8AmsfF3h37N/2r/wA1M1mS3TXtOeFRorc+LrDv2b/tX/mnxc4d6D/tX/mo2Sjwt/ZUaK2/i3w70JPtXLHxbYf6Mn2rk2Sjwt/ZUqyrZ+LXD/Rk+0Kx8WmH9Ev2h/JNsnhb+yp0VsfFnQfvftP7LHxZUH737T/6pslHhbqoRWv8WNB0zfaD+lY+LCh6ZvXb/Sm2TwuoqlZVqfFfQ+lN67f6Fj4rqL05/XZ/Qm2TwuoqxXNsLf4OguLcl1uzjHWK0KfgzoWuDjxrwPmueMp7crQfapXHGGgNaAAAAABYADQABWrXDo6fRtScykODu+SHaVvLnYG75M9Tj7guiruwREQEREBERAWLLKIMZQsGMdA8F9Ig8zAz0R4BYNLH6DfVC9UQePkcfoM9UKDcLcjoaOJ1OTG91Sxt2ckkGKU2uOa4Hgp+q74bJCKOC28VIPhDL+aCCy1WJU1Q+ComkD2x3txgeBcAtNx1KQ7PSVor6WOpkc5k7RIGlwcHRua/Le27Vu5Qn4WmqZ3zTvzyFli6wFwAANGgDcpVsfXSS4lS8Y8u4sZG3A5LGseQ0WA6Tv1Ui3vguH0B7Vj4Jh9D2n81uIoGl8Dw+j9535rHwND6J9YreRBoHBYeg+JWPgOL6Xj/AGXQRBzvgKLpd4j8lj4Cj6Xez8l0kQcw4Cz0nez8lj4Bb6bvALqIg5XwCPTPgFj4AHp/d/uusiDkfAH0/u/3XycAdzSAfw3/ABXZRB40lK2NgY29hzneTzk9a9kRAREQEREBERAREQEREBERAVccN/8A4OD/ANx/syIiCpsL8531D7wpdsD/AMSp/rO/03IisLyREVQREQEREBERAREQEREBERAREQEREH//2Q==">
            <a:extLst>
              <a:ext uri="{FF2B5EF4-FFF2-40B4-BE49-F238E27FC236}">
                <a16:creationId xmlns:a16="http://schemas.microsoft.com/office/drawing/2014/main" id="{DED52EE2-F4A5-4581-8D16-53FE9A905C6E}"/>
              </a:ext>
            </a:extLst>
          </p:cNvPr>
          <p:cNvSpPr>
            <a:spLocks noChangeAspect="1" noChangeArrowheads="1"/>
          </p:cNvSpPr>
          <p:nvPr/>
        </p:nvSpPr>
        <p:spPr bwMode="auto">
          <a:xfrm>
            <a:off x="117475" y="-965200"/>
            <a:ext cx="22955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pic>
        <p:nvPicPr>
          <p:cNvPr id="48134" name="Picture 6" descr="http://www.sponsormap.com/wp-content/uploads/2009/03/key-dollarsign1.jpg">
            <a:extLst>
              <a:ext uri="{FF2B5EF4-FFF2-40B4-BE49-F238E27FC236}">
                <a16:creationId xmlns:a16="http://schemas.microsoft.com/office/drawing/2014/main" id="{F0CA3100-C7C3-418B-8AF6-E70489F5EF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001" t="6464" r="14000" b="13824"/>
          <a:stretch>
            <a:fillRect/>
          </a:stretch>
        </p:blipFill>
        <p:spPr bwMode="auto">
          <a:xfrm>
            <a:off x="6172200" y="3276600"/>
            <a:ext cx="2362200"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09256">
                                            <p:txEl>
                                              <p:charRg st="0" end="167"/>
                                            </p:txEl>
                                          </p:spTgt>
                                        </p:tgtEl>
                                        <p:attrNameLst>
                                          <p:attrName>style.visibility</p:attrName>
                                        </p:attrNameLst>
                                      </p:cBhvr>
                                      <p:to>
                                        <p:strVal val="visible"/>
                                      </p:to>
                                    </p:set>
                                    <p:anim calcmode="lin" valueType="num">
                                      <p:cBhvr additive="base">
                                        <p:cTn id="7" dur="500" fill="hold"/>
                                        <p:tgtEl>
                                          <p:spTgt spid="309256">
                                            <p:txEl>
                                              <p:charRg st="0" end="16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9256">
                                            <p:txEl>
                                              <p:charRg st="0" end="167"/>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48134"/>
                                        </p:tgtEl>
                                        <p:attrNameLst>
                                          <p:attrName>style.visibility</p:attrName>
                                        </p:attrNameLst>
                                      </p:cBhvr>
                                      <p:to>
                                        <p:strVal val="visible"/>
                                      </p:to>
                                    </p:set>
                                    <p:animEffect transition="in" filter="dissolve">
                                      <p:cBhvr>
                                        <p:cTn id="12" dur="5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474" name="Group 2">
            <a:extLst>
              <a:ext uri="{FF2B5EF4-FFF2-40B4-BE49-F238E27FC236}">
                <a16:creationId xmlns:a16="http://schemas.microsoft.com/office/drawing/2014/main" id="{12A5A4EB-03D1-41C3-ABAA-CF389E9EBE5B}"/>
              </a:ext>
            </a:extLst>
          </p:cNvPr>
          <p:cNvGrpSpPr>
            <a:grpSpLocks/>
          </p:cNvGrpSpPr>
          <p:nvPr/>
        </p:nvGrpSpPr>
        <p:grpSpPr bwMode="auto">
          <a:xfrm>
            <a:off x="0" y="0"/>
            <a:ext cx="9144000" cy="976313"/>
            <a:chOff x="0" y="0"/>
            <a:chExt cx="5760" cy="615"/>
          </a:xfrm>
        </p:grpSpPr>
        <p:sp>
          <p:nvSpPr>
            <p:cNvPr id="105481" name="Text Box 3">
              <a:extLst>
                <a:ext uri="{FF2B5EF4-FFF2-40B4-BE49-F238E27FC236}">
                  <a16:creationId xmlns:a16="http://schemas.microsoft.com/office/drawing/2014/main" id="{E6C83726-38CF-499D-ADC7-3193F289E09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05482" name="Text Box 4">
              <a:extLst>
                <a:ext uri="{FF2B5EF4-FFF2-40B4-BE49-F238E27FC236}">
                  <a16:creationId xmlns:a16="http://schemas.microsoft.com/office/drawing/2014/main" id="{6519684E-7A55-4C19-B953-9DA0F77591E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5475" name="Line 5">
            <a:extLst>
              <a:ext uri="{FF2B5EF4-FFF2-40B4-BE49-F238E27FC236}">
                <a16:creationId xmlns:a16="http://schemas.microsoft.com/office/drawing/2014/main" id="{EA3A4337-7238-47C6-AE44-640DC19DF5C4}"/>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5476" name="Text Box 6">
            <a:extLst>
              <a:ext uri="{FF2B5EF4-FFF2-40B4-BE49-F238E27FC236}">
                <a16:creationId xmlns:a16="http://schemas.microsoft.com/office/drawing/2014/main" id="{73937BAE-2A84-4886-AAB7-44EE9533B20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5477" name="Rectangle 7">
            <a:extLst>
              <a:ext uri="{FF2B5EF4-FFF2-40B4-BE49-F238E27FC236}">
                <a16:creationId xmlns:a16="http://schemas.microsoft.com/office/drawing/2014/main" id="{6CABF5C1-D564-4A3A-B1AA-9213A5A3DD0C}"/>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04CE177D-C52E-4E53-BE84-DCD554C2ACD5}"/>
              </a:ext>
            </a:extLst>
          </p:cNvPr>
          <p:cNvSpPr>
            <a:spLocks noChangeArrowheads="1"/>
          </p:cNvSpPr>
          <p:nvPr/>
        </p:nvSpPr>
        <p:spPr bwMode="auto">
          <a:xfrm>
            <a:off x="228600" y="2438400"/>
            <a:ext cx="8610600" cy="243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b="0" dirty="0">
                <a:solidFill>
                  <a:srgbClr val="C00000"/>
                </a:solidFill>
              </a:rPr>
              <a:t> The Florida Panthers announced they would convert every seat in the </a:t>
            </a:r>
            <a:r>
              <a:rPr lang="en-US" altLang="en-US" sz="2200" b="0" dirty="0" err="1">
                <a:solidFill>
                  <a:srgbClr val="C00000"/>
                </a:solidFill>
              </a:rPr>
              <a:t>BankAtlantic</a:t>
            </a:r>
            <a:r>
              <a:rPr lang="en-US" altLang="en-US" sz="2200" b="0" dirty="0">
                <a:solidFill>
                  <a:srgbClr val="C00000"/>
                </a:solidFill>
              </a:rPr>
              <a:t> Center</a:t>
            </a:r>
            <a:r>
              <a:rPr lang="ja-JP" altLang="en-US" sz="2200" b="0" dirty="0">
                <a:solidFill>
                  <a:srgbClr val="C00000"/>
                </a:solidFill>
              </a:rPr>
              <a:t>’</a:t>
            </a:r>
            <a:r>
              <a:rPr lang="en-US" altLang="ja-JP" sz="2200" b="0" dirty="0">
                <a:solidFill>
                  <a:srgbClr val="C00000"/>
                </a:solidFill>
              </a:rPr>
              <a:t>s lower bowl to the color red in conjunction with the team</a:t>
            </a:r>
            <a:r>
              <a:rPr lang="ja-JP" altLang="en-US" sz="2200" b="0" dirty="0">
                <a:solidFill>
                  <a:srgbClr val="C00000"/>
                </a:solidFill>
              </a:rPr>
              <a:t>’</a:t>
            </a:r>
            <a:r>
              <a:rPr lang="en-US" altLang="ja-JP" sz="2200" b="0" dirty="0">
                <a:solidFill>
                  <a:srgbClr val="C00000"/>
                </a:solidFill>
              </a:rPr>
              <a:t>s </a:t>
            </a:r>
            <a:r>
              <a:rPr lang="ja-JP" altLang="en-US" sz="2200" b="0" dirty="0">
                <a:solidFill>
                  <a:srgbClr val="C00000"/>
                </a:solidFill>
              </a:rPr>
              <a:t>“</a:t>
            </a:r>
            <a:r>
              <a:rPr lang="en-US" altLang="ja-JP" sz="2200" b="0" dirty="0">
                <a:solidFill>
                  <a:srgbClr val="C00000"/>
                </a:solidFill>
              </a:rPr>
              <a:t>We See Red</a:t>
            </a:r>
            <a:r>
              <a:rPr lang="ja-JP" altLang="en-US" sz="2200" b="0" dirty="0">
                <a:solidFill>
                  <a:srgbClr val="C00000"/>
                </a:solidFill>
              </a:rPr>
              <a:t>”</a:t>
            </a:r>
            <a:r>
              <a:rPr lang="en-US" altLang="ja-JP" sz="2200" b="0" dirty="0">
                <a:solidFill>
                  <a:srgbClr val="C00000"/>
                </a:solidFill>
              </a:rPr>
              <a:t> marketing campaign and that the logo for one of their sponsor</a:t>
            </a:r>
            <a:r>
              <a:rPr lang="ja-JP" altLang="en-US" sz="2200" b="0" dirty="0">
                <a:solidFill>
                  <a:srgbClr val="C00000"/>
                </a:solidFill>
              </a:rPr>
              <a:t>’</a:t>
            </a:r>
            <a:r>
              <a:rPr lang="en-US" altLang="ja-JP" sz="2200" b="0" dirty="0">
                <a:solidFill>
                  <a:srgbClr val="C00000"/>
                </a:solidFill>
              </a:rPr>
              <a:t>s (Zimmerman Advertising) would appear on the front of each seat (a deal that will reportedly generate revenue in the mid-six figures each year for the team).</a:t>
            </a:r>
            <a:endParaRPr lang="en-US" altLang="en-US" sz="2200" dirty="0">
              <a:solidFill>
                <a:srgbClr val="C00000"/>
              </a:solidFill>
            </a:endParaRPr>
          </a:p>
        </p:txBody>
      </p:sp>
      <p:sp>
        <p:nvSpPr>
          <p:cNvPr id="105479" name="Rectangle 9">
            <a:extLst>
              <a:ext uri="{FF2B5EF4-FFF2-40B4-BE49-F238E27FC236}">
                <a16:creationId xmlns:a16="http://schemas.microsoft.com/office/drawing/2014/main" id="{248660DA-DD55-4825-A588-BE043A02E199}"/>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pic>
        <p:nvPicPr>
          <p:cNvPr id="47106" name="Picture 2" descr="http://t3.gstatic.com/images?q=tbn:ANd9GcTnIqYuB3Knk-UnVhzBxxAH9-De6GQw9bLGfBZaeL4q_mh_E0Vn">
            <a:extLst>
              <a:ext uri="{FF2B5EF4-FFF2-40B4-BE49-F238E27FC236}">
                <a16:creationId xmlns:a16="http://schemas.microsoft.com/office/drawing/2014/main" id="{C81320A6-99A3-4655-873E-CA13CF0403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5029200"/>
            <a:ext cx="3028950"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09256">
                                            <p:txEl>
                                              <p:charRg st="0" end="383"/>
                                            </p:txEl>
                                          </p:spTgt>
                                        </p:tgtEl>
                                        <p:attrNameLst>
                                          <p:attrName>style.visibility</p:attrName>
                                        </p:attrNameLst>
                                      </p:cBhvr>
                                      <p:to>
                                        <p:strVal val="visible"/>
                                      </p:to>
                                    </p:set>
                                    <p:anim calcmode="lin" valueType="num">
                                      <p:cBhvr additive="base">
                                        <p:cTn id="7" dur="500" fill="hold"/>
                                        <p:tgtEl>
                                          <p:spTgt spid="309256">
                                            <p:txEl>
                                              <p:charRg st="0" end="38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9256">
                                            <p:txEl>
                                              <p:charRg st="0" end="383"/>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47106"/>
                                        </p:tgtEl>
                                        <p:attrNameLst>
                                          <p:attrName>style.visibility</p:attrName>
                                        </p:attrNameLst>
                                      </p:cBhvr>
                                      <p:to>
                                        <p:strVal val="visible"/>
                                      </p:to>
                                    </p:set>
                                    <p:animEffect transition="in" filter="dissolve">
                                      <p:cBhvr>
                                        <p:cTn id="12"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2" name="Group 2">
            <a:extLst>
              <a:ext uri="{FF2B5EF4-FFF2-40B4-BE49-F238E27FC236}">
                <a16:creationId xmlns:a16="http://schemas.microsoft.com/office/drawing/2014/main" id="{5774C0B1-50AB-48F8-ACC3-8AB4E562D0D5}"/>
              </a:ext>
            </a:extLst>
          </p:cNvPr>
          <p:cNvGrpSpPr>
            <a:grpSpLocks/>
          </p:cNvGrpSpPr>
          <p:nvPr/>
        </p:nvGrpSpPr>
        <p:grpSpPr bwMode="auto">
          <a:xfrm>
            <a:off x="0" y="0"/>
            <a:ext cx="9144000" cy="976313"/>
            <a:chOff x="0" y="0"/>
            <a:chExt cx="5760" cy="615"/>
          </a:xfrm>
        </p:grpSpPr>
        <p:sp>
          <p:nvSpPr>
            <p:cNvPr id="107529" name="Text Box 3">
              <a:extLst>
                <a:ext uri="{FF2B5EF4-FFF2-40B4-BE49-F238E27FC236}">
                  <a16:creationId xmlns:a16="http://schemas.microsoft.com/office/drawing/2014/main" id="{B898C98C-C6E2-4510-B06D-81A64AD7AEE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07530" name="Text Box 4">
              <a:extLst>
                <a:ext uri="{FF2B5EF4-FFF2-40B4-BE49-F238E27FC236}">
                  <a16:creationId xmlns:a16="http://schemas.microsoft.com/office/drawing/2014/main" id="{E158A92B-0154-49EE-9A21-5072BDBEE8F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7523" name="Line 5">
            <a:extLst>
              <a:ext uri="{FF2B5EF4-FFF2-40B4-BE49-F238E27FC236}">
                <a16:creationId xmlns:a16="http://schemas.microsoft.com/office/drawing/2014/main" id="{0AE6369C-651C-49DB-8956-2B18DEABD063}"/>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7524" name="Text Box 6">
            <a:extLst>
              <a:ext uri="{FF2B5EF4-FFF2-40B4-BE49-F238E27FC236}">
                <a16:creationId xmlns:a16="http://schemas.microsoft.com/office/drawing/2014/main" id="{B5C6C514-78A1-4F53-8687-8A7DEC73E21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7525" name="Rectangle 7">
            <a:extLst>
              <a:ext uri="{FF2B5EF4-FFF2-40B4-BE49-F238E27FC236}">
                <a16:creationId xmlns:a16="http://schemas.microsoft.com/office/drawing/2014/main" id="{45BEBE77-8EBC-4859-83D9-7664B6044160}"/>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D6CEEE1D-2AA1-4381-B23A-15453244209D}"/>
              </a:ext>
            </a:extLst>
          </p:cNvPr>
          <p:cNvSpPr>
            <a:spLocks noChangeArrowheads="1"/>
          </p:cNvSpPr>
          <p:nvPr/>
        </p:nvSpPr>
        <p:spPr bwMode="auto">
          <a:xfrm>
            <a:off x="533400" y="2667000"/>
            <a:ext cx="8610600" cy="176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b="0">
                <a:solidFill>
                  <a:srgbClr val="16165D"/>
                </a:solidFill>
              </a:rPr>
              <a:t>The NFL relaxed its long standing policy of not allowing teams to solicit advertising dollars from any gambling entity when they approved the Baltimore Ravens</a:t>
            </a:r>
            <a:r>
              <a:rPr lang="ja-JP" altLang="en-US" sz="2200" b="0">
                <a:solidFill>
                  <a:srgbClr val="16165D"/>
                </a:solidFill>
              </a:rPr>
              <a:t>’</a:t>
            </a:r>
            <a:r>
              <a:rPr lang="en-US" altLang="ja-JP" sz="2200" b="0">
                <a:solidFill>
                  <a:srgbClr val="16165D"/>
                </a:solidFill>
              </a:rPr>
              <a:t> effort to open conversations with casinos about signage, radio advertising and ads in game programs.</a:t>
            </a:r>
            <a:endParaRPr lang="en-US" altLang="en-US" sz="2200">
              <a:solidFill>
                <a:srgbClr val="16165D"/>
              </a:solidFill>
            </a:endParaRPr>
          </a:p>
        </p:txBody>
      </p:sp>
      <p:sp>
        <p:nvSpPr>
          <p:cNvPr id="107527" name="Rectangle 9">
            <a:extLst>
              <a:ext uri="{FF2B5EF4-FFF2-40B4-BE49-F238E27FC236}">
                <a16:creationId xmlns:a16="http://schemas.microsoft.com/office/drawing/2014/main" id="{F6514315-BF49-44A3-9426-8752E8F41C43}"/>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pic>
        <p:nvPicPr>
          <p:cNvPr id="65538" name="Picture 2" descr="https://encrypted-tbn1.google.com/images?q=tbn:ANd9GcQn6eHyKdQifwGRioVxT0xuuHY8rdkkomkWX0S_GrgUT4wAaI55">
            <a:extLst>
              <a:ext uri="{FF2B5EF4-FFF2-40B4-BE49-F238E27FC236}">
                <a16:creationId xmlns:a16="http://schemas.microsoft.com/office/drawing/2014/main" id="{BB536E5C-755F-4380-AD36-DC72165D04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876800"/>
            <a:ext cx="3076575"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09256">
                                            <p:txEl>
                                              <p:pRg st="0" end="0"/>
                                            </p:txEl>
                                          </p:spTgt>
                                        </p:tgtEl>
                                        <p:attrNameLst>
                                          <p:attrName>style.visibility</p:attrName>
                                        </p:attrNameLst>
                                      </p:cBhvr>
                                      <p:to>
                                        <p:strVal val="visible"/>
                                      </p:to>
                                    </p:set>
                                    <p:anim calcmode="lin" valueType="num">
                                      <p:cBhvr additive="base">
                                        <p:cTn id="7" dur="500" fill="hold"/>
                                        <p:tgtEl>
                                          <p:spTgt spid="30925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9256">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65538"/>
                                        </p:tgtEl>
                                        <p:attrNameLst>
                                          <p:attrName>style.visibility</p:attrName>
                                        </p:attrNameLst>
                                      </p:cBhvr>
                                      <p:to>
                                        <p:strVal val="visible"/>
                                      </p:to>
                                    </p:set>
                                    <p:animEffect transition="in" filter="dissolve">
                                      <p:cBhvr>
                                        <p:cTn id="12" dur="500"/>
                                        <p:tgtEl>
                                          <p:spTgt spid="6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570" name="Group 2">
            <a:extLst>
              <a:ext uri="{FF2B5EF4-FFF2-40B4-BE49-F238E27FC236}">
                <a16:creationId xmlns:a16="http://schemas.microsoft.com/office/drawing/2014/main" id="{85862815-7C58-4BAF-875E-9F1F9779220D}"/>
              </a:ext>
            </a:extLst>
          </p:cNvPr>
          <p:cNvGrpSpPr>
            <a:grpSpLocks/>
          </p:cNvGrpSpPr>
          <p:nvPr/>
        </p:nvGrpSpPr>
        <p:grpSpPr bwMode="auto">
          <a:xfrm>
            <a:off x="0" y="0"/>
            <a:ext cx="9144000" cy="976313"/>
            <a:chOff x="0" y="0"/>
            <a:chExt cx="5760" cy="615"/>
          </a:xfrm>
        </p:grpSpPr>
        <p:sp>
          <p:nvSpPr>
            <p:cNvPr id="109576" name="Text Box 3">
              <a:extLst>
                <a:ext uri="{FF2B5EF4-FFF2-40B4-BE49-F238E27FC236}">
                  <a16:creationId xmlns:a16="http://schemas.microsoft.com/office/drawing/2014/main" id="{C382BA6F-C852-4459-975C-810AC3BD070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09577" name="Text Box 4">
              <a:extLst>
                <a:ext uri="{FF2B5EF4-FFF2-40B4-BE49-F238E27FC236}">
                  <a16:creationId xmlns:a16="http://schemas.microsoft.com/office/drawing/2014/main" id="{5020A63E-1B32-47A3-9BE8-217BC6DCA3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9571" name="Line 5">
            <a:extLst>
              <a:ext uri="{FF2B5EF4-FFF2-40B4-BE49-F238E27FC236}">
                <a16:creationId xmlns:a16="http://schemas.microsoft.com/office/drawing/2014/main" id="{0701FBF2-89BD-48F2-A275-FF8A3429F34F}"/>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9572" name="Text Box 6">
            <a:extLst>
              <a:ext uri="{FF2B5EF4-FFF2-40B4-BE49-F238E27FC236}">
                <a16:creationId xmlns:a16="http://schemas.microsoft.com/office/drawing/2014/main" id="{858F83FD-8FA1-4991-ADF0-048A4CF1B96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9573" name="Rectangle 7">
            <a:extLst>
              <a:ext uri="{FF2B5EF4-FFF2-40B4-BE49-F238E27FC236}">
                <a16:creationId xmlns:a16="http://schemas.microsoft.com/office/drawing/2014/main" id="{393BB2F6-D657-46C0-9E97-B0D91384B939}"/>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09574" name="Rectangle 9">
            <a:extLst>
              <a:ext uri="{FF2B5EF4-FFF2-40B4-BE49-F238E27FC236}">
                <a16:creationId xmlns:a16="http://schemas.microsoft.com/office/drawing/2014/main" id="{0CA71759-8178-413C-AB56-9AD9B2D01F98}"/>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
        <p:nvSpPr>
          <p:cNvPr id="109575" name="Text Box 11">
            <a:extLst>
              <a:ext uri="{FF2B5EF4-FFF2-40B4-BE49-F238E27FC236}">
                <a16:creationId xmlns:a16="http://schemas.microsoft.com/office/drawing/2014/main" id="{13A584B2-DDB1-4AFB-A3EE-E883C263F8ED}"/>
              </a:ext>
            </a:extLst>
          </p:cNvPr>
          <p:cNvSpPr txBox="1">
            <a:spLocks noChangeArrowheads="1"/>
          </p:cNvSpPr>
          <p:nvPr/>
        </p:nvSpPr>
        <p:spPr bwMode="auto">
          <a:xfrm>
            <a:off x="381000" y="2743200"/>
            <a:ext cx="81534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Arial" panose="020B0604020202020204" pitchFamily="34" charset="0"/>
              </a:rPr>
              <a:t>Last year, Maryland Live! Casino expanded its partnership with Washington, D.C.</a:t>
            </a:r>
            <a:r>
              <a:rPr lang="ja-JP" altLang="en-US" b="0">
                <a:cs typeface="Arial" panose="020B0604020202020204" pitchFamily="34" charset="0"/>
              </a:rPr>
              <a:t>’</a:t>
            </a:r>
            <a:r>
              <a:rPr lang="en-US" altLang="ja-JP" b="0">
                <a:cs typeface="Arial" panose="020B0604020202020204" pitchFamily="34" charset="0"/>
              </a:rPr>
              <a:t> s Verizon Center by branding a section of the arena as the Maryland Live! Casino Players Club. According to sponsorship.com, the members-only space features an all-inclusive menu, pool tables, TVs and end-zone viewing of NBA Washington Wizards and NHL Washington Capitals games and other sports and entertainment events that occur in the building.</a:t>
            </a:r>
            <a:endParaRPr lang="en-US" altLang="en-US" b="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a:extLst>
              <a:ext uri="{FF2B5EF4-FFF2-40B4-BE49-F238E27FC236}">
                <a16:creationId xmlns:a16="http://schemas.microsoft.com/office/drawing/2014/main" id="{89D420AF-F418-4885-B27A-90CC2DCAF264}"/>
              </a:ext>
            </a:extLst>
          </p:cNvPr>
          <p:cNvGrpSpPr>
            <a:grpSpLocks/>
          </p:cNvGrpSpPr>
          <p:nvPr/>
        </p:nvGrpSpPr>
        <p:grpSpPr bwMode="auto">
          <a:xfrm>
            <a:off x="0" y="0"/>
            <a:ext cx="9144000" cy="976313"/>
            <a:chOff x="0" y="0"/>
            <a:chExt cx="5760" cy="615"/>
          </a:xfrm>
        </p:grpSpPr>
        <p:sp>
          <p:nvSpPr>
            <p:cNvPr id="13319" name="Text Box 3">
              <a:extLst>
                <a:ext uri="{FF2B5EF4-FFF2-40B4-BE49-F238E27FC236}">
                  <a16:creationId xmlns:a16="http://schemas.microsoft.com/office/drawing/2014/main" id="{3C2B4462-40F6-409C-B984-BF8218FB847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3320" name="Text Box 4">
              <a:extLst>
                <a:ext uri="{FF2B5EF4-FFF2-40B4-BE49-F238E27FC236}">
                  <a16:creationId xmlns:a16="http://schemas.microsoft.com/office/drawing/2014/main" id="{97AA0B4A-26D3-4573-B84D-1C6FF7FB8C0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3315" name="Text Box 5">
            <a:extLst>
              <a:ext uri="{FF2B5EF4-FFF2-40B4-BE49-F238E27FC236}">
                <a16:creationId xmlns:a16="http://schemas.microsoft.com/office/drawing/2014/main" id="{4C244E83-7982-486F-A0B2-06A506A623B5}"/>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13316" name="Line 6">
            <a:extLst>
              <a:ext uri="{FF2B5EF4-FFF2-40B4-BE49-F238E27FC236}">
                <a16:creationId xmlns:a16="http://schemas.microsoft.com/office/drawing/2014/main" id="{5D5D782E-46EC-4DA2-AF39-EBD7EDD7FE13}"/>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7" name="Text Box 8">
            <a:extLst>
              <a:ext uri="{FF2B5EF4-FFF2-40B4-BE49-F238E27FC236}">
                <a16:creationId xmlns:a16="http://schemas.microsoft.com/office/drawing/2014/main" id="{556F7868-8FDE-493F-921A-B26B5FB7C58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5593" name="Rectangle 9">
            <a:extLst>
              <a:ext uri="{FF2B5EF4-FFF2-40B4-BE49-F238E27FC236}">
                <a16:creationId xmlns:a16="http://schemas.microsoft.com/office/drawing/2014/main" id="{7C35CADA-B11D-4B2B-BF04-FC7DCB353E11}"/>
              </a:ext>
            </a:extLst>
          </p:cNvPr>
          <p:cNvSpPr>
            <a:spLocks noChangeArrowheads="1"/>
          </p:cNvSpPr>
          <p:nvPr/>
        </p:nvSpPr>
        <p:spPr bwMode="auto">
          <a:xfrm>
            <a:off x="762000" y="2667000"/>
            <a:ext cx="7848600" cy="252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i="1">
                <a:solidFill>
                  <a:srgbClr val="000099"/>
                </a:solidFill>
              </a:rPr>
              <a:t>The primary challenge for today</a:t>
            </a:r>
            <a:r>
              <a:rPr lang="ja-JP" altLang="en-US" sz="3200" b="0" i="1">
                <a:solidFill>
                  <a:srgbClr val="000099"/>
                </a:solidFill>
              </a:rPr>
              <a:t>’</a:t>
            </a:r>
            <a:r>
              <a:rPr lang="en-US" altLang="ja-JP" sz="3200" b="0" i="1">
                <a:solidFill>
                  <a:srgbClr val="000099"/>
                </a:solidFill>
              </a:rPr>
              <a:t>s sports/entertainment business professional is capturing consumer interest and building loyalty once that connection has been made.</a:t>
            </a:r>
            <a:endParaRPr lang="en-US" altLang="en-US" sz="3200" b="0" i="1">
              <a:solidFill>
                <a:srgbClr val="0000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95593">
                                            <p:txEl>
                                              <p:charRg st="0" end="164"/>
                                            </p:txEl>
                                          </p:spTgt>
                                        </p:tgtEl>
                                        <p:attrNameLst>
                                          <p:attrName>style.visibility</p:attrName>
                                        </p:attrNameLst>
                                      </p:cBhvr>
                                      <p:to>
                                        <p:strVal val="visible"/>
                                      </p:to>
                                    </p:set>
                                    <p:animEffect transition="in" filter="checkerboard(across)">
                                      <p:cBhvr>
                                        <p:cTn id="7" dur="500"/>
                                        <p:tgtEl>
                                          <p:spTgt spid="195593">
                                            <p:txEl>
                                              <p:charRg st="0" end="1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2" name="Group 2">
            <a:extLst>
              <a:ext uri="{FF2B5EF4-FFF2-40B4-BE49-F238E27FC236}">
                <a16:creationId xmlns:a16="http://schemas.microsoft.com/office/drawing/2014/main" id="{5774C0B1-50AB-48F8-ACC3-8AB4E562D0D5}"/>
              </a:ext>
            </a:extLst>
          </p:cNvPr>
          <p:cNvGrpSpPr>
            <a:grpSpLocks/>
          </p:cNvGrpSpPr>
          <p:nvPr/>
        </p:nvGrpSpPr>
        <p:grpSpPr bwMode="auto">
          <a:xfrm>
            <a:off x="0" y="0"/>
            <a:ext cx="9144000" cy="976313"/>
            <a:chOff x="0" y="0"/>
            <a:chExt cx="5760" cy="615"/>
          </a:xfrm>
        </p:grpSpPr>
        <p:sp>
          <p:nvSpPr>
            <p:cNvPr id="107529" name="Text Box 3">
              <a:extLst>
                <a:ext uri="{FF2B5EF4-FFF2-40B4-BE49-F238E27FC236}">
                  <a16:creationId xmlns:a16="http://schemas.microsoft.com/office/drawing/2014/main" id="{B898C98C-C6E2-4510-B06D-81A64AD7AEE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07530" name="Text Box 4">
              <a:extLst>
                <a:ext uri="{FF2B5EF4-FFF2-40B4-BE49-F238E27FC236}">
                  <a16:creationId xmlns:a16="http://schemas.microsoft.com/office/drawing/2014/main" id="{E158A92B-0154-49EE-9A21-5072BDBEE8F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7523" name="Line 5">
            <a:extLst>
              <a:ext uri="{FF2B5EF4-FFF2-40B4-BE49-F238E27FC236}">
                <a16:creationId xmlns:a16="http://schemas.microsoft.com/office/drawing/2014/main" id="{0AE6369C-651C-49DB-8956-2B18DEABD063}"/>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7524" name="Text Box 6">
            <a:extLst>
              <a:ext uri="{FF2B5EF4-FFF2-40B4-BE49-F238E27FC236}">
                <a16:creationId xmlns:a16="http://schemas.microsoft.com/office/drawing/2014/main" id="{B5C6C514-78A1-4F53-8687-8A7DEC73E21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7525" name="Rectangle 7">
            <a:extLst>
              <a:ext uri="{FF2B5EF4-FFF2-40B4-BE49-F238E27FC236}">
                <a16:creationId xmlns:a16="http://schemas.microsoft.com/office/drawing/2014/main" id="{45BEBE77-8EBC-4859-83D9-7664B6044160}"/>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D6CEEE1D-2AA1-4381-B23A-15453244209D}"/>
              </a:ext>
            </a:extLst>
          </p:cNvPr>
          <p:cNvSpPr>
            <a:spLocks noChangeArrowheads="1"/>
          </p:cNvSpPr>
          <p:nvPr/>
        </p:nvSpPr>
        <p:spPr bwMode="auto">
          <a:xfrm>
            <a:off x="533400" y="2667000"/>
            <a:ext cx="78486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b="0" dirty="0">
                <a:solidFill>
                  <a:srgbClr val="16165D"/>
                </a:solidFill>
              </a:rPr>
              <a:t>In 2018, the United States Supreme Court’s decision to open the door to legalized sports gambling created new revenue opportunities for sports leagues around the country</a:t>
            </a:r>
          </a:p>
          <a:p>
            <a:pPr eaLnBrk="1" hangingPunct="1">
              <a:buFont typeface="Wingdings" panose="05000000000000000000" pitchFamily="2" charset="2"/>
              <a:buNone/>
            </a:pPr>
            <a:endParaRPr lang="en-US" altLang="en-US" sz="2200" b="0" dirty="0">
              <a:solidFill>
                <a:srgbClr val="16165D"/>
              </a:solidFill>
            </a:endParaRPr>
          </a:p>
          <a:p>
            <a:pPr eaLnBrk="1" hangingPunct="1">
              <a:buFont typeface="Wingdings" panose="05000000000000000000" pitchFamily="2" charset="2"/>
              <a:buNone/>
            </a:pPr>
            <a:r>
              <a:rPr lang="en-US" altLang="en-US" sz="2200" b="0" dirty="0">
                <a:solidFill>
                  <a:srgbClr val="16165D"/>
                </a:solidFill>
              </a:rPr>
              <a:t>According to bizjournals.com, the biggest opportunity could be with sports media and sponsorship</a:t>
            </a:r>
          </a:p>
        </p:txBody>
      </p:sp>
      <p:sp>
        <p:nvSpPr>
          <p:cNvPr id="107527" name="Rectangle 9">
            <a:extLst>
              <a:ext uri="{FF2B5EF4-FFF2-40B4-BE49-F238E27FC236}">
                <a16:creationId xmlns:a16="http://schemas.microsoft.com/office/drawing/2014/main" id="{F6514315-BF49-44A3-9426-8752E8F41C43}"/>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Tree>
    <p:extLst>
      <p:ext uri="{BB962C8B-B14F-4D97-AF65-F5344CB8AC3E}">
        <p14:creationId xmlns:p14="http://schemas.microsoft.com/office/powerpoint/2010/main" val="2091921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09256">
                                            <p:txEl>
                                              <p:pRg st="0" end="0"/>
                                            </p:txEl>
                                          </p:spTgt>
                                        </p:tgtEl>
                                        <p:attrNameLst>
                                          <p:attrName>style.visibility</p:attrName>
                                        </p:attrNameLst>
                                      </p:cBhvr>
                                      <p:to>
                                        <p:strVal val="visible"/>
                                      </p:to>
                                    </p:set>
                                    <p:anim calcmode="lin" valueType="num">
                                      <p:cBhvr additive="base">
                                        <p:cTn id="7" dur="500" fill="hold"/>
                                        <p:tgtEl>
                                          <p:spTgt spid="30925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925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9256">
                                            <p:txEl>
                                              <p:pRg st="2" end="2"/>
                                            </p:txEl>
                                          </p:spTgt>
                                        </p:tgtEl>
                                        <p:attrNameLst>
                                          <p:attrName>style.visibility</p:attrName>
                                        </p:attrNameLst>
                                      </p:cBhvr>
                                      <p:to>
                                        <p:strVal val="visible"/>
                                      </p:to>
                                    </p:set>
                                    <p:anim calcmode="lin" valueType="num">
                                      <p:cBhvr additive="base">
                                        <p:cTn id="11" dur="500" fill="hold"/>
                                        <p:tgtEl>
                                          <p:spTgt spid="30925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0925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2" name="Group 2">
            <a:extLst>
              <a:ext uri="{FF2B5EF4-FFF2-40B4-BE49-F238E27FC236}">
                <a16:creationId xmlns:a16="http://schemas.microsoft.com/office/drawing/2014/main" id="{5774C0B1-50AB-48F8-ACC3-8AB4E562D0D5}"/>
              </a:ext>
            </a:extLst>
          </p:cNvPr>
          <p:cNvGrpSpPr>
            <a:grpSpLocks/>
          </p:cNvGrpSpPr>
          <p:nvPr/>
        </p:nvGrpSpPr>
        <p:grpSpPr bwMode="auto">
          <a:xfrm>
            <a:off x="0" y="0"/>
            <a:ext cx="9144000" cy="976313"/>
            <a:chOff x="0" y="0"/>
            <a:chExt cx="5760" cy="615"/>
          </a:xfrm>
        </p:grpSpPr>
        <p:sp>
          <p:nvSpPr>
            <p:cNvPr id="107529" name="Text Box 3">
              <a:extLst>
                <a:ext uri="{FF2B5EF4-FFF2-40B4-BE49-F238E27FC236}">
                  <a16:creationId xmlns:a16="http://schemas.microsoft.com/office/drawing/2014/main" id="{B898C98C-C6E2-4510-B06D-81A64AD7AEE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07530" name="Text Box 4">
              <a:extLst>
                <a:ext uri="{FF2B5EF4-FFF2-40B4-BE49-F238E27FC236}">
                  <a16:creationId xmlns:a16="http://schemas.microsoft.com/office/drawing/2014/main" id="{E158A92B-0154-49EE-9A21-5072BDBEE8F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7523" name="Line 5">
            <a:extLst>
              <a:ext uri="{FF2B5EF4-FFF2-40B4-BE49-F238E27FC236}">
                <a16:creationId xmlns:a16="http://schemas.microsoft.com/office/drawing/2014/main" id="{0AE6369C-651C-49DB-8956-2B18DEABD063}"/>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7524" name="Text Box 6">
            <a:extLst>
              <a:ext uri="{FF2B5EF4-FFF2-40B4-BE49-F238E27FC236}">
                <a16:creationId xmlns:a16="http://schemas.microsoft.com/office/drawing/2014/main" id="{B5C6C514-78A1-4F53-8687-8A7DEC73E21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7525" name="Rectangle 7">
            <a:extLst>
              <a:ext uri="{FF2B5EF4-FFF2-40B4-BE49-F238E27FC236}">
                <a16:creationId xmlns:a16="http://schemas.microsoft.com/office/drawing/2014/main" id="{45BEBE77-8EBC-4859-83D9-7664B6044160}"/>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309256" name="Rectangle 8">
            <a:extLst>
              <a:ext uri="{FF2B5EF4-FFF2-40B4-BE49-F238E27FC236}">
                <a16:creationId xmlns:a16="http://schemas.microsoft.com/office/drawing/2014/main" id="{D6CEEE1D-2AA1-4381-B23A-15453244209D}"/>
              </a:ext>
            </a:extLst>
          </p:cNvPr>
          <p:cNvSpPr>
            <a:spLocks noChangeArrowheads="1"/>
          </p:cNvSpPr>
          <p:nvPr/>
        </p:nvSpPr>
        <p:spPr bwMode="auto">
          <a:xfrm>
            <a:off x="316831" y="2870351"/>
            <a:ext cx="851033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b="0" dirty="0">
                <a:solidFill>
                  <a:srgbClr val="16165D"/>
                </a:solidFill>
              </a:rPr>
              <a:t>Just months after the announcement was made to legalize gambling, the NBA signed a deal with MGM Resorts to become the official gaming partner of the NBA and WNBA </a:t>
            </a:r>
          </a:p>
        </p:txBody>
      </p:sp>
      <p:sp>
        <p:nvSpPr>
          <p:cNvPr id="107527" name="Rectangle 9">
            <a:extLst>
              <a:ext uri="{FF2B5EF4-FFF2-40B4-BE49-F238E27FC236}">
                <a16:creationId xmlns:a16="http://schemas.microsoft.com/office/drawing/2014/main" id="{F6514315-BF49-44A3-9426-8752E8F41C43}"/>
              </a:ext>
            </a:extLst>
          </p:cNvPr>
          <p:cNvSpPr>
            <a:spLocks noChangeArrowheads="1"/>
          </p:cNvSpPr>
          <p:nvPr/>
        </p:nvSpPr>
        <p:spPr bwMode="auto">
          <a:xfrm>
            <a:off x="2133600" y="1905000"/>
            <a:ext cx="496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pic>
        <p:nvPicPr>
          <p:cNvPr id="1026" name="Picture 2" descr="Image result for mgm resorts logo">
            <a:extLst>
              <a:ext uri="{FF2B5EF4-FFF2-40B4-BE49-F238E27FC236}">
                <a16:creationId xmlns:a16="http://schemas.microsoft.com/office/drawing/2014/main" id="{6ACAEC42-20B3-440F-B084-21CE441CB9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231" y="4958004"/>
            <a:ext cx="4852737" cy="10236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nba logo">
            <a:extLst>
              <a:ext uri="{FF2B5EF4-FFF2-40B4-BE49-F238E27FC236}">
                <a16:creationId xmlns:a16="http://schemas.microsoft.com/office/drawing/2014/main" id="{63F69B21-F9AC-4C54-A4AE-1C6C4947D8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4685452"/>
            <a:ext cx="2306836" cy="1568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6967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09256">
                                            <p:txEl>
                                              <p:pRg st="0" end="0"/>
                                            </p:txEl>
                                          </p:spTgt>
                                        </p:tgtEl>
                                        <p:attrNameLst>
                                          <p:attrName>style.visibility</p:attrName>
                                        </p:attrNameLst>
                                      </p:cBhvr>
                                      <p:to>
                                        <p:strVal val="visible"/>
                                      </p:to>
                                    </p:set>
                                    <p:anim calcmode="lin" valueType="num">
                                      <p:cBhvr additive="base">
                                        <p:cTn id="7" dur="500" fill="hold"/>
                                        <p:tgtEl>
                                          <p:spTgt spid="30925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925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Group 2">
            <a:extLst>
              <a:ext uri="{FF2B5EF4-FFF2-40B4-BE49-F238E27FC236}">
                <a16:creationId xmlns:a16="http://schemas.microsoft.com/office/drawing/2014/main" id="{C3F5B912-767A-48FE-9FB7-4159E8762DA9}"/>
              </a:ext>
            </a:extLst>
          </p:cNvPr>
          <p:cNvGrpSpPr>
            <a:grpSpLocks/>
          </p:cNvGrpSpPr>
          <p:nvPr/>
        </p:nvGrpSpPr>
        <p:grpSpPr bwMode="auto">
          <a:xfrm>
            <a:off x="0" y="0"/>
            <a:ext cx="9144000" cy="976313"/>
            <a:chOff x="0" y="0"/>
            <a:chExt cx="5760" cy="615"/>
          </a:xfrm>
        </p:grpSpPr>
        <p:sp>
          <p:nvSpPr>
            <p:cNvPr id="111625" name="Text Box 3">
              <a:extLst>
                <a:ext uri="{FF2B5EF4-FFF2-40B4-BE49-F238E27FC236}">
                  <a16:creationId xmlns:a16="http://schemas.microsoft.com/office/drawing/2014/main" id="{214D7150-9FD9-47E3-B07A-2B3810529C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1626" name="Text Box 4">
              <a:extLst>
                <a:ext uri="{FF2B5EF4-FFF2-40B4-BE49-F238E27FC236}">
                  <a16:creationId xmlns:a16="http://schemas.microsoft.com/office/drawing/2014/main" id="{021D20E1-BDE4-4F18-AB7C-BD98F78E75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1619" name="Line 5">
            <a:extLst>
              <a:ext uri="{FF2B5EF4-FFF2-40B4-BE49-F238E27FC236}">
                <a16:creationId xmlns:a16="http://schemas.microsoft.com/office/drawing/2014/main" id="{5FDF6600-4C22-4C21-9BDA-E0C475D6D81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20" name="Text Box 6">
            <a:extLst>
              <a:ext uri="{FF2B5EF4-FFF2-40B4-BE49-F238E27FC236}">
                <a16:creationId xmlns:a16="http://schemas.microsoft.com/office/drawing/2014/main" id="{FC6A547E-26C3-44F1-80D7-702DB22FD2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1621" name="Rectangle 7">
            <a:extLst>
              <a:ext uri="{FF2B5EF4-FFF2-40B4-BE49-F238E27FC236}">
                <a16:creationId xmlns:a16="http://schemas.microsoft.com/office/drawing/2014/main" id="{BB0B1B52-0E78-4E11-B4C6-5F90E08A2C02}"/>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11622" name="Rectangle 9">
            <a:extLst>
              <a:ext uri="{FF2B5EF4-FFF2-40B4-BE49-F238E27FC236}">
                <a16:creationId xmlns:a16="http://schemas.microsoft.com/office/drawing/2014/main" id="{D45F263C-D1E6-4C09-9318-595A45896941}"/>
              </a:ext>
            </a:extLst>
          </p:cNvPr>
          <p:cNvSpPr>
            <a:spLocks noChangeArrowheads="1"/>
          </p:cNvSpPr>
          <p:nvPr/>
        </p:nvSpPr>
        <p:spPr bwMode="auto">
          <a:xfrm>
            <a:off x="2032000" y="1903413"/>
            <a:ext cx="4986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
        <p:nvSpPr>
          <p:cNvPr id="111623" name="Rectangle 1">
            <a:extLst>
              <a:ext uri="{FF2B5EF4-FFF2-40B4-BE49-F238E27FC236}">
                <a16:creationId xmlns:a16="http://schemas.microsoft.com/office/drawing/2014/main" id="{29117D83-95B3-4837-A144-F5F9714F46A9}"/>
              </a:ext>
            </a:extLst>
          </p:cNvPr>
          <p:cNvSpPr>
            <a:spLocks noChangeArrowheads="1"/>
          </p:cNvSpPr>
          <p:nvPr/>
        </p:nvSpPr>
        <p:spPr bwMode="auto">
          <a:xfrm>
            <a:off x="3810000" y="2971688"/>
            <a:ext cx="48768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just" eaLnBrk="1" hangingPunct="1"/>
            <a:r>
              <a:rPr lang="en-US" altLang="en-US" b="0" dirty="0">
                <a:solidFill>
                  <a:srgbClr val="339933"/>
                </a:solidFill>
              </a:rPr>
              <a:t>Major League Soccer lifted its long-standing commercial restrictions on liquor and sports betting partnerships in 2019, opening the door to future jersey sponsorships, naming rights deals etc. </a:t>
            </a:r>
          </a:p>
        </p:txBody>
      </p:sp>
      <p:pic>
        <p:nvPicPr>
          <p:cNvPr id="2" name="Picture 1">
            <a:extLst>
              <a:ext uri="{FF2B5EF4-FFF2-40B4-BE49-F238E27FC236}">
                <a16:creationId xmlns:a16="http://schemas.microsoft.com/office/drawing/2014/main" id="{104698EC-ABC2-A643-B86F-962A0255D0EC}"/>
              </a:ext>
            </a:extLst>
          </p:cNvPr>
          <p:cNvPicPr>
            <a:picLocks noChangeAspect="1"/>
          </p:cNvPicPr>
          <p:nvPr/>
        </p:nvPicPr>
        <p:blipFill>
          <a:blip r:embed="rId3"/>
          <a:stretch>
            <a:fillRect/>
          </a:stretch>
        </p:blipFill>
        <p:spPr>
          <a:xfrm>
            <a:off x="-1" y="3058447"/>
            <a:ext cx="3500261" cy="2504139"/>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Group 2">
            <a:extLst>
              <a:ext uri="{FF2B5EF4-FFF2-40B4-BE49-F238E27FC236}">
                <a16:creationId xmlns:a16="http://schemas.microsoft.com/office/drawing/2014/main" id="{C3F5B912-767A-48FE-9FB7-4159E8762DA9}"/>
              </a:ext>
            </a:extLst>
          </p:cNvPr>
          <p:cNvGrpSpPr>
            <a:grpSpLocks/>
          </p:cNvGrpSpPr>
          <p:nvPr/>
        </p:nvGrpSpPr>
        <p:grpSpPr bwMode="auto">
          <a:xfrm>
            <a:off x="0" y="0"/>
            <a:ext cx="9144000" cy="976313"/>
            <a:chOff x="0" y="0"/>
            <a:chExt cx="5760" cy="615"/>
          </a:xfrm>
        </p:grpSpPr>
        <p:sp>
          <p:nvSpPr>
            <p:cNvPr id="111625" name="Text Box 3">
              <a:extLst>
                <a:ext uri="{FF2B5EF4-FFF2-40B4-BE49-F238E27FC236}">
                  <a16:creationId xmlns:a16="http://schemas.microsoft.com/office/drawing/2014/main" id="{214D7150-9FD9-47E3-B07A-2B3810529C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1626" name="Text Box 4">
              <a:extLst>
                <a:ext uri="{FF2B5EF4-FFF2-40B4-BE49-F238E27FC236}">
                  <a16:creationId xmlns:a16="http://schemas.microsoft.com/office/drawing/2014/main" id="{021D20E1-BDE4-4F18-AB7C-BD98F78E75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1619" name="Line 5">
            <a:extLst>
              <a:ext uri="{FF2B5EF4-FFF2-40B4-BE49-F238E27FC236}">
                <a16:creationId xmlns:a16="http://schemas.microsoft.com/office/drawing/2014/main" id="{5FDF6600-4C22-4C21-9BDA-E0C475D6D81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20" name="Text Box 6">
            <a:extLst>
              <a:ext uri="{FF2B5EF4-FFF2-40B4-BE49-F238E27FC236}">
                <a16:creationId xmlns:a16="http://schemas.microsoft.com/office/drawing/2014/main" id="{FC6A547E-26C3-44F1-80D7-702DB22FD2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1621" name="Rectangle 7">
            <a:extLst>
              <a:ext uri="{FF2B5EF4-FFF2-40B4-BE49-F238E27FC236}">
                <a16:creationId xmlns:a16="http://schemas.microsoft.com/office/drawing/2014/main" id="{BB0B1B52-0E78-4E11-B4C6-5F90E08A2C02}"/>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11622" name="Rectangle 9">
            <a:extLst>
              <a:ext uri="{FF2B5EF4-FFF2-40B4-BE49-F238E27FC236}">
                <a16:creationId xmlns:a16="http://schemas.microsoft.com/office/drawing/2014/main" id="{D45F263C-D1E6-4C09-9318-595A45896941}"/>
              </a:ext>
            </a:extLst>
          </p:cNvPr>
          <p:cNvSpPr>
            <a:spLocks noChangeArrowheads="1"/>
          </p:cNvSpPr>
          <p:nvPr/>
        </p:nvSpPr>
        <p:spPr bwMode="auto">
          <a:xfrm>
            <a:off x="2032000" y="1903413"/>
            <a:ext cx="4986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
        <p:nvSpPr>
          <p:cNvPr id="111623" name="Rectangle 1">
            <a:extLst>
              <a:ext uri="{FF2B5EF4-FFF2-40B4-BE49-F238E27FC236}">
                <a16:creationId xmlns:a16="http://schemas.microsoft.com/office/drawing/2014/main" id="{29117D83-95B3-4837-A144-F5F9714F46A9}"/>
              </a:ext>
            </a:extLst>
          </p:cNvPr>
          <p:cNvSpPr>
            <a:spLocks noChangeArrowheads="1"/>
          </p:cNvSpPr>
          <p:nvPr/>
        </p:nvSpPr>
        <p:spPr bwMode="auto">
          <a:xfrm>
            <a:off x="152400" y="2681288"/>
            <a:ext cx="8763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just" eaLnBrk="1" hangingPunct="1"/>
            <a:r>
              <a:rPr lang="en-US" altLang="en-US" b="0" dirty="0">
                <a:solidFill>
                  <a:srgbClr val="C00000"/>
                </a:solidFill>
              </a:rPr>
              <a:t>Several collegiate athletic programs around the country are relaxing their ban on alcohol sales at sporting events as a way to generate additional revenue:</a:t>
            </a:r>
          </a:p>
          <a:p>
            <a:pPr algn="just" eaLnBrk="1" hangingPunct="1"/>
            <a:endParaRPr lang="en-US" altLang="en-US" b="0" dirty="0">
              <a:solidFill>
                <a:srgbClr val="C00000"/>
              </a:solidFill>
            </a:endParaRPr>
          </a:p>
          <a:p>
            <a:pPr marL="342900" indent="-342900" algn="just" eaLnBrk="1" hangingPunct="1">
              <a:buFont typeface="Wingdings" pitchFamily="2" charset="2"/>
              <a:buChar char="ü"/>
            </a:pPr>
            <a:r>
              <a:rPr lang="en-US" altLang="en-US" b="0" dirty="0">
                <a:solidFill>
                  <a:srgbClr val="C00000"/>
                </a:solidFill>
              </a:rPr>
              <a:t>University of Minnesota</a:t>
            </a:r>
          </a:p>
          <a:p>
            <a:pPr marL="342900" indent="-342900" algn="just" eaLnBrk="1" hangingPunct="1">
              <a:buFont typeface="Wingdings" pitchFamily="2" charset="2"/>
              <a:buChar char="ü"/>
            </a:pPr>
            <a:r>
              <a:rPr lang="en-US" altLang="en-US" b="0" dirty="0">
                <a:solidFill>
                  <a:srgbClr val="C00000"/>
                </a:solidFill>
              </a:rPr>
              <a:t>Texas A&amp;M </a:t>
            </a:r>
          </a:p>
          <a:p>
            <a:pPr marL="342900" indent="-342900" algn="just" eaLnBrk="1" hangingPunct="1">
              <a:buFont typeface="Wingdings" pitchFamily="2" charset="2"/>
              <a:buChar char="ü"/>
            </a:pPr>
            <a:r>
              <a:rPr lang="en-US" altLang="en-US" b="0" dirty="0">
                <a:solidFill>
                  <a:srgbClr val="C00000"/>
                </a:solidFill>
              </a:rPr>
              <a:t>Middle </a:t>
            </a:r>
            <a:r>
              <a:rPr lang="en-US" altLang="en-US" b="0" dirty="0" err="1">
                <a:solidFill>
                  <a:srgbClr val="C00000"/>
                </a:solidFill>
              </a:rPr>
              <a:t>Tennesse</a:t>
            </a:r>
            <a:r>
              <a:rPr lang="en-US" altLang="en-US" b="0" dirty="0">
                <a:solidFill>
                  <a:srgbClr val="C00000"/>
                </a:solidFill>
              </a:rPr>
              <a:t> State</a:t>
            </a:r>
          </a:p>
        </p:txBody>
      </p:sp>
    </p:spTree>
    <p:extLst>
      <p:ext uri="{BB962C8B-B14F-4D97-AF65-F5344CB8AC3E}">
        <p14:creationId xmlns:p14="http://schemas.microsoft.com/office/powerpoint/2010/main" val="18607595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Group 2">
            <a:extLst>
              <a:ext uri="{FF2B5EF4-FFF2-40B4-BE49-F238E27FC236}">
                <a16:creationId xmlns:a16="http://schemas.microsoft.com/office/drawing/2014/main" id="{C3F5B912-767A-48FE-9FB7-4159E8762DA9}"/>
              </a:ext>
            </a:extLst>
          </p:cNvPr>
          <p:cNvGrpSpPr>
            <a:grpSpLocks/>
          </p:cNvGrpSpPr>
          <p:nvPr/>
        </p:nvGrpSpPr>
        <p:grpSpPr bwMode="auto">
          <a:xfrm>
            <a:off x="0" y="0"/>
            <a:ext cx="9144000" cy="976313"/>
            <a:chOff x="0" y="0"/>
            <a:chExt cx="5760" cy="615"/>
          </a:xfrm>
        </p:grpSpPr>
        <p:sp>
          <p:nvSpPr>
            <p:cNvPr id="111625" name="Text Box 3">
              <a:extLst>
                <a:ext uri="{FF2B5EF4-FFF2-40B4-BE49-F238E27FC236}">
                  <a16:creationId xmlns:a16="http://schemas.microsoft.com/office/drawing/2014/main" id="{214D7150-9FD9-47E3-B07A-2B3810529C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1626" name="Text Box 4">
              <a:extLst>
                <a:ext uri="{FF2B5EF4-FFF2-40B4-BE49-F238E27FC236}">
                  <a16:creationId xmlns:a16="http://schemas.microsoft.com/office/drawing/2014/main" id="{021D20E1-BDE4-4F18-AB7C-BD98F78E75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1619" name="Line 5">
            <a:extLst>
              <a:ext uri="{FF2B5EF4-FFF2-40B4-BE49-F238E27FC236}">
                <a16:creationId xmlns:a16="http://schemas.microsoft.com/office/drawing/2014/main" id="{5FDF6600-4C22-4C21-9BDA-E0C475D6D81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20" name="Text Box 6">
            <a:extLst>
              <a:ext uri="{FF2B5EF4-FFF2-40B4-BE49-F238E27FC236}">
                <a16:creationId xmlns:a16="http://schemas.microsoft.com/office/drawing/2014/main" id="{FC6A547E-26C3-44F1-80D7-702DB22FD2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1621" name="Rectangle 7">
            <a:extLst>
              <a:ext uri="{FF2B5EF4-FFF2-40B4-BE49-F238E27FC236}">
                <a16:creationId xmlns:a16="http://schemas.microsoft.com/office/drawing/2014/main" id="{BB0B1B52-0E78-4E11-B4C6-5F90E08A2C02}"/>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11622" name="Rectangle 9">
            <a:extLst>
              <a:ext uri="{FF2B5EF4-FFF2-40B4-BE49-F238E27FC236}">
                <a16:creationId xmlns:a16="http://schemas.microsoft.com/office/drawing/2014/main" id="{D45F263C-D1E6-4C09-9318-595A45896941}"/>
              </a:ext>
            </a:extLst>
          </p:cNvPr>
          <p:cNvSpPr>
            <a:spLocks noChangeArrowheads="1"/>
          </p:cNvSpPr>
          <p:nvPr/>
        </p:nvSpPr>
        <p:spPr bwMode="auto">
          <a:xfrm>
            <a:off x="2032000" y="1903413"/>
            <a:ext cx="4986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
        <p:nvSpPr>
          <p:cNvPr id="111623" name="Rectangle 1">
            <a:extLst>
              <a:ext uri="{FF2B5EF4-FFF2-40B4-BE49-F238E27FC236}">
                <a16:creationId xmlns:a16="http://schemas.microsoft.com/office/drawing/2014/main" id="{29117D83-95B3-4837-A144-F5F9714F46A9}"/>
              </a:ext>
            </a:extLst>
          </p:cNvPr>
          <p:cNvSpPr>
            <a:spLocks noChangeArrowheads="1"/>
          </p:cNvSpPr>
          <p:nvPr/>
        </p:nvSpPr>
        <p:spPr bwMode="auto">
          <a:xfrm>
            <a:off x="152400" y="2681288"/>
            <a:ext cx="87630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just" eaLnBrk="1" hangingPunct="1"/>
            <a:r>
              <a:rPr lang="en-US" altLang="en-US" b="0" dirty="0">
                <a:solidFill>
                  <a:srgbClr val="C00000"/>
                </a:solidFill>
              </a:rPr>
              <a:t>After COVID-19 kept fans at home and leagues shut down, sports teams will be forced to find ways to make up for massive amounts of lost revenue</a:t>
            </a:r>
          </a:p>
          <a:p>
            <a:pPr algn="just" eaLnBrk="1" hangingPunct="1"/>
            <a:r>
              <a:rPr lang="en-US" altLang="en-US" b="0" dirty="0">
                <a:solidFill>
                  <a:srgbClr val="C00000"/>
                </a:solidFill>
              </a:rPr>
              <a:t> </a:t>
            </a:r>
          </a:p>
          <a:p>
            <a:pPr algn="just" eaLnBrk="1" hangingPunct="1"/>
            <a:r>
              <a:rPr lang="en-US" altLang="en-US" b="0" dirty="0">
                <a:solidFill>
                  <a:srgbClr val="C00000"/>
                </a:solidFill>
              </a:rPr>
              <a:t>It was reported by Sports Business Journal that Major League Soccer will approve the somewhat controversial CBD as a new commercial opportunity (meaning they can sell a sponsorship to CBD brands) for teams by the end of 2020</a:t>
            </a:r>
          </a:p>
        </p:txBody>
      </p:sp>
    </p:spTree>
    <p:extLst>
      <p:ext uri="{BB962C8B-B14F-4D97-AF65-F5344CB8AC3E}">
        <p14:creationId xmlns:p14="http://schemas.microsoft.com/office/powerpoint/2010/main" val="15731941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Group 2">
            <a:extLst>
              <a:ext uri="{FF2B5EF4-FFF2-40B4-BE49-F238E27FC236}">
                <a16:creationId xmlns:a16="http://schemas.microsoft.com/office/drawing/2014/main" id="{C3F5B912-767A-48FE-9FB7-4159E8762DA9}"/>
              </a:ext>
            </a:extLst>
          </p:cNvPr>
          <p:cNvGrpSpPr>
            <a:grpSpLocks/>
          </p:cNvGrpSpPr>
          <p:nvPr/>
        </p:nvGrpSpPr>
        <p:grpSpPr bwMode="auto">
          <a:xfrm>
            <a:off x="0" y="0"/>
            <a:ext cx="9144000" cy="976313"/>
            <a:chOff x="0" y="0"/>
            <a:chExt cx="5760" cy="615"/>
          </a:xfrm>
        </p:grpSpPr>
        <p:sp>
          <p:nvSpPr>
            <p:cNvPr id="111625" name="Text Box 3">
              <a:extLst>
                <a:ext uri="{FF2B5EF4-FFF2-40B4-BE49-F238E27FC236}">
                  <a16:creationId xmlns:a16="http://schemas.microsoft.com/office/drawing/2014/main" id="{214D7150-9FD9-47E3-B07A-2B3810529C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1626" name="Text Box 4">
              <a:extLst>
                <a:ext uri="{FF2B5EF4-FFF2-40B4-BE49-F238E27FC236}">
                  <a16:creationId xmlns:a16="http://schemas.microsoft.com/office/drawing/2014/main" id="{021D20E1-BDE4-4F18-AB7C-BD98F78E75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1619" name="Line 5">
            <a:extLst>
              <a:ext uri="{FF2B5EF4-FFF2-40B4-BE49-F238E27FC236}">
                <a16:creationId xmlns:a16="http://schemas.microsoft.com/office/drawing/2014/main" id="{5FDF6600-4C22-4C21-9BDA-E0C475D6D81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20" name="Text Box 6">
            <a:extLst>
              <a:ext uri="{FF2B5EF4-FFF2-40B4-BE49-F238E27FC236}">
                <a16:creationId xmlns:a16="http://schemas.microsoft.com/office/drawing/2014/main" id="{FC6A547E-26C3-44F1-80D7-702DB22FD2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1621" name="Rectangle 7">
            <a:extLst>
              <a:ext uri="{FF2B5EF4-FFF2-40B4-BE49-F238E27FC236}">
                <a16:creationId xmlns:a16="http://schemas.microsoft.com/office/drawing/2014/main" id="{BB0B1B52-0E78-4E11-B4C6-5F90E08A2C02}"/>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11622" name="Rectangle 9">
            <a:extLst>
              <a:ext uri="{FF2B5EF4-FFF2-40B4-BE49-F238E27FC236}">
                <a16:creationId xmlns:a16="http://schemas.microsoft.com/office/drawing/2014/main" id="{D45F263C-D1E6-4C09-9318-595A45896941}"/>
              </a:ext>
            </a:extLst>
          </p:cNvPr>
          <p:cNvSpPr>
            <a:spLocks noChangeArrowheads="1"/>
          </p:cNvSpPr>
          <p:nvPr/>
        </p:nvSpPr>
        <p:spPr bwMode="auto">
          <a:xfrm>
            <a:off x="2032000" y="1903413"/>
            <a:ext cx="4986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
        <p:nvSpPr>
          <p:cNvPr id="111623" name="Rectangle 1">
            <a:extLst>
              <a:ext uri="{FF2B5EF4-FFF2-40B4-BE49-F238E27FC236}">
                <a16:creationId xmlns:a16="http://schemas.microsoft.com/office/drawing/2014/main" id="{29117D83-95B3-4837-A144-F5F9714F46A9}"/>
              </a:ext>
            </a:extLst>
          </p:cNvPr>
          <p:cNvSpPr>
            <a:spLocks noChangeArrowheads="1"/>
          </p:cNvSpPr>
          <p:nvPr/>
        </p:nvSpPr>
        <p:spPr bwMode="auto">
          <a:xfrm>
            <a:off x="152400" y="2681288"/>
            <a:ext cx="87630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just" eaLnBrk="1" hangingPunct="1"/>
            <a:r>
              <a:rPr lang="en-US" altLang="en-US" sz="2000" b="0" dirty="0">
                <a:solidFill>
                  <a:srgbClr val="C00000"/>
                </a:solidFill>
              </a:rPr>
              <a:t>The NFL allowed teams to tarp off sections of their stadiums and sell ads on that space, providing added exposure for corporate partners on broadcasts once the season resumed (marketing the first time the league allowed teams to sell “camera-visible signage to local sponsors”)</a:t>
            </a:r>
          </a:p>
        </p:txBody>
      </p:sp>
      <p:sp>
        <p:nvSpPr>
          <p:cNvPr id="2" name="Rectangle 1">
            <a:extLst>
              <a:ext uri="{FF2B5EF4-FFF2-40B4-BE49-F238E27FC236}">
                <a16:creationId xmlns:a16="http://schemas.microsoft.com/office/drawing/2014/main" id="{5717AD6C-E0FE-46DE-BDCD-4BE2906B7899}"/>
              </a:ext>
            </a:extLst>
          </p:cNvPr>
          <p:cNvSpPr>
            <a:spLocks noChangeArrowheads="1"/>
          </p:cNvSpPr>
          <p:nvPr/>
        </p:nvSpPr>
        <p:spPr bwMode="auto">
          <a:xfrm>
            <a:off x="143669" y="4717857"/>
            <a:ext cx="8763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just" eaLnBrk="1" hangingPunct="1"/>
            <a:r>
              <a:rPr lang="en-US" altLang="en-US" sz="2000" b="0" dirty="0">
                <a:solidFill>
                  <a:srgbClr val="000099"/>
                </a:solidFill>
              </a:rPr>
              <a:t>The NFL also dropped its ban on energy drink advertising, creating a new sponsorship category that would allow the league and its teams to recoup more revenue lost from the pandemic fallout</a:t>
            </a:r>
          </a:p>
        </p:txBody>
      </p:sp>
    </p:spTree>
    <p:extLst>
      <p:ext uri="{BB962C8B-B14F-4D97-AF65-F5344CB8AC3E}">
        <p14:creationId xmlns:p14="http://schemas.microsoft.com/office/powerpoint/2010/main" val="36045784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Group 2">
            <a:extLst>
              <a:ext uri="{FF2B5EF4-FFF2-40B4-BE49-F238E27FC236}">
                <a16:creationId xmlns:a16="http://schemas.microsoft.com/office/drawing/2014/main" id="{C3F5B912-767A-48FE-9FB7-4159E8762DA9}"/>
              </a:ext>
            </a:extLst>
          </p:cNvPr>
          <p:cNvGrpSpPr>
            <a:grpSpLocks/>
          </p:cNvGrpSpPr>
          <p:nvPr/>
        </p:nvGrpSpPr>
        <p:grpSpPr bwMode="auto">
          <a:xfrm>
            <a:off x="0" y="0"/>
            <a:ext cx="9144000" cy="976313"/>
            <a:chOff x="0" y="0"/>
            <a:chExt cx="5760" cy="615"/>
          </a:xfrm>
        </p:grpSpPr>
        <p:sp>
          <p:nvSpPr>
            <p:cNvPr id="111625" name="Text Box 3">
              <a:extLst>
                <a:ext uri="{FF2B5EF4-FFF2-40B4-BE49-F238E27FC236}">
                  <a16:creationId xmlns:a16="http://schemas.microsoft.com/office/drawing/2014/main" id="{214D7150-9FD9-47E3-B07A-2B3810529C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1626" name="Text Box 4">
              <a:extLst>
                <a:ext uri="{FF2B5EF4-FFF2-40B4-BE49-F238E27FC236}">
                  <a16:creationId xmlns:a16="http://schemas.microsoft.com/office/drawing/2014/main" id="{021D20E1-BDE4-4F18-AB7C-BD98F78E75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1619" name="Line 5">
            <a:extLst>
              <a:ext uri="{FF2B5EF4-FFF2-40B4-BE49-F238E27FC236}">
                <a16:creationId xmlns:a16="http://schemas.microsoft.com/office/drawing/2014/main" id="{5FDF6600-4C22-4C21-9BDA-E0C475D6D81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20" name="Text Box 6">
            <a:extLst>
              <a:ext uri="{FF2B5EF4-FFF2-40B4-BE49-F238E27FC236}">
                <a16:creationId xmlns:a16="http://schemas.microsoft.com/office/drawing/2014/main" id="{FC6A547E-26C3-44F1-80D7-702DB22FD2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1621" name="Rectangle 7">
            <a:extLst>
              <a:ext uri="{FF2B5EF4-FFF2-40B4-BE49-F238E27FC236}">
                <a16:creationId xmlns:a16="http://schemas.microsoft.com/office/drawing/2014/main" id="{BB0B1B52-0E78-4E11-B4C6-5F90E08A2C02}"/>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11622" name="Rectangle 9">
            <a:extLst>
              <a:ext uri="{FF2B5EF4-FFF2-40B4-BE49-F238E27FC236}">
                <a16:creationId xmlns:a16="http://schemas.microsoft.com/office/drawing/2014/main" id="{D45F263C-D1E6-4C09-9318-595A45896941}"/>
              </a:ext>
            </a:extLst>
          </p:cNvPr>
          <p:cNvSpPr>
            <a:spLocks noChangeArrowheads="1"/>
          </p:cNvSpPr>
          <p:nvPr/>
        </p:nvSpPr>
        <p:spPr bwMode="auto">
          <a:xfrm>
            <a:off x="2032000" y="1903413"/>
            <a:ext cx="4986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Paradox of Commercialism</a:t>
            </a:r>
          </a:p>
        </p:txBody>
      </p:sp>
      <p:sp>
        <p:nvSpPr>
          <p:cNvPr id="111623" name="Rectangle 1">
            <a:extLst>
              <a:ext uri="{FF2B5EF4-FFF2-40B4-BE49-F238E27FC236}">
                <a16:creationId xmlns:a16="http://schemas.microsoft.com/office/drawing/2014/main" id="{29117D83-95B3-4837-A144-F5F9714F46A9}"/>
              </a:ext>
            </a:extLst>
          </p:cNvPr>
          <p:cNvSpPr>
            <a:spLocks noChangeArrowheads="1"/>
          </p:cNvSpPr>
          <p:nvPr/>
        </p:nvSpPr>
        <p:spPr bwMode="auto">
          <a:xfrm>
            <a:off x="152400" y="2681288"/>
            <a:ext cx="8763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just" eaLnBrk="1" hangingPunct="1"/>
            <a:r>
              <a:rPr lang="en-US" altLang="en-US" sz="2000" b="0" dirty="0">
                <a:solidFill>
                  <a:srgbClr val="339933"/>
                </a:solidFill>
              </a:rPr>
              <a:t>A popular trend when play resumed for some teams included the sale of cardboard cutouts of fans to be placed in the arena that would be visible during game broadcasts</a:t>
            </a:r>
          </a:p>
        </p:txBody>
      </p:sp>
      <p:pic>
        <p:nvPicPr>
          <p:cNvPr id="2050" name="Picture 2" descr="Faces in the crowd: Cutouts provide virtual MLB audience | WBMA">
            <a:extLst>
              <a:ext uri="{FF2B5EF4-FFF2-40B4-BE49-F238E27FC236}">
                <a16:creationId xmlns:a16="http://schemas.microsoft.com/office/drawing/2014/main" id="{7998E925-1B60-4261-BFF7-70E737C9EF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3960050"/>
            <a:ext cx="4267200" cy="2397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56116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666" name="Group 2">
            <a:extLst>
              <a:ext uri="{FF2B5EF4-FFF2-40B4-BE49-F238E27FC236}">
                <a16:creationId xmlns:a16="http://schemas.microsoft.com/office/drawing/2014/main" id="{4408FFA4-713D-4AFE-8F87-B34B5C005C5D}"/>
              </a:ext>
            </a:extLst>
          </p:cNvPr>
          <p:cNvGrpSpPr>
            <a:grpSpLocks/>
          </p:cNvGrpSpPr>
          <p:nvPr/>
        </p:nvGrpSpPr>
        <p:grpSpPr bwMode="auto">
          <a:xfrm>
            <a:off x="0" y="0"/>
            <a:ext cx="9144000" cy="976313"/>
            <a:chOff x="0" y="0"/>
            <a:chExt cx="5760" cy="615"/>
          </a:xfrm>
        </p:grpSpPr>
        <p:sp>
          <p:nvSpPr>
            <p:cNvPr id="113672" name="Text Box 3">
              <a:extLst>
                <a:ext uri="{FF2B5EF4-FFF2-40B4-BE49-F238E27FC236}">
                  <a16:creationId xmlns:a16="http://schemas.microsoft.com/office/drawing/2014/main" id="{30AF2F4F-C35B-4DDA-8CE8-2D85F3D3E52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3673" name="Text Box 4">
              <a:extLst>
                <a:ext uri="{FF2B5EF4-FFF2-40B4-BE49-F238E27FC236}">
                  <a16:creationId xmlns:a16="http://schemas.microsoft.com/office/drawing/2014/main" id="{EBAD8C95-BE3D-4664-8ABC-AA4C27AA351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3667" name="Line 5">
            <a:extLst>
              <a:ext uri="{FF2B5EF4-FFF2-40B4-BE49-F238E27FC236}">
                <a16:creationId xmlns:a16="http://schemas.microsoft.com/office/drawing/2014/main" id="{7C78C106-CC86-40DD-B8A7-07540D3ECB38}"/>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668" name="Text Box 6">
            <a:extLst>
              <a:ext uri="{FF2B5EF4-FFF2-40B4-BE49-F238E27FC236}">
                <a16:creationId xmlns:a16="http://schemas.microsoft.com/office/drawing/2014/main" id="{90525CE9-0339-42F8-987A-30F817FC3C8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3669" name="Rectangle 7">
            <a:extLst>
              <a:ext uri="{FF2B5EF4-FFF2-40B4-BE49-F238E27FC236}">
                <a16:creationId xmlns:a16="http://schemas.microsoft.com/office/drawing/2014/main" id="{7253A673-4209-4BC5-8649-8E38609884CF}"/>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20168" name="Rectangle 8">
            <a:extLst>
              <a:ext uri="{FF2B5EF4-FFF2-40B4-BE49-F238E27FC236}">
                <a16:creationId xmlns:a16="http://schemas.microsoft.com/office/drawing/2014/main" id="{E0517E82-AD54-49A1-B953-5C936466FA82}"/>
              </a:ext>
            </a:extLst>
          </p:cNvPr>
          <p:cNvSpPr>
            <a:spLocks noChangeArrowheads="1"/>
          </p:cNvSpPr>
          <p:nvPr/>
        </p:nvSpPr>
        <p:spPr bwMode="auto">
          <a:xfrm>
            <a:off x="152400" y="2743200"/>
            <a:ext cx="86106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b="0"/>
              <a:t> Never before have consumers had so much </a:t>
            </a:r>
          </a:p>
          <a:p>
            <a:pPr eaLnBrk="1" hangingPunct="1">
              <a:buFont typeface="Wingdings" panose="05000000000000000000" pitchFamily="2" charset="2"/>
              <a:buNone/>
            </a:pPr>
            <a:r>
              <a:rPr lang="en-US" altLang="en-US" b="0"/>
              <a:t>   information or access to sports and entertainment </a:t>
            </a:r>
          </a:p>
          <a:p>
            <a:pPr eaLnBrk="1" hangingPunct="1">
              <a:buFont typeface="Wingdings" panose="05000000000000000000" pitchFamily="2" charset="2"/>
              <a:buNone/>
            </a:pPr>
            <a:r>
              <a:rPr lang="en-US" altLang="en-US" b="0"/>
              <a:t>   products at their fingertips with the proliferation of </a:t>
            </a:r>
          </a:p>
          <a:p>
            <a:pPr eaLnBrk="1" hangingPunct="1">
              <a:buFont typeface="Wingdings" panose="05000000000000000000" pitchFamily="2" charset="2"/>
              <a:buNone/>
            </a:pPr>
            <a:r>
              <a:rPr lang="en-US" altLang="en-US" b="0"/>
              <a:t>   media channels</a:t>
            </a:r>
            <a:r>
              <a:rPr lang="en-US" altLang="en-US"/>
              <a:t> </a:t>
            </a:r>
            <a:endParaRPr lang="en-US" altLang="en-US" b="0"/>
          </a:p>
          <a:p>
            <a:pPr eaLnBrk="1" hangingPunct="1">
              <a:buFont typeface="Wingdings" panose="05000000000000000000" pitchFamily="2" charset="2"/>
              <a:buChar char="Ø"/>
            </a:pPr>
            <a:endParaRPr lang="en-US" altLang="en-US" b="0"/>
          </a:p>
          <a:p>
            <a:pPr eaLnBrk="1" hangingPunct="1">
              <a:buFont typeface="Wingdings" panose="05000000000000000000" pitchFamily="2" charset="2"/>
              <a:buChar char="Ø"/>
            </a:pPr>
            <a:r>
              <a:rPr lang="en-US" altLang="en-US" b="0"/>
              <a:t> The fan experience is being consistently upgraded </a:t>
            </a:r>
          </a:p>
          <a:p>
            <a:pPr eaLnBrk="1" hangingPunct="1">
              <a:buFont typeface="Wingdings" panose="05000000000000000000" pitchFamily="2" charset="2"/>
              <a:buNone/>
            </a:pPr>
            <a:r>
              <a:rPr lang="en-US" altLang="en-US" b="0"/>
              <a:t>   as a direct result of new technologies and advances</a:t>
            </a:r>
          </a:p>
          <a:p>
            <a:pPr eaLnBrk="1" hangingPunct="1">
              <a:buFont typeface="Wingdings" panose="05000000000000000000" pitchFamily="2" charset="2"/>
              <a:buNone/>
            </a:pPr>
            <a:r>
              <a:rPr lang="en-US" altLang="en-US" b="0"/>
              <a:t>   in social media as consumers can absorb the sport </a:t>
            </a:r>
          </a:p>
          <a:p>
            <a:pPr eaLnBrk="1" hangingPunct="1">
              <a:buFont typeface="Wingdings" panose="05000000000000000000" pitchFamily="2" charset="2"/>
              <a:buNone/>
            </a:pPr>
            <a:r>
              <a:rPr lang="en-US" altLang="en-US" b="0"/>
              <a:t>   experience from almost anywhere</a:t>
            </a:r>
            <a:r>
              <a:rPr lang="en-US" altLang="en-US"/>
              <a:t> </a:t>
            </a:r>
          </a:p>
        </p:txBody>
      </p:sp>
      <p:sp>
        <p:nvSpPr>
          <p:cNvPr id="113671" name="Rectangle 9">
            <a:extLst>
              <a:ext uri="{FF2B5EF4-FFF2-40B4-BE49-F238E27FC236}">
                <a16:creationId xmlns:a16="http://schemas.microsoft.com/office/drawing/2014/main" id="{AD5C5FF7-EC88-43D4-BAC3-E2342C29EC2D}"/>
              </a:ext>
            </a:extLst>
          </p:cNvPr>
          <p:cNvSpPr>
            <a:spLocks noChangeArrowheads="1"/>
          </p:cNvSpPr>
          <p:nvPr/>
        </p:nvSpPr>
        <p:spPr bwMode="auto">
          <a:xfrm>
            <a:off x="3052763" y="2057400"/>
            <a:ext cx="31067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New Technology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20168">
                                            <p:txEl>
                                              <p:pRg st="0" end="0"/>
                                            </p:txEl>
                                          </p:spTgt>
                                        </p:tgtEl>
                                        <p:attrNameLst>
                                          <p:attrName>style.visibility</p:attrName>
                                        </p:attrNameLst>
                                      </p:cBhvr>
                                      <p:to>
                                        <p:strVal val="visible"/>
                                      </p:to>
                                    </p:set>
                                    <p:anim calcmode="lin" valueType="num">
                                      <p:cBhvr additive="base">
                                        <p:cTn id="7" dur="500" fill="hold"/>
                                        <p:tgtEl>
                                          <p:spTgt spid="22016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016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0168">
                                            <p:txEl>
                                              <p:pRg st="1" end="1"/>
                                            </p:txEl>
                                          </p:spTgt>
                                        </p:tgtEl>
                                        <p:attrNameLst>
                                          <p:attrName>style.visibility</p:attrName>
                                        </p:attrNameLst>
                                      </p:cBhvr>
                                      <p:to>
                                        <p:strVal val="visible"/>
                                      </p:to>
                                    </p:set>
                                    <p:anim calcmode="lin" valueType="num">
                                      <p:cBhvr additive="base">
                                        <p:cTn id="11" dur="500" fill="hold"/>
                                        <p:tgtEl>
                                          <p:spTgt spid="22016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016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0168">
                                            <p:txEl>
                                              <p:pRg st="2" end="2"/>
                                            </p:txEl>
                                          </p:spTgt>
                                        </p:tgtEl>
                                        <p:attrNameLst>
                                          <p:attrName>style.visibility</p:attrName>
                                        </p:attrNameLst>
                                      </p:cBhvr>
                                      <p:to>
                                        <p:strVal val="visible"/>
                                      </p:to>
                                    </p:set>
                                    <p:anim calcmode="lin" valueType="num">
                                      <p:cBhvr additive="base">
                                        <p:cTn id="15" dur="500" fill="hold"/>
                                        <p:tgtEl>
                                          <p:spTgt spid="22016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016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0168">
                                            <p:txEl>
                                              <p:pRg st="3" end="3"/>
                                            </p:txEl>
                                          </p:spTgt>
                                        </p:tgtEl>
                                        <p:attrNameLst>
                                          <p:attrName>style.visibility</p:attrName>
                                        </p:attrNameLst>
                                      </p:cBhvr>
                                      <p:to>
                                        <p:strVal val="visible"/>
                                      </p:to>
                                    </p:set>
                                    <p:anim calcmode="lin" valueType="num">
                                      <p:cBhvr additive="base">
                                        <p:cTn id="19" dur="500" fill="hold"/>
                                        <p:tgtEl>
                                          <p:spTgt spid="22016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0168">
                                            <p:txEl>
                                              <p:pRg st="3" end="3"/>
                                            </p:txEl>
                                          </p:spTgt>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2" presetClass="entr" presetSubtype="4" fill="hold" nodeType="afterEffect">
                                  <p:stCondLst>
                                    <p:cond delay="0"/>
                                  </p:stCondLst>
                                  <p:childTnLst>
                                    <p:set>
                                      <p:cBhvr>
                                        <p:cTn id="23" dur="1" fill="hold">
                                          <p:stCondLst>
                                            <p:cond delay="0"/>
                                          </p:stCondLst>
                                        </p:cTn>
                                        <p:tgtEl>
                                          <p:spTgt spid="220168">
                                            <p:txEl>
                                              <p:pRg st="5" end="5"/>
                                            </p:txEl>
                                          </p:spTgt>
                                        </p:tgtEl>
                                        <p:attrNameLst>
                                          <p:attrName>style.visibility</p:attrName>
                                        </p:attrNameLst>
                                      </p:cBhvr>
                                      <p:to>
                                        <p:strVal val="visible"/>
                                      </p:to>
                                    </p:set>
                                    <p:anim calcmode="lin" valueType="num">
                                      <p:cBhvr additive="base">
                                        <p:cTn id="24" dur="500" fill="hold"/>
                                        <p:tgtEl>
                                          <p:spTgt spid="220168">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0168">
                                            <p:txEl>
                                              <p:pRg st="5" end="5"/>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20168">
                                            <p:txEl>
                                              <p:pRg st="6" end="6"/>
                                            </p:txEl>
                                          </p:spTgt>
                                        </p:tgtEl>
                                        <p:attrNameLst>
                                          <p:attrName>style.visibility</p:attrName>
                                        </p:attrNameLst>
                                      </p:cBhvr>
                                      <p:to>
                                        <p:strVal val="visible"/>
                                      </p:to>
                                    </p:set>
                                    <p:anim calcmode="lin" valueType="num">
                                      <p:cBhvr additive="base">
                                        <p:cTn id="28" dur="500" fill="hold"/>
                                        <p:tgtEl>
                                          <p:spTgt spid="220168">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20168">
                                            <p:txEl>
                                              <p:pRg st="6" end="6"/>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20168">
                                            <p:txEl>
                                              <p:pRg st="7" end="7"/>
                                            </p:txEl>
                                          </p:spTgt>
                                        </p:tgtEl>
                                        <p:attrNameLst>
                                          <p:attrName>style.visibility</p:attrName>
                                        </p:attrNameLst>
                                      </p:cBhvr>
                                      <p:to>
                                        <p:strVal val="visible"/>
                                      </p:to>
                                    </p:set>
                                    <p:anim calcmode="lin" valueType="num">
                                      <p:cBhvr additive="base">
                                        <p:cTn id="32" dur="500" fill="hold"/>
                                        <p:tgtEl>
                                          <p:spTgt spid="220168">
                                            <p:txEl>
                                              <p:pRg st="7" end="7"/>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20168">
                                            <p:txEl>
                                              <p:pRg st="7" end="7"/>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20168">
                                            <p:txEl>
                                              <p:pRg st="8" end="8"/>
                                            </p:txEl>
                                          </p:spTgt>
                                        </p:tgtEl>
                                        <p:attrNameLst>
                                          <p:attrName>style.visibility</p:attrName>
                                        </p:attrNameLst>
                                      </p:cBhvr>
                                      <p:to>
                                        <p:strVal val="visible"/>
                                      </p:to>
                                    </p:set>
                                    <p:anim calcmode="lin" valueType="num">
                                      <p:cBhvr additive="base">
                                        <p:cTn id="36" dur="500" fill="hold"/>
                                        <p:tgtEl>
                                          <p:spTgt spid="220168">
                                            <p:txEl>
                                              <p:pRg st="8" end="8"/>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2016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762" name="Group 2">
            <a:extLst>
              <a:ext uri="{FF2B5EF4-FFF2-40B4-BE49-F238E27FC236}">
                <a16:creationId xmlns:a16="http://schemas.microsoft.com/office/drawing/2014/main" id="{DE3ADAEB-1711-4969-8CBB-0B5D0DF0BDDF}"/>
              </a:ext>
            </a:extLst>
          </p:cNvPr>
          <p:cNvGrpSpPr>
            <a:grpSpLocks/>
          </p:cNvGrpSpPr>
          <p:nvPr/>
        </p:nvGrpSpPr>
        <p:grpSpPr bwMode="auto">
          <a:xfrm>
            <a:off x="0" y="0"/>
            <a:ext cx="9144000" cy="976313"/>
            <a:chOff x="0" y="0"/>
            <a:chExt cx="5760" cy="615"/>
          </a:xfrm>
        </p:grpSpPr>
        <p:sp>
          <p:nvSpPr>
            <p:cNvPr id="117768" name="Text Box 3">
              <a:extLst>
                <a:ext uri="{FF2B5EF4-FFF2-40B4-BE49-F238E27FC236}">
                  <a16:creationId xmlns:a16="http://schemas.microsoft.com/office/drawing/2014/main" id="{C4D7F799-F268-4023-A00B-5DECEED650B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7769" name="Text Box 4">
              <a:extLst>
                <a:ext uri="{FF2B5EF4-FFF2-40B4-BE49-F238E27FC236}">
                  <a16:creationId xmlns:a16="http://schemas.microsoft.com/office/drawing/2014/main" id="{D04EE727-27A5-434D-86D4-F65667BA0F9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7763" name="Line 5">
            <a:extLst>
              <a:ext uri="{FF2B5EF4-FFF2-40B4-BE49-F238E27FC236}">
                <a16:creationId xmlns:a16="http://schemas.microsoft.com/office/drawing/2014/main" id="{B44C3EB6-F374-48BC-917A-282F38B6CBB2}"/>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7764" name="Text Box 6">
            <a:extLst>
              <a:ext uri="{FF2B5EF4-FFF2-40B4-BE49-F238E27FC236}">
                <a16:creationId xmlns:a16="http://schemas.microsoft.com/office/drawing/2014/main" id="{590C580B-38D2-4826-93BF-7594190EAE7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7765" name="Rectangle 7">
            <a:extLst>
              <a:ext uri="{FF2B5EF4-FFF2-40B4-BE49-F238E27FC236}">
                <a16:creationId xmlns:a16="http://schemas.microsoft.com/office/drawing/2014/main" id="{7C56144C-560D-4A6F-833C-051BC5E39118}"/>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17766" name="Rectangle 9">
            <a:extLst>
              <a:ext uri="{FF2B5EF4-FFF2-40B4-BE49-F238E27FC236}">
                <a16:creationId xmlns:a16="http://schemas.microsoft.com/office/drawing/2014/main" id="{FC617DC6-981F-4C5A-A29F-6DB881911C3B}"/>
              </a:ext>
            </a:extLst>
          </p:cNvPr>
          <p:cNvSpPr>
            <a:spLocks noChangeArrowheads="1"/>
          </p:cNvSpPr>
          <p:nvPr/>
        </p:nvSpPr>
        <p:spPr bwMode="auto">
          <a:xfrm>
            <a:off x="3048000" y="1905000"/>
            <a:ext cx="31067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New Technology</a:t>
            </a:r>
          </a:p>
        </p:txBody>
      </p:sp>
      <p:sp>
        <p:nvSpPr>
          <p:cNvPr id="2" name="Rectangle 1">
            <a:extLst>
              <a:ext uri="{FF2B5EF4-FFF2-40B4-BE49-F238E27FC236}">
                <a16:creationId xmlns:a16="http://schemas.microsoft.com/office/drawing/2014/main" id="{D64361BE-A86D-4166-B3D7-39C937FC812D}"/>
              </a:ext>
            </a:extLst>
          </p:cNvPr>
          <p:cNvSpPr/>
          <p:nvPr/>
        </p:nvSpPr>
        <p:spPr>
          <a:xfrm>
            <a:off x="228600" y="2438400"/>
            <a:ext cx="8686800" cy="3970318"/>
          </a:xfrm>
          <a:prstGeom prst="rect">
            <a:avLst/>
          </a:prstGeom>
        </p:spPr>
        <p:txBody>
          <a:bodyPr>
            <a:spAutoFit/>
          </a:bodyPr>
          <a:lstStyle/>
          <a:p>
            <a:pPr eaLnBrk="1" hangingPunct="1">
              <a:defRPr/>
            </a:pPr>
            <a:r>
              <a:rPr lang="en-US" sz="2200" b="0" dirty="0">
                <a:latin typeface="Verdana" charset="0"/>
                <a:ea typeface="ＭＳ Ｐゴシック" charset="0"/>
                <a:cs typeface="ＭＳ Ｐゴシック" charset="0"/>
              </a:rPr>
              <a:t>Approximately 73 percent of sports fans engage with brand content online during the pre-game excitement, while 77 percent do so after the game, according to a recent Catalyst study (via a fan engagement report from the Los Angeles Times)</a:t>
            </a:r>
          </a:p>
          <a:p>
            <a:pPr eaLnBrk="1" hangingPunct="1">
              <a:defRPr/>
            </a:pPr>
            <a:endParaRPr lang="en-US" sz="800" b="0" dirty="0">
              <a:latin typeface="Verdana" charset="0"/>
              <a:ea typeface="ＭＳ Ｐゴシック" charset="0"/>
              <a:cs typeface="ＭＳ Ｐゴシック" charset="0"/>
            </a:endParaRPr>
          </a:p>
          <a:p>
            <a:pPr eaLnBrk="1" hangingPunct="1">
              <a:defRPr/>
            </a:pPr>
            <a:r>
              <a:rPr lang="en-US" sz="2200" b="0" dirty="0">
                <a:latin typeface="Verdana" charset="0"/>
                <a:ea typeface="ＭＳ Ｐゴシック" charset="0"/>
                <a:cs typeface="ＭＳ Ｐゴシック" charset="0"/>
              </a:rPr>
              <a:t>Whether they're using smartphones, laptops or tablets, sports fans are active sharers who use game time for both watching and connecting</a:t>
            </a:r>
          </a:p>
          <a:p>
            <a:pPr eaLnBrk="1" hangingPunct="1">
              <a:defRPr/>
            </a:pPr>
            <a:endParaRPr lang="en-US" sz="800" b="0" dirty="0">
              <a:latin typeface="Verdana" charset="0"/>
              <a:ea typeface="ＭＳ Ｐゴシック" charset="0"/>
              <a:cs typeface="ＭＳ Ｐゴシック" charset="0"/>
            </a:endParaRPr>
          </a:p>
          <a:p>
            <a:pPr marL="0" lvl="5" fontAlgn="base">
              <a:spcBef>
                <a:spcPct val="0"/>
              </a:spcBef>
              <a:spcAft>
                <a:spcPct val="0"/>
              </a:spcAft>
              <a:defRPr/>
            </a:pPr>
            <a:r>
              <a:rPr lang="en-US" sz="2000" b="0" dirty="0">
                <a:latin typeface="Verdana" charset="0"/>
                <a:ea typeface="ＭＳ Ｐゴシック" charset="0"/>
                <a:cs typeface="ＭＳ Ｐゴシック" charset="0"/>
              </a:rPr>
              <a:t>Fans use mobile devices to supplement their televised content</a:t>
            </a:r>
          </a:p>
          <a:p>
            <a:pPr marL="0" lvl="5" fontAlgn="base">
              <a:spcBef>
                <a:spcPct val="0"/>
              </a:spcBef>
              <a:spcAft>
                <a:spcPct val="0"/>
              </a:spcAft>
              <a:defRPr/>
            </a:pPr>
            <a:r>
              <a:rPr lang="en-US" sz="2000" b="0" dirty="0">
                <a:latin typeface="Verdana" charset="0"/>
                <a:ea typeface="ＭＳ Ｐゴシック" charset="0"/>
                <a:cs typeface="ＭＳ Ｐゴシック" charset="0"/>
              </a:rPr>
              <a:t>According to Catalyst, on average, sports fans use Facebook 5.8 times, Twitter 5.6 times and </a:t>
            </a:r>
            <a:r>
              <a:rPr lang="en-US" sz="2000" b="0" dirty="0" err="1">
                <a:latin typeface="Verdana" charset="0"/>
                <a:ea typeface="ＭＳ Ｐゴシック" charset="0"/>
                <a:cs typeface="ＭＳ Ｐゴシック" charset="0"/>
              </a:rPr>
              <a:t>Instagram</a:t>
            </a:r>
            <a:r>
              <a:rPr lang="en-US" sz="2000" b="0" dirty="0">
                <a:latin typeface="Verdana" charset="0"/>
                <a:ea typeface="ＭＳ Ｐゴシック" charset="0"/>
                <a:cs typeface="ＭＳ Ｐゴシック" charset="0"/>
              </a:rPr>
              <a:t> 4.4 times on game day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810" name="Group 2">
            <a:extLst>
              <a:ext uri="{FF2B5EF4-FFF2-40B4-BE49-F238E27FC236}">
                <a16:creationId xmlns:a16="http://schemas.microsoft.com/office/drawing/2014/main" id="{1ECD1F1F-711D-40E6-BF02-9E703586E167}"/>
              </a:ext>
            </a:extLst>
          </p:cNvPr>
          <p:cNvGrpSpPr>
            <a:grpSpLocks/>
          </p:cNvGrpSpPr>
          <p:nvPr/>
        </p:nvGrpSpPr>
        <p:grpSpPr bwMode="auto">
          <a:xfrm>
            <a:off x="0" y="0"/>
            <a:ext cx="9144000" cy="976313"/>
            <a:chOff x="0" y="0"/>
            <a:chExt cx="5760" cy="615"/>
          </a:xfrm>
        </p:grpSpPr>
        <p:sp>
          <p:nvSpPr>
            <p:cNvPr id="119816" name="Text Box 3">
              <a:extLst>
                <a:ext uri="{FF2B5EF4-FFF2-40B4-BE49-F238E27FC236}">
                  <a16:creationId xmlns:a16="http://schemas.microsoft.com/office/drawing/2014/main" id="{43678DB1-31BE-4BD1-8990-93DD3B9A3B0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19817" name="Text Box 4">
              <a:extLst>
                <a:ext uri="{FF2B5EF4-FFF2-40B4-BE49-F238E27FC236}">
                  <a16:creationId xmlns:a16="http://schemas.microsoft.com/office/drawing/2014/main" id="{E7E9EE04-72E9-4120-85B7-FCC5B8E8F0F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9811" name="Line 5">
            <a:extLst>
              <a:ext uri="{FF2B5EF4-FFF2-40B4-BE49-F238E27FC236}">
                <a16:creationId xmlns:a16="http://schemas.microsoft.com/office/drawing/2014/main" id="{33D41954-A6C5-4C6F-A3EF-96AD5D43AABE}"/>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9812" name="Text Box 6">
            <a:extLst>
              <a:ext uri="{FF2B5EF4-FFF2-40B4-BE49-F238E27FC236}">
                <a16:creationId xmlns:a16="http://schemas.microsoft.com/office/drawing/2014/main" id="{100AFA22-5206-451F-BC46-74A1D7C4BF8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9813" name="Rectangle 7">
            <a:extLst>
              <a:ext uri="{FF2B5EF4-FFF2-40B4-BE49-F238E27FC236}">
                <a16:creationId xmlns:a16="http://schemas.microsoft.com/office/drawing/2014/main" id="{3E6EDFF5-9FBD-4DFC-B994-3A4572C81CE4}"/>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21192" name="Rectangle 8">
            <a:extLst>
              <a:ext uri="{FF2B5EF4-FFF2-40B4-BE49-F238E27FC236}">
                <a16:creationId xmlns:a16="http://schemas.microsoft.com/office/drawing/2014/main" id="{DD2F3F8D-7881-4AC8-885E-554D56391B92}"/>
              </a:ext>
            </a:extLst>
          </p:cNvPr>
          <p:cNvSpPr>
            <a:spLocks noChangeArrowheads="1"/>
          </p:cNvSpPr>
          <p:nvPr/>
        </p:nvSpPr>
        <p:spPr bwMode="auto">
          <a:xfrm>
            <a:off x="1295400" y="2667000"/>
            <a:ext cx="67818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b="0" dirty="0"/>
              <a:t> Society as a whole has become less </a:t>
            </a:r>
          </a:p>
          <a:p>
            <a:pPr eaLnBrk="1" hangingPunct="1">
              <a:buFont typeface="Wingdings" panose="05000000000000000000" pitchFamily="2" charset="2"/>
              <a:buNone/>
            </a:pPr>
            <a:r>
              <a:rPr lang="en-US" altLang="en-US" b="0" dirty="0"/>
              <a:t>   focused on group interaction and </a:t>
            </a:r>
          </a:p>
          <a:p>
            <a:pPr eaLnBrk="1" hangingPunct="1">
              <a:buFont typeface="Wingdings" panose="05000000000000000000" pitchFamily="2" charset="2"/>
              <a:buNone/>
            </a:pPr>
            <a:r>
              <a:rPr lang="en-US" altLang="en-US" b="0" dirty="0"/>
              <a:t>   developed more specialized interests.</a:t>
            </a:r>
            <a:r>
              <a:rPr lang="en-US" altLang="en-US" dirty="0"/>
              <a:t> </a:t>
            </a:r>
          </a:p>
          <a:p>
            <a:pPr eaLnBrk="1" hangingPunct="1">
              <a:buFont typeface="Wingdings" panose="05000000000000000000" pitchFamily="2" charset="2"/>
              <a:buNone/>
            </a:pPr>
            <a:endParaRPr lang="en-US" altLang="en-US" b="0" dirty="0"/>
          </a:p>
          <a:p>
            <a:pPr eaLnBrk="1" hangingPunct="1">
              <a:buFont typeface="Wingdings" panose="05000000000000000000" pitchFamily="2" charset="2"/>
              <a:buChar char="Ø"/>
            </a:pPr>
            <a:r>
              <a:rPr lang="en-US" altLang="en-US" b="0" dirty="0"/>
              <a:t> Individualism has slowly resulted in the </a:t>
            </a:r>
          </a:p>
          <a:p>
            <a:pPr eaLnBrk="1" hangingPunct="1">
              <a:buFont typeface="Wingdings" panose="05000000000000000000" pitchFamily="2" charset="2"/>
              <a:buNone/>
            </a:pPr>
            <a:r>
              <a:rPr lang="en-US" altLang="en-US" b="0" dirty="0"/>
              <a:t>   deterioration of the popularity of team   </a:t>
            </a:r>
          </a:p>
          <a:p>
            <a:pPr eaLnBrk="1" hangingPunct="1">
              <a:buFont typeface="Wingdings" panose="05000000000000000000" pitchFamily="2" charset="2"/>
              <a:buNone/>
            </a:pPr>
            <a:r>
              <a:rPr lang="en-US" altLang="en-US" b="0" dirty="0"/>
              <a:t>   sports (the fastest growing sports in </a:t>
            </a:r>
          </a:p>
          <a:p>
            <a:pPr eaLnBrk="1" hangingPunct="1">
              <a:buFont typeface="Wingdings" panose="05000000000000000000" pitchFamily="2" charset="2"/>
              <a:buNone/>
            </a:pPr>
            <a:r>
              <a:rPr lang="en-US" altLang="en-US" b="0" dirty="0"/>
              <a:t>   America and internationally are  </a:t>
            </a:r>
          </a:p>
          <a:p>
            <a:pPr eaLnBrk="1" hangingPunct="1">
              <a:buFont typeface="Wingdings" panose="05000000000000000000" pitchFamily="2" charset="2"/>
              <a:buNone/>
            </a:pPr>
            <a:r>
              <a:rPr lang="en-US" altLang="en-US" b="0" dirty="0"/>
              <a:t>   individual sports).</a:t>
            </a:r>
            <a:endParaRPr lang="en-US" altLang="en-US" dirty="0"/>
          </a:p>
        </p:txBody>
      </p:sp>
      <p:sp>
        <p:nvSpPr>
          <p:cNvPr id="119815" name="Rectangle 9">
            <a:extLst>
              <a:ext uri="{FF2B5EF4-FFF2-40B4-BE49-F238E27FC236}">
                <a16:creationId xmlns:a16="http://schemas.microsoft.com/office/drawing/2014/main" id="{FCE6F085-A3C7-4104-8C45-536717C2F96B}"/>
              </a:ext>
            </a:extLst>
          </p:cNvPr>
          <p:cNvSpPr>
            <a:spLocks noChangeArrowheads="1"/>
          </p:cNvSpPr>
          <p:nvPr/>
        </p:nvSpPr>
        <p:spPr bwMode="auto">
          <a:xfrm>
            <a:off x="3352800" y="1981200"/>
            <a:ext cx="2573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Individualism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1192"/>
                                        </p:tgtEl>
                                        <p:attrNameLst>
                                          <p:attrName>style.visibility</p:attrName>
                                        </p:attrNameLst>
                                      </p:cBhvr>
                                      <p:to>
                                        <p:strVal val="visible"/>
                                      </p:to>
                                    </p:set>
                                    <p:anim calcmode="lin" valueType="num">
                                      <p:cBhvr additive="base">
                                        <p:cTn id="7" dur="500" fill="hold"/>
                                        <p:tgtEl>
                                          <p:spTgt spid="221192"/>
                                        </p:tgtEl>
                                        <p:attrNameLst>
                                          <p:attrName>ppt_x</p:attrName>
                                        </p:attrNameLst>
                                      </p:cBhvr>
                                      <p:tavLst>
                                        <p:tav tm="0">
                                          <p:val>
                                            <p:strVal val="#ppt_x"/>
                                          </p:val>
                                        </p:tav>
                                        <p:tav tm="100000">
                                          <p:val>
                                            <p:strVal val="#ppt_x"/>
                                          </p:val>
                                        </p:tav>
                                      </p:tavLst>
                                    </p:anim>
                                    <p:anim calcmode="lin" valueType="num">
                                      <p:cBhvr additive="base">
                                        <p:cTn id="8" dur="500" fill="hold"/>
                                        <p:tgtEl>
                                          <p:spTgt spid="2211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9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a:extLst>
              <a:ext uri="{FF2B5EF4-FFF2-40B4-BE49-F238E27FC236}">
                <a16:creationId xmlns:a16="http://schemas.microsoft.com/office/drawing/2014/main" id="{C06A2344-9472-4F61-A393-E05877A783C6}"/>
              </a:ext>
            </a:extLst>
          </p:cNvPr>
          <p:cNvGrpSpPr>
            <a:grpSpLocks/>
          </p:cNvGrpSpPr>
          <p:nvPr/>
        </p:nvGrpSpPr>
        <p:grpSpPr bwMode="auto">
          <a:xfrm>
            <a:off x="0" y="0"/>
            <a:ext cx="9144000" cy="976313"/>
            <a:chOff x="0" y="0"/>
            <a:chExt cx="5760" cy="615"/>
          </a:xfrm>
        </p:grpSpPr>
        <p:sp>
          <p:nvSpPr>
            <p:cNvPr id="15368" name="Text Box 3">
              <a:extLst>
                <a:ext uri="{FF2B5EF4-FFF2-40B4-BE49-F238E27FC236}">
                  <a16:creationId xmlns:a16="http://schemas.microsoft.com/office/drawing/2014/main" id="{A37D6D75-B9E7-4B2E-B168-D2C409F237E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5369" name="Text Box 4">
              <a:extLst>
                <a:ext uri="{FF2B5EF4-FFF2-40B4-BE49-F238E27FC236}">
                  <a16:creationId xmlns:a16="http://schemas.microsoft.com/office/drawing/2014/main" id="{FBCED5CE-922D-4546-AAFE-3FD100AD0FD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5363" name="Text Box 5">
            <a:extLst>
              <a:ext uri="{FF2B5EF4-FFF2-40B4-BE49-F238E27FC236}">
                <a16:creationId xmlns:a16="http://schemas.microsoft.com/office/drawing/2014/main" id="{9C26F047-D2F7-493E-A23C-0C1820524F72}"/>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15364" name="Line 6">
            <a:extLst>
              <a:ext uri="{FF2B5EF4-FFF2-40B4-BE49-F238E27FC236}">
                <a16:creationId xmlns:a16="http://schemas.microsoft.com/office/drawing/2014/main" id="{164C54A6-8664-430B-89B4-B4170365B4F9}"/>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365" name="Text Box 7">
            <a:extLst>
              <a:ext uri="{FF2B5EF4-FFF2-40B4-BE49-F238E27FC236}">
                <a16:creationId xmlns:a16="http://schemas.microsoft.com/office/drawing/2014/main" id="{6E60A566-EABB-4ED1-B196-D7F0956B9B7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3112" name="Rectangle 8">
            <a:extLst>
              <a:ext uri="{FF2B5EF4-FFF2-40B4-BE49-F238E27FC236}">
                <a16:creationId xmlns:a16="http://schemas.microsoft.com/office/drawing/2014/main" id="{42D7D2B8-D7E1-44AB-9C25-B7E304FCBE99}"/>
              </a:ext>
            </a:extLst>
          </p:cNvPr>
          <p:cNvSpPr>
            <a:spLocks noChangeArrowheads="1"/>
          </p:cNvSpPr>
          <p:nvPr/>
        </p:nvSpPr>
        <p:spPr bwMode="auto">
          <a:xfrm>
            <a:off x="533400" y="2819400"/>
            <a:ext cx="4343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t>Why is loyalty important?  Most marketers follow the widely accepted </a:t>
            </a:r>
            <a:r>
              <a:rPr lang="ja-JP" altLang="en-US" b="0" i="1"/>
              <a:t>“</a:t>
            </a:r>
            <a:r>
              <a:rPr lang="en-US" altLang="ja-JP" b="0" i="1"/>
              <a:t>20/80 rule</a:t>
            </a:r>
            <a:r>
              <a:rPr lang="ja-JP" altLang="en-US" b="0" i="1"/>
              <a:t>”</a:t>
            </a:r>
            <a:r>
              <a:rPr lang="en-US" altLang="ja-JP" b="0" i="1"/>
              <a:t>: 20% of customers account for 80% of company sales</a:t>
            </a:r>
          </a:p>
          <a:p>
            <a:pPr eaLnBrk="1" hangingPunct="1"/>
            <a:endParaRPr lang="en-US" altLang="en-US" b="0" i="1"/>
          </a:p>
        </p:txBody>
      </p:sp>
      <p:pic>
        <p:nvPicPr>
          <p:cNvPr id="15367" name="Picture 8" descr="I:\temp\2080.png">
            <a:extLst>
              <a:ext uri="{FF2B5EF4-FFF2-40B4-BE49-F238E27FC236}">
                <a16:creationId xmlns:a16="http://schemas.microsoft.com/office/drawing/2014/main" id="{B30B7925-802F-43B7-87C5-B29E793503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2895600"/>
            <a:ext cx="3276600" cy="270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303112">
                                            <p:txEl>
                                              <p:pRg st="0" end="0"/>
                                            </p:txEl>
                                          </p:spTgt>
                                        </p:tgtEl>
                                        <p:attrNameLst>
                                          <p:attrName>style.visibility</p:attrName>
                                        </p:attrNameLst>
                                      </p:cBhvr>
                                      <p:to>
                                        <p:strVal val="visible"/>
                                      </p:to>
                                    </p:set>
                                    <p:animEffect transition="in" filter="checkerboard(across)">
                                      <p:cBhvr>
                                        <p:cTn id="7" dur="1000"/>
                                        <p:tgtEl>
                                          <p:spTgt spid="3031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858" name="Group 2">
            <a:extLst>
              <a:ext uri="{FF2B5EF4-FFF2-40B4-BE49-F238E27FC236}">
                <a16:creationId xmlns:a16="http://schemas.microsoft.com/office/drawing/2014/main" id="{117F602B-CF51-41F7-9D65-3041E6EFEB36}"/>
              </a:ext>
            </a:extLst>
          </p:cNvPr>
          <p:cNvGrpSpPr>
            <a:grpSpLocks/>
          </p:cNvGrpSpPr>
          <p:nvPr/>
        </p:nvGrpSpPr>
        <p:grpSpPr bwMode="auto">
          <a:xfrm>
            <a:off x="0" y="0"/>
            <a:ext cx="9144000" cy="976313"/>
            <a:chOff x="0" y="0"/>
            <a:chExt cx="5760" cy="615"/>
          </a:xfrm>
        </p:grpSpPr>
        <p:sp>
          <p:nvSpPr>
            <p:cNvPr id="121866" name="Text Box 3">
              <a:extLst>
                <a:ext uri="{FF2B5EF4-FFF2-40B4-BE49-F238E27FC236}">
                  <a16:creationId xmlns:a16="http://schemas.microsoft.com/office/drawing/2014/main" id="{42A46D89-96F8-4277-A561-0AC982D3EC6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21867" name="Text Box 4">
              <a:extLst>
                <a:ext uri="{FF2B5EF4-FFF2-40B4-BE49-F238E27FC236}">
                  <a16:creationId xmlns:a16="http://schemas.microsoft.com/office/drawing/2014/main" id="{ACE656D5-B26F-42BB-972D-AA21DC88E4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1859" name="Line 5">
            <a:extLst>
              <a:ext uri="{FF2B5EF4-FFF2-40B4-BE49-F238E27FC236}">
                <a16:creationId xmlns:a16="http://schemas.microsoft.com/office/drawing/2014/main" id="{50A1596B-3549-4171-ACAD-25BAA646A65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860" name="Text Box 6">
            <a:extLst>
              <a:ext uri="{FF2B5EF4-FFF2-40B4-BE49-F238E27FC236}">
                <a16:creationId xmlns:a16="http://schemas.microsoft.com/office/drawing/2014/main" id="{06EFDDA5-43F9-408F-B50E-C4FACAD51D2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1861" name="Rectangle 7">
            <a:extLst>
              <a:ext uri="{FF2B5EF4-FFF2-40B4-BE49-F238E27FC236}">
                <a16:creationId xmlns:a16="http://schemas.microsoft.com/office/drawing/2014/main" id="{A6BF72E2-D576-4934-9F81-2389DA138235}"/>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21862" name="Rectangle 9">
            <a:extLst>
              <a:ext uri="{FF2B5EF4-FFF2-40B4-BE49-F238E27FC236}">
                <a16:creationId xmlns:a16="http://schemas.microsoft.com/office/drawing/2014/main" id="{BAFD9C6A-7C5C-4D85-B0EF-9DA766AE18B7}"/>
              </a:ext>
            </a:extLst>
          </p:cNvPr>
          <p:cNvSpPr>
            <a:spLocks noChangeArrowheads="1"/>
          </p:cNvSpPr>
          <p:nvPr/>
        </p:nvSpPr>
        <p:spPr bwMode="auto">
          <a:xfrm>
            <a:off x="3352800" y="1981200"/>
            <a:ext cx="2573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Individualism</a:t>
            </a:r>
          </a:p>
        </p:txBody>
      </p:sp>
      <p:pic>
        <p:nvPicPr>
          <p:cNvPr id="28685" name="Picture 13" descr="http://t0.gstatic.com/images?q=tbn:ANd9GcTLl51z49EiPnccUH9yxWysiipA3d6yNwSC4YsNiyz-YkFk-syE">
            <a:extLst>
              <a:ext uri="{FF2B5EF4-FFF2-40B4-BE49-F238E27FC236}">
                <a16:creationId xmlns:a16="http://schemas.microsoft.com/office/drawing/2014/main" id="{E05BB727-75B8-4CAA-A1DF-762851E8A3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2286000"/>
            <a:ext cx="15240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4" name="Text Box 12">
            <a:extLst>
              <a:ext uri="{FF2B5EF4-FFF2-40B4-BE49-F238E27FC236}">
                <a16:creationId xmlns:a16="http://schemas.microsoft.com/office/drawing/2014/main" id="{4B4F36F9-3AA3-4B29-85AB-D8ADFB4D11F8}"/>
              </a:ext>
            </a:extLst>
          </p:cNvPr>
          <p:cNvSpPr txBox="1">
            <a:spLocks noChangeArrowheads="1"/>
          </p:cNvSpPr>
          <p:nvPr/>
        </p:nvSpPr>
        <p:spPr bwMode="auto">
          <a:xfrm>
            <a:off x="365125" y="2834194"/>
            <a:ext cx="5029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latin typeface="Arial" panose="020B0604020202020204" pitchFamily="34" charset="0"/>
                <a:cs typeface="Arial" panose="020B0604020202020204" pitchFamily="34" charset="0"/>
              </a:rPr>
              <a:t>According to the USA Pickleball Association, pickleball is the fastest-growing sport in the U.S., seeing a 650% increase in participation numbers over the last six years, with the majority of new participants coming from a younger demographic</a:t>
            </a:r>
          </a:p>
        </p:txBody>
      </p:sp>
      <p:pic>
        <p:nvPicPr>
          <p:cNvPr id="121865" name="Picture 13" descr="I:\temp\pick.jpg">
            <a:extLst>
              <a:ext uri="{FF2B5EF4-FFF2-40B4-BE49-F238E27FC236}">
                <a16:creationId xmlns:a16="http://schemas.microsoft.com/office/drawing/2014/main" id="{30DAAB6D-ED06-44A7-9EC8-51C119F601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206875"/>
            <a:ext cx="26066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8685"/>
                                        </p:tgtEl>
                                        <p:attrNameLst>
                                          <p:attrName>style.visibility</p:attrName>
                                        </p:attrNameLst>
                                      </p:cBhvr>
                                      <p:to>
                                        <p:strVal val="visible"/>
                                      </p:to>
                                    </p:set>
                                    <p:animEffect transition="in" filter="dissolve">
                                      <p:cBhvr>
                                        <p:cTn id="7" dur="500"/>
                                        <p:tgtEl>
                                          <p:spTgt spid="28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858" name="Group 2">
            <a:extLst>
              <a:ext uri="{FF2B5EF4-FFF2-40B4-BE49-F238E27FC236}">
                <a16:creationId xmlns:a16="http://schemas.microsoft.com/office/drawing/2014/main" id="{117F602B-CF51-41F7-9D65-3041E6EFEB36}"/>
              </a:ext>
            </a:extLst>
          </p:cNvPr>
          <p:cNvGrpSpPr>
            <a:grpSpLocks/>
          </p:cNvGrpSpPr>
          <p:nvPr/>
        </p:nvGrpSpPr>
        <p:grpSpPr bwMode="auto">
          <a:xfrm>
            <a:off x="0" y="0"/>
            <a:ext cx="9144000" cy="976313"/>
            <a:chOff x="0" y="0"/>
            <a:chExt cx="5760" cy="615"/>
          </a:xfrm>
        </p:grpSpPr>
        <p:sp>
          <p:nvSpPr>
            <p:cNvPr id="121866" name="Text Box 3">
              <a:extLst>
                <a:ext uri="{FF2B5EF4-FFF2-40B4-BE49-F238E27FC236}">
                  <a16:creationId xmlns:a16="http://schemas.microsoft.com/office/drawing/2014/main" id="{42A46D89-96F8-4277-A561-0AC982D3EC6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21867" name="Text Box 4">
              <a:extLst>
                <a:ext uri="{FF2B5EF4-FFF2-40B4-BE49-F238E27FC236}">
                  <a16:creationId xmlns:a16="http://schemas.microsoft.com/office/drawing/2014/main" id="{ACE656D5-B26F-42BB-972D-AA21DC88E4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1859" name="Line 5">
            <a:extLst>
              <a:ext uri="{FF2B5EF4-FFF2-40B4-BE49-F238E27FC236}">
                <a16:creationId xmlns:a16="http://schemas.microsoft.com/office/drawing/2014/main" id="{50A1596B-3549-4171-ACAD-25BAA646A65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860" name="Text Box 6">
            <a:extLst>
              <a:ext uri="{FF2B5EF4-FFF2-40B4-BE49-F238E27FC236}">
                <a16:creationId xmlns:a16="http://schemas.microsoft.com/office/drawing/2014/main" id="{06EFDDA5-43F9-408F-B50E-C4FACAD51D2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1861" name="Rectangle 7">
            <a:extLst>
              <a:ext uri="{FF2B5EF4-FFF2-40B4-BE49-F238E27FC236}">
                <a16:creationId xmlns:a16="http://schemas.microsoft.com/office/drawing/2014/main" id="{A6BF72E2-D576-4934-9F81-2389DA138235}"/>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21862" name="Rectangle 9">
            <a:extLst>
              <a:ext uri="{FF2B5EF4-FFF2-40B4-BE49-F238E27FC236}">
                <a16:creationId xmlns:a16="http://schemas.microsoft.com/office/drawing/2014/main" id="{BAFD9C6A-7C5C-4D85-B0EF-9DA766AE18B7}"/>
              </a:ext>
            </a:extLst>
          </p:cNvPr>
          <p:cNvSpPr>
            <a:spLocks noChangeArrowheads="1"/>
          </p:cNvSpPr>
          <p:nvPr/>
        </p:nvSpPr>
        <p:spPr bwMode="auto">
          <a:xfrm>
            <a:off x="3352800" y="1981200"/>
            <a:ext cx="2573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Individualism</a:t>
            </a:r>
          </a:p>
        </p:txBody>
      </p:sp>
      <p:pic>
        <p:nvPicPr>
          <p:cNvPr id="28685" name="Picture 13" descr="http://t0.gstatic.com/images?q=tbn:ANd9GcTLl51z49EiPnccUH9yxWysiipA3d6yNwSC4YsNiyz-YkFk-syE">
            <a:extLst>
              <a:ext uri="{FF2B5EF4-FFF2-40B4-BE49-F238E27FC236}">
                <a16:creationId xmlns:a16="http://schemas.microsoft.com/office/drawing/2014/main" id="{E05BB727-75B8-4CAA-A1DF-762851E8A3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2286000"/>
            <a:ext cx="15240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4" name="Text Box 12">
            <a:extLst>
              <a:ext uri="{FF2B5EF4-FFF2-40B4-BE49-F238E27FC236}">
                <a16:creationId xmlns:a16="http://schemas.microsoft.com/office/drawing/2014/main" id="{4B4F36F9-3AA3-4B29-85AB-D8ADFB4D11F8}"/>
              </a:ext>
            </a:extLst>
          </p:cNvPr>
          <p:cNvSpPr txBox="1">
            <a:spLocks noChangeArrowheads="1"/>
          </p:cNvSpPr>
          <p:nvPr/>
        </p:nvSpPr>
        <p:spPr bwMode="auto">
          <a:xfrm>
            <a:off x="365125" y="2834194"/>
            <a:ext cx="5029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latin typeface="Arial" panose="020B0604020202020204" pitchFamily="34" charset="0"/>
                <a:cs typeface="Arial" panose="020B0604020202020204" pitchFamily="34" charset="0"/>
              </a:rPr>
              <a:t>According to the USA Pickleball Association (USAPA), there were 3.3 million pickleball players in the U.S. last year and, despite its stereotype of appealing mostly to older athletes, 44% of the core and casual pickleball players aged 34 or younger</a:t>
            </a:r>
          </a:p>
        </p:txBody>
      </p:sp>
      <p:pic>
        <p:nvPicPr>
          <p:cNvPr id="121865" name="Picture 13" descr="I:\temp\pick.jpg">
            <a:extLst>
              <a:ext uri="{FF2B5EF4-FFF2-40B4-BE49-F238E27FC236}">
                <a16:creationId xmlns:a16="http://schemas.microsoft.com/office/drawing/2014/main" id="{30DAAB6D-ED06-44A7-9EC8-51C119F601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206875"/>
            <a:ext cx="26066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4367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8685"/>
                                        </p:tgtEl>
                                        <p:attrNameLst>
                                          <p:attrName>style.visibility</p:attrName>
                                        </p:attrNameLst>
                                      </p:cBhvr>
                                      <p:to>
                                        <p:strVal val="visible"/>
                                      </p:to>
                                    </p:set>
                                    <p:animEffect transition="in" filter="dissolve">
                                      <p:cBhvr>
                                        <p:cTn id="7" dur="500"/>
                                        <p:tgtEl>
                                          <p:spTgt spid="28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858" name="Group 2">
            <a:extLst>
              <a:ext uri="{FF2B5EF4-FFF2-40B4-BE49-F238E27FC236}">
                <a16:creationId xmlns:a16="http://schemas.microsoft.com/office/drawing/2014/main" id="{117F602B-CF51-41F7-9D65-3041E6EFEB36}"/>
              </a:ext>
            </a:extLst>
          </p:cNvPr>
          <p:cNvGrpSpPr>
            <a:grpSpLocks/>
          </p:cNvGrpSpPr>
          <p:nvPr/>
        </p:nvGrpSpPr>
        <p:grpSpPr bwMode="auto">
          <a:xfrm>
            <a:off x="0" y="0"/>
            <a:ext cx="9144000" cy="976313"/>
            <a:chOff x="0" y="0"/>
            <a:chExt cx="5760" cy="615"/>
          </a:xfrm>
        </p:grpSpPr>
        <p:sp>
          <p:nvSpPr>
            <p:cNvPr id="121866" name="Text Box 3">
              <a:extLst>
                <a:ext uri="{FF2B5EF4-FFF2-40B4-BE49-F238E27FC236}">
                  <a16:creationId xmlns:a16="http://schemas.microsoft.com/office/drawing/2014/main" id="{42A46D89-96F8-4277-A561-0AC982D3EC6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21867" name="Text Box 4">
              <a:extLst>
                <a:ext uri="{FF2B5EF4-FFF2-40B4-BE49-F238E27FC236}">
                  <a16:creationId xmlns:a16="http://schemas.microsoft.com/office/drawing/2014/main" id="{ACE656D5-B26F-42BB-972D-AA21DC88E4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1859" name="Line 5">
            <a:extLst>
              <a:ext uri="{FF2B5EF4-FFF2-40B4-BE49-F238E27FC236}">
                <a16:creationId xmlns:a16="http://schemas.microsoft.com/office/drawing/2014/main" id="{50A1596B-3549-4171-ACAD-25BAA646A65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1860" name="Text Box 6">
            <a:extLst>
              <a:ext uri="{FF2B5EF4-FFF2-40B4-BE49-F238E27FC236}">
                <a16:creationId xmlns:a16="http://schemas.microsoft.com/office/drawing/2014/main" id="{06EFDDA5-43F9-408F-B50E-C4FACAD51D2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1861" name="Rectangle 7">
            <a:extLst>
              <a:ext uri="{FF2B5EF4-FFF2-40B4-BE49-F238E27FC236}">
                <a16:creationId xmlns:a16="http://schemas.microsoft.com/office/drawing/2014/main" id="{A6BF72E2-D576-4934-9F81-2389DA138235}"/>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21862" name="Rectangle 9">
            <a:extLst>
              <a:ext uri="{FF2B5EF4-FFF2-40B4-BE49-F238E27FC236}">
                <a16:creationId xmlns:a16="http://schemas.microsoft.com/office/drawing/2014/main" id="{BAFD9C6A-7C5C-4D85-B0EF-9DA766AE18B7}"/>
              </a:ext>
            </a:extLst>
          </p:cNvPr>
          <p:cNvSpPr>
            <a:spLocks noChangeArrowheads="1"/>
          </p:cNvSpPr>
          <p:nvPr/>
        </p:nvSpPr>
        <p:spPr bwMode="auto">
          <a:xfrm>
            <a:off x="3352800" y="1981200"/>
            <a:ext cx="2573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Individualism</a:t>
            </a:r>
          </a:p>
        </p:txBody>
      </p:sp>
      <p:sp>
        <p:nvSpPr>
          <p:cNvPr id="121864" name="Text Box 12">
            <a:extLst>
              <a:ext uri="{FF2B5EF4-FFF2-40B4-BE49-F238E27FC236}">
                <a16:creationId xmlns:a16="http://schemas.microsoft.com/office/drawing/2014/main" id="{4B4F36F9-3AA3-4B29-85AB-D8ADFB4D11F8}"/>
              </a:ext>
            </a:extLst>
          </p:cNvPr>
          <p:cNvSpPr txBox="1">
            <a:spLocks noChangeArrowheads="1"/>
          </p:cNvSpPr>
          <p:nvPr/>
        </p:nvSpPr>
        <p:spPr bwMode="auto">
          <a:xfrm>
            <a:off x="365124" y="2834194"/>
            <a:ext cx="83216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000" b="0" dirty="0">
                <a:latin typeface="Arial" panose="020B0604020202020204" pitchFamily="34" charset="0"/>
                <a:cs typeface="Arial" panose="020B0604020202020204" pitchFamily="34" charset="0"/>
              </a:rPr>
              <a:t>Cornhole, the beloved backyard game and tailgating activity, has grown into a professional sport with live telecast</a:t>
            </a:r>
          </a:p>
        </p:txBody>
      </p:sp>
      <p:pic>
        <p:nvPicPr>
          <p:cNvPr id="3074" name="Picture 2" descr="American Cornhole League on Twitter: &quot;Tune into @ESPN today, 1/23 ...">
            <a:extLst>
              <a:ext uri="{FF2B5EF4-FFF2-40B4-BE49-F238E27FC236}">
                <a16:creationId xmlns:a16="http://schemas.microsoft.com/office/drawing/2014/main" id="{AF6423FA-AD6C-4ACE-A87E-D9C9D462E9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975407"/>
            <a:ext cx="4064734" cy="203236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6BB8A1FB-903C-4D8D-AA3E-35B0DA7B543F}"/>
              </a:ext>
            </a:extLst>
          </p:cNvPr>
          <p:cNvSpPr txBox="1"/>
          <p:nvPr/>
        </p:nvSpPr>
        <p:spPr>
          <a:xfrm>
            <a:off x="365124" y="3714319"/>
            <a:ext cx="3869265" cy="2554545"/>
          </a:xfrm>
          <a:prstGeom prst="rect">
            <a:avLst/>
          </a:prstGeom>
          <a:noFill/>
        </p:spPr>
        <p:txBody>
          <a:bodyPr wrap="square">
            <a:spAutoFit/>
          </a:bodyPr>
          <a:lstStyle/>
          <a:p>
            <a:pPr eaLnBrk="1" hangingPunct="1">
              <a:spcBef>
                <a:spcPct val="50000"/>
              </a:spcBef>
            </a:pPr>
            <a:r>
              <a:rPr lang="en-US" altLang="en-US" sz="2000" b="0" dirty="0">
                <a:latin typeface="Arial" panose="020B0604020202020204" pitchFamily="34" charset="0"/>
                <a:cs typeface="Arial" panose="020B0604020202020204" pitchFamily="34" charset="0"/>
              </a:rPr>
              <a:t>The American Cornhole League (ACL) partnered with ESPN to include nine events and 30 hours of original programming featuring matches between amateur, collegiate and professionally ranked players across ESPN’s platforms</a:t>
            </a:r>
          </a:p>
        </p:txBody>
      </p:sp>
    </p:spTree>
    <p:extLst>
      <p:ext uri="{BB962C8B-B14F-4D97-AF65-F5344CB8AC3E}">
        <p14:creationId xmlns:p14="http://schemas.microsoft.com/office/powerpoint/2010/main" val="38066132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906" name="Group 2">
            <a:extLst>
              <a:ext uri="{FF2B5EF4-FFF2-40B4-BE49-F238E27FC236}">
                <a16:creationId xmlns:a16="http://schemas.microsoft.com/office/drawing/2014/main" id="{B52E8099-365F-49E4-830A-7A5E87282744}"/>
              </a:ext>
            </a:extLst>
          </p:cNvPr>
          <p:cNvGrpSpPr>
            <a:grpSpLocks/>
          </p:cNvGrpSpPr>
          <p:nvPr/>
        </p:nvGrpSpPr>
        <p:grpSpPr bwMode="auto">
          <a:xfrm>
            <a:off x="0" y="0"/>
            <a:ext cx="9144000" cy="976313"/>
            <a:chOff x="0" y="0"/>
            <a:chExt cx="5760" cy="615"/>
          </a:xfrm>
        </p:grpSpPr>
        <p:sp>
          <p:nvSpPr>
            <p:cNvPr id="123914" name="Text Box 3">
              <a:extLst>
                <a:ext uri="{FF2B5EF4-FFF2-40B4-BE49-F238E27FC236}">
                  <a16:creationId xmlns:a16="http://schemas.microsoft.com/office/drawing/2014/main" id="{0A6ADFBA-3359-462F-839A-23EC1EE38EC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23915" name="Text Box 4">
              <a:extLst>
                <a:ext uri="{FF2B5EF4-FFF2-40B4-BE49-F238E27FC236}">
                  <a16:creationId xmlns:a16="http://schemas.microsoft.com/office/drawing/2014/main" id="{888A7E97-F376-4F5A-A9D6-2ADDBA8ACC5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3907" name="Line 5">
            <a:extLst>
              <a:ext uri="{FF2B5EF4-FFF2-40B4-BE49-F238E27FC236}">
                <a16:creationId xmlns:a16="http://schemas.microsoft.com/office/drawing/2014/main" id="{F671BE37-F2EF-4B63-A935-70FEF7642507}"/>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3908" name="Text Box 6">
            <a:extLst>
              <a:ext uri="{FF2B5EF4-FFF2-40B4-BE49-F238E27FC236}">
                <a16:creationId xmlns:a16="http://schemas.microsoft.com/office/drawing/2014/main" id="{836C6D9E-5361-4673-AD33-F6427C5274C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3909" name="Rectangle 7">
            <a:extLst>
              <a:ext uri="{FF2B5EF4-FFF2-40B4-BE49-F238E27FC236}">
                <a16:creationId xmlns:a16="http://schemas.microsoft.com/office/drawing/2014/main" id="{9571D28C-164B-4A98-BAA8-21481E21D350}"/>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123910" name="Rectangle 9">
            <a:extLst>
              <a:ext uri="{FF2B5EF4-FFF2-40B4-BE49-F238E27FC236}">
                <a16:creationId xmlns:a16="http://schemas.microsoft.com/office/drawing/2014/main" id="{A675619D-F2C8-4697-BF92-D34D4F411401}"/>
              </a:ext>
            </a:extLst>
          </p:cNvPr>
          <p:cNvSpPr>
            <a:spLocks noChangeArrowheads="1"/>
          </p:cNvSpPr>
          <p:nvPr/>
        </p:nvSpPr>
        <p:spPr bwMode="auto">
          <a:xfrm>
            <a:off x="3352800" y="1981200"/>
            <a:ext cx="2573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Individualism</a:t>
            </a:r>
          </a:p>
        </p:txBody>
      </p:sp>
      <p:sp>
        <p:nvSpPr>
          <p:cNvPr id="123911" name="Text Box 10">
            <a:extLst>
              <a:ext uri="{FF2B5EF4-FFF2-40B4-BE49-F238E27FC236}">
                <a16:creationId xmlns:a16="http://schemas.microsoft.com/office/drawing/2014/main" id="{B8A7D7B7-5C0B-49B2-B72B-F026976B0EB2}"/>
              </a:ext>
            </a:extLst>
          </p:cNvPr>
          <p:cNvSpPr txBox="1">
            <a:spLocks noChangeArrowheads="1"/>
          </p:cNvSpPr>
          <p:nvPr/>
        </p:nvSpPr>
        <p:spPr bwMode="auto">
          <a:xfrm>
            <a:off x="533400" y="2819400"/>
            <a:ext cx="4419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just" eaLnBrk="1" hangingPunct="1">
              <a:spcBef>
                <a:spcPct val="50000"/>
              </a:spcBef>
            </a:pPr>
            <a:r>
              <a:rPr lang="en-US" altLang="en-US" b="0">
                <a:latin typeface="Arial" panose="020B0604020202020204" pitchFamily="34" charset="0"/>
                <a:cs typeface="Arial" panose="020B0604020202020204" pitchFamily="34" charset="0"/>
              </a:rPr>
              <a:t>According to the Outdoor Foundation, slightly over 1 million Americans participated in stand-up paddling, also called SUP. By last year, however, the number of SUP participants in the U.S. tripled to nearly 3 million. </a:t>
            </a:r>
          </a:p>
        </p:txBody>
      </p:sp>
      <p:pic>
        <p:nvPicPr>
          <p:cNvPr id="123912" name="Picture 12" descr="I:\temp\sup.jpg">
            <a:extLst>
              <a:ext uri="{FF2B5EF4-FFF2-40B4-BE49-F238E27FC236}">
                <a16:creationId xmlns:a16="http://schemas.microsoft.com/office/drawing/2014/main" id="{55BAB848-41D2-4D37-A222-E97BACAD5C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343400"/>
            <a:ext cx="318928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3" name="Picture 13" descr="I:\temp\sup2.png">
            <a:extLst>
              <a:ext uri="{FF2B5EF4-FFF2-40B4-BE49-F238E27FC236}">
                <a16:creationId xmlns:a16="http://schemas.microsoft.com/office/drawing/2014/main" id="{49B4C65C-1807-45F7-B07E-36AC4B48F4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2362200"/>
            <a:ext cx="2527300" cy="176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954" name="Group 2">
            <a:extLst>
              <a:ext uri="{FF2B5EF4-FFF2-40B4-BE49-F238E27FC236}">
                <a16:creationId xmlns:a16="http://schemas.microsoft.com/office/drawing/2014/main" id="{ED12A064-6A10-45C1-817E-A8B9B59A52EE}"/>
              </a:ext>
            </a:extLst>
          </p:cNvPr>
          <p:cNvGrpSpPr>
            <a:grpSpLocks/>
          </p:cNvGrpSpPr>
          <p:nvPr/>
        </p:nvGrpSpPr>
        <p:grpSpPr bwMode="auto">
          <a:xfrm>
            <a:off x="0" y="0"/>
            <a:ext cx="9144000" cy="976313"/>
            <a:chOff x="0" y="0"/>
            <a:chExt cx="5760" cy="615"/>
          </a:xfrm>
        </p:grpSpPr>
        <p:sp>
          <p:nvSpPr>
            <p:cNvPr id="125960" name="Text Box 3">
              <a:extLst>
                <a:ext uri="{FF2B5EF4-FFF2-40B4-BE49-F238E27FC236}">
                  <a16:creationId xmlns:a16="http://schemas.microsoft.com/office/drawing/2014/main" id="{F5787BF5-B8FF-4FC2-BF64-25F82413AAF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25961" name="Text Box 4">
              <a:extLst>
                <a:ext uri="{FF2B5EF4-FFF2-40B4-BE49-F238E27FC236}">
                  <a16:creationId xmlns:a16="http://schemas.microsoft.com/office/drawing/2014/main" id="{9C82DAFF-3876-48B0-8842-71EF68CE844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5955" name="Line 5">
            <a:extLst>
              <a:ext uri="{FF2B5EF4-FFF2-40B4-BE49-F238E27FC236}">
                <a16:creationId xmlns:a16="http://schemas.microsoft.com/office/drawing/2014/main" id="{F7564A02-844D-4FC2-AFC2-72550D8855D2}"/>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5956" name="Text Box 6">
            <a:extLst>
              <a:ext uri="{FF2B5EF4-FFF2-40B4-BE49-F238E27FC236}">
                <a16:creationId xmlns:a16="http://schemas.microsoft.com/office/drawing/2014/main" id="{48BBC1BE-9C0D-4227-9401-4C07CAEB0FF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5957" name="Rectangle 7">
            <a:extLst>
              <a:ext uri="{FF2B5EF4-FFF2-40B4-BE49-F238E27FC236}">
                <a16:creationId xmlns:a16="http://schemas.microsoft.com/office/drawing/2014/main" id="{D59975C7-1F4C-4D33-B3DD-D569D691FF81}"/>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22216" name="Rectangle 8">
            <a:extLst>
              <a:ext uri="{FF2B5EF4-FFF2-40B4-BE49-F238E27FC236}">
                <a16:creationId xmlns:a16="http://schemas.microsoft.com/office/drawing/2014/main" id="{CFA7373B-328B-40F5-9A66-C0F1FA6702B1}"/>
              </a:ext>
            </a:extLst>
          </p:cNvPr>
          <p:cNvSpPr>
            <a:spLocks noChangeArrowheads="1"/>
          </p:cNvSpPr>
          <p:nvPr/>
        </p:nvSpPr>
        <p:spPr bwMode="auto">
          <a:xfrm>
            <a:off x="152400" y="2819400"/>
            <a:ext cx="8610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b="0"/>
              <a:t> Today, more than half of all U.S. families are </a:t>
            </a:r>
          </a:p>
          <a:p>
            <a:pPr eaLnBrk="1" hangingPunct="1">
              <a:buFont typeface="Wingdings" panose="05000000000000000000" pitchFamily="2" charset="2"/>
              <a:buNone/>
            </a:pPr>
            <a:r>
              <a:rPr lang="en-US" altLang="en-US" b="0"/>
              <a:t>   divorced, single parent or diverse groups of </a:t>
            </a:r>
          </a:p>
          <a:p>
            <a:pPr eaLnBrk="1" hangingPunct="1">
              <a:buFont typeface="Wingdings" panose="05000000000000000000" pitchFamily="2" charset="2"/>
              <a:buNone/>
            </a:pPr>
            <a:r>
              <a:rPr lang="en-US" altLang="en-US" b="0"/>
              <a:t>   unrelated people</a:t>
            </a:r>
            <a:r>
              <a:rPr lang="en-US" altLang="en-US"/>
              <a:t> </a:t>
            </a:r>
            <a:endParaRPr lang="en-US" altLang="en-US" b="0"/>
          </a:p>
          <a:p>
            <a:pPr eaLnBrk="1" hangingPunct="1">
              <a:buFont typeface="Wingdings" panose="05000000000000000000" pitchFamily="2" charset="2"/>
              <a:buChar char="Ø"/>
            </a:pPr>
            <a:endParaRPr lang="en-US" altLang="en-US" b="0"/>
          </a:p>
          <a:p>
            <a:pPr eaLnBrk="1" hangingPunct="1">
              <a:buFont typeface="Wingdings" panose="05000000000000000000" pitchFamily="2" charset="2"/>
              <a:buChar char="Ø"/>
            </a:pPr>
            <a:r>
              <a:rPr lang="en-US" altLang="en-US" b="0"/>
              <a:t> As a result, the decision making process for sports </a:t>
            </a:r>
          </a:p>
          <a:p>
            <a:pPr eaLnBrk="1" hangingPunct="1">
              <a:buFont typeface="Wingdings" panose="05000000000000000000" pitchFamily="2" charset="2"/>
              <a:buNone/>
            </a:pPr>
            <a:r>
              <a:rPr lang="en-US" altLang="en-US" b="0"/>
              <a:t>   and entertainment participation becomes more </a:t>
            </a:r>
          </a:p>
          <a:p>
            <a:pPr eaLnBrk="1" hangingPunct="1">
              <a:buFont typeface="Wingdings" panose="05000000000000000000" pitchFamily="2" charset="2"/>
              <a:buNone/>
            </a:pPr>
            <a:r>
              <a:rPr lang="en-US" altLang="en-US" b="0"/>
              <a:t>   complicated</a:t>
            </a:r>
            <a:r>
              <a:rPr lang="en-US" altLang="en-US"/>
              <a:t> </a:t>
            </a:r>
          </a:p>
        </p:txBody>
      </p:sp>
      <p:sp>
        <p:nvSpPr>
          <p:cNvPr id="125959" name="Rectangle 9">
            <a:extLst>
              <a:ext uri="{FF2B5EF4-FFF2-40B4-BE49-F238E27FC236}">
                <a16:creationId xmlns:a16="http://schemas.microsoft.com/office/drawing/2014/main" id="{757EAD47-3BD4-4C72-9F9D-7BA1FEA8BE9B}"/>
              </a:ext>
            </a:extLst>
          </p:cNvPr>
          <p:cNvSpPr>
            <a:spLocks noChangeArrowheads="1"/>
          </p:cNvSpPr>
          <p:nvPr/>
        </p:nvSpPr>
        <p:spPr bwMode="auto">
          <a:xfrm>
            <a:off x="1203325" y="2057400"/>
            <a:ext cx="6807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Change in Family Structure/Behavior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22216">
                                            <p:txEl>
                                              <p:pRg st="0" end="0"/>
                                            </p:txEl>
                                          </p:spTgt>
                                        </p:tgtEl>
                                        <p:attrNameLst>
                                          <p:attrName>style.visibility</p:attrName>
                                        </p:attrNameLst>
                                      </p:cBhvr>
                                      <p:to>
                                        <p:strVal val="visible"/>
                                      </p:to>
                                    </p:set>
                                    <p:anim calcmode="lin" valueType="num">
                                      <p:cBhvr additive="base">
                                        <p:cTn id="7" dur="500" fill="hold"/>
                                        <p:tgtEl>
                                          <p:spTgt spid="2222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221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2216">
                                            <p:txEl>
                                              <p:pRg st="1" end="1"/>
                                            </p:txEl>
                                          </p:spTgt>
                                        </p:tgtEl>
                                        <p:attrNameLst>
                                          <p:attrName>style.visibility</p:attrName>
                                        </p:attrNameLst>
                                      </p:cBhvr>
                                      <p:to>
                                        <p:strVal val="visible"/>
                                      </p:to>
                                    </p:set>
                                    <p:anim calcmode="lin" valueType="num">
                                      <p:cBhvr additive="base">
                                        <p:cTn id="11" dur="500" fill="hold"/>
                                        <p:tgtEl>
                                          <p:spTgt spid="22221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221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2216">
                                            <p:txEl>
                                              <p:pRg st="2" end="2"/>
                                            </p:txEl>
                                          </p:spTgt>
                                        </p:tgtEl>
                                        <p:attrNameLst>
                                          <p:attrName>style.visibility</p:attrName>
                                        </p:attrNameLst>
                                      </p:cBhvr>
                                      <p:to>
                                        <p:strVal val="visible"/>
                                      </p:to>
                                    </p:set>
                                    <p:anim calcmode="lin" valueType="num">
                                      <p:cBhvr additive="base">
                                        <p:cTn id="15" dur="500" fill="hold"/>
                                        <p:tgtEl>
                                          <p:spTgt spid="22221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2216">
                                            <p:txEl>
                                              <p:pRg st="2" end="2"/>
                                            </p:txEl>
                                          </p:spTgt>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500"/>
                            </p:stCondLst>
                            <p:childTnLst>
                              <p:par>
                                <p:cTn id="18" presetID="2" presetClass="entr" presetSubtype="4" fill="hold" nodeType="afterEffect">
                                  <p:stCondLst>
                                    <p:cond delay="0"/>
                                  </p:stCondLst>
                                  <p:childTnLst>
                                    <p:set>
                                      <p:cBhvr>
                                        <p:cTn id="19" dur="1" fill="hold">
                                          <p:stCondLst>
                                            <p:cond delay="0"/>
                                          </p:stCondLst>
                                        </p:cTn>
                                        <p:tgtEl>
                                          <p:spTgt spid="222216">
                                            <p:txEl>
                                              <p:pRg st="4" end="4"/>
                                            </p:txEl>
                                          </p:spTgt>
                                        </p:tgtEl>
                                        <p:attrNameLst>
                                          <p:attrName>style.visibility</p:attrName>
                                        </p:attrNameLst>
                                      </p:cBhvr>
                                      <p:to>
                                        <p:strVal val="visible"/>
                                      </p:to>
                                    </p:set>
                                    <p:anim calcmode="lin" valueType="num">
                                      <p:cBhvr additive="base">
                                        <p:cTn id="20" dur="500" fill="hold"/>
                                        <p:tgtEl>
                                          <p:spTgt spid="222216">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22216">
                                            <p:txEl>
                                              <p:pRg st="4" end="4"/>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22216">
                                            <p:txEl>
                                              <p:pRg st="5" end="5"/>
                                            </p:txEl>
                                          </p:spTgt>
                                        </p:tgtEl>
                                        <p:attrNameLst>
                                          <p:attrName>style.visibility</p:attrName>
                                        </p:attrNameLst>
                                      </p:cBhvr>
                                      <p:to>
                                        <p:strVal val="visible"/>
                                      </p:to>
                                    </p:set>
                                    <p:anim calcmode="lin" valueType="num">
                                      <p:cBhvr additive="base">
                                        <p:cTn id="24" dur="500" fill="hold"/>
                                        <p:tgtEl>
                                          <p:spTgt spid="222216">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2216">
                                            <p:txEl>
                                              <p:pRg st="5" end="5"/>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22216">
                                            <p:txEl>
                                              <p:pRg st="6" end="6"/>
                                            </p:txEl>
                                          </p:spTgt>
                                        </p:tgtEl>
                                        <p:attrNameLst>
                                          <p:attrName>style.visibility</p:attrName>
                                        </p:attrNameLst>
                                      </p:cBhvr>
                                      <p:to>
                                        <p:strVal val="visible"/>
                                      </p:to>
                                    </p:set>
                                    <p:anim calcmode="lin" valueType="num">
                                      <p:cBhvr additive="base">
                                        <p:cTn id="28" dur="500" fill="hold"/>
                                        <p:tgtEl>
                                          <p:spTgt spid="222216">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2221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002" name="Group 2">
            <a:extLst>
              <a:ext uri="{FF2B5EF4-FFF2-40B4-BE49-F238E27FC236}">
                <a16:creationId xmlns:a16="http://schemas.microsoft.com/office/drawing/2014/main" id="{E205E608-B204-4D3B-ABAE-717DDD519393}"/>
              </a:ext>
            </a:extLst>
          </p:cNvPr>
          <p:cNvGrpSpPr>
            <a:grpSpLocks/>
          </p:cNvGrpSpPr>
          <p:nvPr/>
        </p:nvGrpSpPr>
        <p:grpSpPr bwMode="auto">
          <a:xfrm>
            <a:off x="0" y="0"/>
            <a:ext cx="9144000" cy="976313"/>
            <a:chOff x="0" y="0"/>
            <a:chExt cx="5760" cy="615"/>
          </a:xfrm>
        </p:grpSpPr>
        <p:sp>
          <p:nvSpPr>
            <p:cNvPr id="128009" name="Text Box 3">
              <a:extLst>
                <a:ext uri="{FF2B5EF4-FFF2-40B4-BE49-F238E27FC236}">
                  <a16:creationId xmlns:a16="http://schemas.microsoft.com/office/drawing/2014/main" id="{31E81AAD-F1C4-49A8-8470-4D4ECE1B065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28010" name="Text Box 4">
              <a:extLst>
                <a:ext uri="{FF2B5EF4-FFF2-40B4-BE49-F238E27FC236}">
                  <a16:creationId xmlns:a16="http://schemas.microsoft.com/office/drawing/2014/main" id="{DE668438-18D6-4F86-9127-A847DEE75D2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8003" name="Line 5">
            <a:extLst>
              <a:ext uri="{FF2B5EF4-FFF2-40B4-BE49-F238E27FC236}">
                <a16:creationId xmlns:a16="http://schemas.microsoft.com/office/drawing/2014/main" id="{91C73EE9-15E8-4715-AB71-A12A0BB15168}"/>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04" name="Text Box 6">
            <a:extLst>
              <a:ext uri="{FF2B5EF4-FFF2-40B4-BE49-F238E27FC236}">
                <a16:creationId xmlns:a16="http://schemas.microsoft.com/office/drawing/2014/main" id="{07817935-6A25-4927-9579-0B4B66A206A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8005" name="Rectangle 7">
            <a:extLst>
              <a:ext uri="{FF2B5EF4-FFF2-40B4-BE49-F238E27FC236}">
                <a16:creationId xmlns:a16="http://schemas.microsoft.com/office/drawing/2014/main" id="{6E3BA309-C2B2-406B-A416-AE2B29593CD7}"/>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Seven Characteristics of the </a:t>
            </a:r>
            <a:r>
              <a:rPr lang="ja-JP" altLang="en-US" sz="2800" b="0"/>
              <a:t>“</a:t>
            </a:r>
            <a:r>
              <a:rPr lang="en-US" altLang="ja-JP" sz="2800" b="0"/>
              <a:t>Elusive Fan</a:t>
            </a:r>
            <a:r>
              <a:rPr lang="ja-JP" altLang="en-US" sz="2800" b="0"/>
              <a:t>”</a:t>
            </a:r>
            <a:endParaRPr lang="en-US" altLang="en-US" sz="2800" b="0"/>
          </a:p>
        </p:txBody>
      </p:sp>
      <p:sp>
        <p:nvSpPr>
          <p:cNvPr id="223240" name="Rectangle 8">
            <a:extLst>
              <a:ext uri="{FF2B5EF4-FFF2-40B4-BE49-F238E27FC236}">
                <a16:creationId xmlns:a16="http://schemas.microsoft.com/office/drawing/2014/main" id="{43A82888-1F1D-46C6-92F3-ACCA23C2DD16}"/>
              </a:ext>
            </a:extLst>
          </p:cNvPr>
          <p:cNvSpPr>
            <a:spLocks noChangeArrowheads="1"/>
          </p:cNvSpPr>
          <p:nvPr/>
        </p:nvSpPr>
        <p:spPr bwMode="auto">
          <a:xfrm>
            <a:off x="152400" y="2743200"/>
            <a:ext cx="8610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b="0"/>
              <a:t> The time demands Americans face today offer fewer </a:t>
            </a:r>
          </a:p>
          <a:p>
            <a:pPr eaLnBrk="1" hangingPunct="1">
              <a:buFont typeface="Wingdings" panose="05000000000000000000" pitchFamily="2" charset="2"/>
              <a:buNone/>
            </a:pPr>
            <a:r>
              <a:rPr lang="en-US" altLang="en-US" b="0"/>
              <a:t>   hours for the consumption of sport in any capacity, </a:t>
            </a:r>
          </a:p>
          <a:p>
            <a:pPr eaLnBrk="1" hangingPunct="1">
              <a:buFont typeface="Wingdings" panose="05000000000000000000" pitchFamily="2" charset="2"/>
              <a:buNone/>
            </a:pPr>
            <a:r>
              <a:rPr lang="en-US" altLang="en-US" b="0"/>
              <a:t>   be it as a spectator or participant</a:t>
            </a:r>
            <a:r>
              <a:rPr lang="en-US" altLang="en-US"/>
              <a:t>.</a:t>
            </a:r>
          </a:p>
          <a:p>
            <a:pPr eaLnBrk="1" hangingPunct="1">
              <a:buFont typeface="Wingdings" panose="05000000000000000000" pitchFamily="2" charset="2"/>
              <a:buNone/>
            </a:pPr>
            <a:endParaRPr lang="en-US" altLang="en-US" b="0"/>
          </a:p>
          <a:p>
            <a:pPr eaLnBrk="1" hangingPunct="1">
              <a:buFont typeface="Wingdings" panose="05000000000000000000" pitchFamily="2" charset="2"/>
              <a:buChar char="Ø"/>
            </a:pPr>
            <a:r>
              <a:rPr lang="en-US" altLang="en-US" b="0"/>
              <a:t> It is not simply the activity itself </a:t>
            </a:r>
          </a:p>
          <a:p>
            <a:pPr eaLnBrk="1" hangingPunct="1">
              <a:buFont typeface="Wingdings" panose="05000000000000000000" pitchFamily="2" charset="2"/>
              <a:buNone/>
            </a:pPr>
            <a:r>
              <a:rPr lang="en-US" altLang="en-US" b="0"/>
              <a:t>   that poses challenges for </a:t>
            </a:r>
          </a:p>
          <a:p>
            <a:pPr eaLnBrk="1" hangingPunct="1">
              <a:buFont typeface="Wingdings" panose="05000000000000000000" pitchFamily="2" charset="2"/>
              <a:buNone/>
            </a:pPr>
            <a:r>
              <a:rPr lang="en-US" altLang="en-US" b="0"/>
              <a:t>   consumers</a:t>
            </a:r>
            <a:r>
              <a:rPr lang="en-US" altLang="en-US"/>
              <a:t> </a:t>
            </a:r>
          </a:p>
        </p:txBody>
      </p:sp>
      <p:sp>
        <p:nvSpPr>
          <p:cNvPr id="128007" name="Rectangle 9">
            <a:extLst>
              <a:ext uri="{FF2B5EF4-FFF2-40B4-BE49-F238E27FC236}">
                <a16:creationId xmlns:a16="http://schemas.microsoft.com/office/drawing/2014/main" id="{BAF237B1-91D7-440D-A209-D855B00BA717}"/>
              </a:ext>
            </a:extLst>
          </p:cNvPr>
          <p:cNvSpPr>
            <a:spLocks noChangeArrowheads="1"/>
          </p:cNvSpPr>
          <p:nvPr/>
        </p:nvSpPr>
        <p:spPr bwMode="auto">
          <a:xfrm>
            <a:off x="3251200" y="2057400"/>
            <a:ext cx="27209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000099"/>
                </a:solidFill>
              </a:rPr>
              <a:t>Time Pressure</a:t>
            </a:r>
          </a:p>
        </p:txBody>
      </p:sp>
      <p:pic>
        <p:nvPicPr>
          <p:cNvPr id="128008" name="Picture 14" descr="sheriffstadium_parkinglot">
            <a:extLst>
              <a:ext uri="{FF2B5EF4-FFF2-40B4-BE49-F238E27FC236}">
                <a16:creationId xmlns:a16="http://schemas.microsoft.com/office/drawing/2014/main" id="{7BC49E87-7ACC-4109-85FB-BD4AAC8E43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038600"/>
            <a:ext cx="287655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23240">
                                            <p:txEl>
                                              <p:pRg st="0" end="0"/>
                                            </p:txEl>
                                          </p:spTgt>
                                        </p:tgtEl>
                                        <p:attrNameLst>
                                          <p:attrName>style.visibility</p:attrName>
                                        </p:attrNameLst>
                                      </p:cBhvr>
                                      <p:to>
                                        <p:strVal val="visible"/>
                                      </p:to>
                                    </p:set>
                                    <p:anim calcmode="lin" valueType="num">
                                      <p:cBhvr additive="base">
                                        <p:cTn id="7" dur="500" fill="hold"/>
                                        <p:tgtEl>
                                          <p:spTgt spid="22324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324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3240">
                                            <p:txEl>
                                              <p:pRg st="1" end="1"/>
                                            </p:txEl>
                                          </p:spTgt>
                                        </p:tgtEl>
                                        <p:attrNameLst>
                                          <p:attrName>style.visibility</p:attrName>
                                        </p:attrNameLst>
                                      </p:cBhvr>
                                      <p:to>
                                        <p:strVal val="visible"/>
                                      </p:to>
                                    </p:set>
                                    <p:anim calcmode="lin" valueType="num">
                                      <p:cBhvr additive="base">
                                        <p:cTn id="11" dur="500" fill="hold"/>
                                        <p:tgtEl>
                                          <p:spTgt spid="22324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324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3240">
                                            <p:txEl>
                                              <p:pRg st="2" end="2"/>
                                            </p:txEl>
                                          </p:spTgt>
                                        </p:tgtEl>
                                        <p:attrNameLst>
                                          <p:attrName>style.visibility</p:attrName>
                                        </p:attrNameLst>
                                      </p:cBhvr>
                                      <p:to>
                                        <p:strVal val="visible"/>
                                      </p:to>
                                    </p:set>
                                    <p:anim calcmode="lin" valueType="num">
                                      <p:cBhvr additive="base">
                                        <p:cTn id="15" dur="500" fill="hold"/>
                                        <p:tgtEl>
                                          <p:spTgt spid="22324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3240">
                                            <p:txEl>
                                              <p:pRg st="2" end="2"/>
                                            </p:txEl>
                                          </p:spTgt>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500"/>
                            </p:stCondLst>
                            <p:childTnLst>
                              <p:par>
                                <p:cTn id="18" presetID="2" presetClass="entr" presetSubtype="4" fill="hold" nodeType="afterEffect">
                                  <p:stCondLst>
                                    <p:cond delay="0"/>
                                  </p:stCondLst>
                                  <p:childTnLst>
                                    <p:set>
                                      <p:cBhvr>
                                        <p:cTn id="19" dur="1" fill="hold">
                                          <p:stCondLst>
                                            <p:cond delay="0"/>
                                          </p:stCondLst>
                                        </p:cTn>
                                        <p:tgtEl>
                                          <p:spTgt spid="223240">
                                            <p:txEl>
                                              <p:pRg st="4" end="4"/>
                                            </p:txEl>
                                          </p:spTgt>
                                        </p:tgtEl>
                                        <p:attrNameLst>
                                          <p:attrName>style.visibility</p:attrName>
                                        </p:attrNameLst>
                                      </p:cBhvr>
                                      <p:to>
                                        <p:strVal val="visible"/>
                                      </p:to>
                                    </p:set>
                                    <p:anim calcmode="lin" valueType="num">
                                      <p:cBhvr additive="base">
                                        <p:cTn id="20" dur="500" fill="hold"/>
                                        <p:tgtEl>
                                          <p:spTgt spid="223240">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23240">
                                            <p:txEl>
                                              <p:pRg st="4" end="4"/>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23240">
                                            <p:txEl>
                                              <p:pRg st="5" end="5"/>
                                            </p:txEl>
                                          </p:spTgt>
                                        </p:tgtEl>
                                        <p:attrNameLst>
                                          <p:attrName>style.visibility</p:attrName>
                                        </p:attrNameLst>
                                      </p:cBhvr>
                                      <p:to>
                                        <p:strVal val="visible"/>
                                      </p:to>
                                    </p:set>
                                    <p:anim calcmode="lin" valueType="num">
                                      <p:cBhvr additive="base">
                                        <p:cTn id="24" dur="500" fill="hold"/>
                                        <p:tgtEl>
                                          <p:spTgt spid="223240">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3240">
                                            <p:txEl>
                                              <p:pRg st="5" end="5"/>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23240">
                                            <p:txEl>
                                              <p:pRg st="6" end="6"/>
                                            </p:txEl>
                                          </p:spTgt>
                                        </p:tgtEl>
                                        <p:attrNameLst>
                                          <p:attrName>style.visibility</p:attrName>
                                        </p:attrNameLst>
                                      </p:cBhvr>
                                      <p:to>
                                        <p:strVal val="visible"/>
                                      </p:to>
                                    </p:set>
                                    <p:anim calcmode="lin" valueType="num">
                                      <p:cBhvr additive="base">
                                        <p:cTn id="28" dur="500" fill="hold"/>
                                        <p:tgtEl>
                                          <p:spTgt spid="223240">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2324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Group 2">
            <a:extLst>
              <a:ext uri="{FF2B5EF4-FFF2-40B4-BE49-F238E27FC236}">
                <a16:creationId xmlns:a16="http://schemas.microsoft.com/office/drawing/2014/main" id="{C3F5B912-767A-48FE-9FB7-4159E8762DA9}"/>
              </a:ext>
            </a:extLst>
          </p:cNvPr>
          <p:cNvGrpSpPr>
            <a:grpSpLocks/>
          </p:cNvGrpSpPr>
          <p:nvPr/>
        </p:nvGrpSpPr>
        <p:grpSpPr bwMode="auto">
          <a:xfrm>
            <a:off x="0" y="0"/>
            <a:ext cx="9144000" cy="976313"/>
            <a:chOff x="0" y="0"/>
            <a:chExt cx="5760" cy="615"/>
          </a:xfrm>
        </p:grpSpPr>
        <p:sp>
          <p:nvSpPr>
            <p:cNvPr id="111625" name="Text Box 3">
              <a:extLst>
                <a:ext uri="{FF2B5EF4-FFF2-40B4-BE49-F238E27FC236}">
                  <a16:creationId xmlns:a16="http://schemas.microsoft.com/office/drawing/2014/main" id="{214D7150-9FD9-47E3-B07A-2B3810529C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2.7</a:t>
              </a:r>
            </a:p>
          </p:txBody>
        </p:sp>
        <p:sp>
          <p:nvSpPr>
            <p:cNvPr id="111626" name="Text Box 4">
              <a:extLst>
                <a:ext uri="{FF2B5EF4-FFF2-40B4-BE49-F238E27FC236}">
                  <a16:creationId xmlns:a16="http://schemas.microsoft.com/office/drawing/2014/main" id="{021D20E1-BDE4-4F18-AB7C-BD98F78E75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111619" name="Line 5">
            <a:extLst>
              <a:ext uri="{FF2B5EF4-FFF2-40B4-BE49-F238E27FC236}">
                <a16:creationId xmlns:a16="http://schemas.microsoft.com/office/drawing/2014/main" id="{5FDF6600-4C22-4C21-9BDA-E0C475D6D81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111620" name="Text Box 6">
            <a:extLst>
              <a:ext uri="{FF2B5EF4-FFF2-40B4-BE49-F238E27FC236}">
                <a16:creationId xmlns:a16="http://schemas.microsoft.com/office/drawing/2014/main" id="{FC6A547E-26C3-44F1-80D7-702DB22FD2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11621" name="Rectangle 7">
            <a:extLst>
              <a:ext uri="{FF2B5EF4-FFF2-40B4-BE49-F238E27FC236}">
                <a16:creationId xmlns:a16="http://schemas.microsoft.com/office/drawing/2014/main" id="{BB0B1B52-0E78-4E11-B4C6-5F90E08A2C02}"/>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Connecting with the </a:t>
            </a:r>
            <a:r>
              <a:rPr kumimoji="0" lang="ja-JP"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Elusive Fan</a:t>
            </a:r>
            <a:r>
              <a:rPr kumimoji="0" lang="ja-JP"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endParaRPr kumimoji="0" lang="en-US"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111622" name="Rectangle 9">
            <a:extLst>
              <a:ext uri="{FF2B5EF4-FFF2-40B4-BE49-F238E27FC236}">
                <a16:creationId xmlns:a16="http://schemas.microsoft.com/office/drawing/2014/main" id="{D45F263C-D1E6-4C09-9318-595A45896941}"/>
              </a:ext>
            </a:extLst>
          </p:cNvPr>
          <p:cNvSpPr>
            <a:spLocks noChangeArrowheads="1"/>
          </p:cNvSpPr>
          <p:nvPr/>
        </p:nvSpPr>
        <p:spPr bwMode="auto">
          <a:xfrm>
            <a:off x="2920342" y="1902947"/>
            <a:ext cx="32096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Fan Engagement</a:t>
            </a:r>
          </a:p>
        </p:txBody>
      </p:sp>
      <p:sp>
        <p:nvSpPr>
          <p:cNvPr id="111623" name="Rectangle 1">
            <a:extLst>
              <a:ext uri="{FF2B5EF4-FFF2-40B4-BE49-F238E27FC236}">
                <a16:creationId xmlns:a16="http://schemas.microsoft.com/office/drawing/2014/main" id="{29117D83-95B3-4837-A144-F5F9714F46A9}"/>
              </a:ext>
            </a:extLst>
          </p:cNvPr>
          <p:cNvSpPr>
            <a:spLocks noChangeArrowheads="1"/>
          </p:cNvSpPr>
          <p:nvPr/>
        </p:nvSpPr>
        <p:spPr bwMode="auto">
          <a:xfrm>
            <a:off x="152400" y="2681288"/>
            <a:ext cx="87630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en-US" i="0" u="none" strike="noStrike" kern="1200" cap="none" spc="0" normalizeH="0" baseline="0" noProof="0" dirty="0">
                <a:ln>
                  <a:noFill/>
                </a:ln>
                <a:effectLst/>
                <a:uLnTx/>
                <a:uFillTx/>
                <a:latin typeface="Verdana" panose="020B0604030504040204" pitchFamily="34" charset="0"/>
                <a:ea typeface="MS PGothic" panose="020B0600070205080204" pitchFamily="34" charset="-128"/>
                <a:cs typeface="+mn-cs"/>
              </a:rPr>
              <a:t>Fan engagement </a:t>
            </a:r>
            <a:r>
              <a:rPr kumimoji="0" lang="en-US" altLang="en-US" b="0" i="0" u="none" strike="noStrike" kern="1200" cap="none" spc="0" normalizeH="0" baseline="0" noProof="0" dirty="0">
                <a:ln>
                  <a:noFill/>
                </a:ln>
                <a:effectLst/>
                <a:uLnTx/>
                <a:uFillTx/>
                <a:latin typeface="Verdana" panose="020B0604030504040204" pitchFamily="34" charset="0"/>
                <a:ea typeface="MS PGothic" panose="020B0600070205080204" pitchFamily="34" charset="-128"/>
                <a:cs typeface="+mn-cs"/>
              </a:rPr>
              <a:t>is a long-term relationship management strategy focused on interactions between fan (consumer) and sports property which helps strengthen the connection between the two parties and bolster levels of brand loyalty</a:t>
            </a:r>
          </a:p>
        </p:txBody>
      </p:sp>
      <p:sp>
        <p:nvSpPr>
          <p:cNvPr id="2" name="Rectangle 1">
            <a:extLst>
              <a:ext uri="{FF2B5EF4-FFF2-40B4-BE49-F238E27FC236}">
                <a16:creationId xmlns:a16="http://schemas.microsoft.com/office/drawing/2014/main" id="{5717AD6C-E0FE-46DE-BDCD-4BE2906B7899}"/>
              </a:ext>
            </a:extLst>
          </p:cNvPr>
          <p:cNvSpPr>
            <a:spLocks noChangeArrowheads="1"/>
          </p:cNvSpPr>
          <p:nvPr/>
        </p:nvSpPr>
        <p:spPr bwMode="auto">
          <a:xfrm>
            <a:off x="143669" y="4717857"/>
            <a:ext cx="8763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rPr>
              <a:t>To elevate levels of fandom, it is important for sports and entertainment business professionals to develop strategies that keep fans engaged</a:t>
            </a:r>
          </a:p>
        </p:txBody>
      </p:sp>
    </p:spTree>
    <p:extLst>
      <p:ext uri="{BB962C8B-B14F-4D97-AF65-F5344CB8AC3E}">
        <p14:creationId xmlns:p14="http://schemas.microsoft.com/office/powerpoint/2010/main" val="25677618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18" name="Group 2">
            <a:extLst>
              <a:ext uri="{FF2B5EF4-FFF2-40B4-BE49-F238E27FC236}">
                <a16:creationId xmlns:a16="http://schemas.microsoft.com/office/drawing/2014/main" id="{C3F5B912-767A-48FE-9FB7-4159E8762DA9}"/>
              </a:ext>
            </a:extLst>
          </p:cNvPr>
          <p:cNvGrpSpPr>
            <a:grpSpLocks/>
          </p:cNvGrpSpPr>
          <p:nvPr/>
        </p:nvGrpSpPr>
        <p:grpSpPr bwMode="auto">
          <a:xfrm>
            <a:off x="0" y="0"/>
            <a:ext cx="9144000" cy="976313"/>
            <a:chOff x="0" y="0"/>
            <a:chExt cx="5760" cy="615"/>
          </a:xfrm>
        </p:grpSpPr>
        <p:sp>
          <p:nvSpPr>
            <p:cNvPr id="111625" name="Text Box 3">
              <a:extLst>
                <a:ext uri="{FF2B5EF4-FFF2-40B4-BE49-F238E27FC236}">
                  <a16:creationId xmlns:a16="http://schemas.microsoft.com/office/drawing/2014/main" id="{214D7150-9FD9-47E3-B07A-2B3810529C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2.7</a:t>
              </a:r>
            </a:p>
          </p:txBody>
        </p:sp>
        <p:sp>
          <p:nvSpPr>
            <p:cNvPr id="111626" name="Text Box 4">
              <a:extLst>
                <a:ext uri="{FF2B5EF4-FFF2-40B4-BE49-F238E27FC236}">
                  <a16:creationId xmlns:a16="http://schemas.microsoft.com/office/drawing/2014/main" id="{021D20E1-BDE4-4F18-AB7C-BD98F78E75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111619" name="Line 5">
            <a:extLst>
              <a:ext uri="{FF2B5EF4-FFF2-40B4-BE49-F238E27FC236}">
                <a16:creationId xmlns:a16="http://schemas.microsoft.com/office/drawing/2014/main" id="{5FDF6600-4C22-4C21-9BDA-E0C475D6D815}"/>
              </a:ext>
            </a:extLst>
          </p:cNvPr>
          <p:cNvSpPr>
            <a:spLocks noChangeShapeType="1"/>
          </p:cNvSpPr>
          <p:nvPr/>
        </p:nvSpPr>
        <p:spPr bwMode="auto">
          <a:xfrm flipH="1">
            <a:off x="152400" y="18288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111620" name="Text Box 6">
            <a:extLst>
              <a:ext uri="{FF2B5EF4-FFF2-40B4-BE49-F238E27FC236}">
                <a16:creationId xmlns:a16="http://schemas.microsoft.com/office/drawing/2014/main" id="{FC6A547E-26C3-44F1-80D7-702DB22FD28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11621" name="Rectangle 7">
            <a:extLst>
              <a:ext uri="{FF2B5EF4-FFF2-40B4-BE49-F238E27FC236}">
                <a16:creationId xmlns:a16="http://schemas.microsoft.com/office/drawing/2014/main" id="{BB0B1B52-0E78-4E11-B4C6-5F90E08A2C02}"/>
              </a:ext>
            </a:extLst>
          </p:cNvPr>
          <p:cNvSpPr>
            <a:spLocks noChangeArrowheads="1"/>
          </p:cNvSpPr>
          <p:nvPr/>
        </p:nvSpPr>
        <p:spPr bwMode="auto">
          <a:xfrm>
            <a:off x="304800" y="1141413"/>
            <a:ext cx="8382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Connecting with the </a:t>
            </a:r>
            <a:r>
              <a:rPr kumimoji="0" lang="ja-JP"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Elusive Fan</a:t>
            </a:r>
            <a:r>
              <a:rPr kumimoji="0" lang="ja-JP"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endParaRPr kumimoji="0" lang="en-US"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111622" name="Rectangle 9">
            <a:extLst>
              <a:ext uri="{FF2B5EF4-FFF2-40B4-BE49-F238E27FC236}">
                <a16:creationId xmlns:a16="http://schemas.microsoft.com/office/drawing/2014/main" id="{D45F263C-D1E6-4C09-9318-595A45896941}"/>
              </a:ext>
            </a:extLst>
          </p:cNvPr>
          <p:cNvSpPr>
            <a:spLocks noChangeArrowheads="1"/>
          </p:cNvSpPr>
          <p:nvPr/>
        </p:nvSpPr>
        <p:spPr bwMode="auto">
          <a:xfrm>
            <a:off x="1943249" y="1902947"/>
            <a:ext cx="51638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Fan Engagement Strategies</a:t>
            </a:r>
          </a:p>
        </p:txBody>
      </p:sp>
      <p:sp>
        <p:nvSpPr>
          <p:cNvPr id="2" name="Rectangle 1">
            <a:extLst>
              <a:ext uri="{FF2B5EF4-FFF2-40B4-BE49-F238E27FC236}">
                <a16:creationId xmlns:a16="http://schemas.microsoft.com/office/drawing/2014/main" id="{5717AD6C-E0FE-46DE-BDCD-4BE2906B7899}"/>
              </a:ext>
            </a:extLst>
          </p:cNvPr>
          <p:cNvSpPr>
            <a:spLocks noChangeArrowheads="1"/>
          </p:cNvSpPr>
          <p:nvPr/>
        </p:nvSpPr>
        <p:spPr bwMode="auto">
          <a:xfrm>
            <a:off x="838200" y="2785756"/>
            <a:ext cx="74676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rPr>
              <a:t>Content marketing (unique and original branded programming)</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rPr>
              <a:t>Social media marketing</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rPr>
              <a:t>Digital marketing </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rPr>
              <a:t>Apps, podcasts, augmented and virtual reality etc.</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rPr>
              <a:t>Interactive experiences</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rPr>
              <a:t>Live streams, events etc.</a:t>
            </a:r>
          </a:p>
          <a:p>
            <a:pPr marL="342900" marR="0" lvl="0" indent="-342900" algn="just"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rPr>
              <a:t>Behind-the-scenes access</a:t>
            </a:r>
          </a:p>
        </p:txBody>
      </p:sp>
    </p:spTree>
    <p:extLst>
      <p:ext uri="{BB962C8B-B14F-4D97-AF65-F5344CB8AC3E}">
        <p14:creationId xmlns:p14="http://schemas.microsoft.com/office/powerpoint/2010/main" val="13767554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050" name="Group 2">
            <a:extLst>
              <a:ext uri="{FF2B5EF4-FFF2-40B4-BE49-F238E27FC236}">
                <a16:creationId xmlns:a16="http://schemas.microsoft.com/office/drawing/2014/main" id="{EB5284EB-79D7-495D-BC79-1EA2A354AEDF}"/>
              </a:ext>
            </a:extLst>
          </p:cNvPr>
          <p:cNvGrpSpPr>
            <a:grpSpLocks/>
          </p:cNvGrpSpPr>
          <p:nvPr/>
        </p:nvGrpSpPr>
        <p:grpSpPr bwMode="auto">
          <a:xfrm>
            <a:off x="0" y="0"/>
            <a:ext cx="9144000" cy="976313"/>
            <a:chOff x="0" y="0"/>
            <a:chExt cx="5760" cy="615"/>
          </a:xfrm>
        </p:grpSpPr>
        <p:sp>
          <p:nvSpPr>
            <p:cNvPr id="130056" name="Text Box 3">
              <a:extLst>
                <a:ext uri="{FF2B5EF4-FFF2-40B4-BE49-F238E27FC236}">
                  <a16:creationId xmlns:a16="http://schemas.microsoft.com/office/drawing/2014/main" id="{F144ACB5-3C46-41F1-BE7D-7C067EE5E9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30057" name="Text Box 4">
              <a:extLst>
                <a:ext uri="{FF2B5EF4-FFF2-40B4-BE49-F238E27FC236}">
                  <a16:creationId xmlns:a16="http://schemas.microsoft.com/office/drawing/2014/main" id="{C5740D0A-C386-41DE-BAB7-87E77DA2F33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4261" name="Rectangle 5">
            <a:extLst>
              <a:ext uri="{FF2B5EF4-FFF2-40B4-BE49-F238E27FC236}">
                <a16:creationId xmlns:a16="http://schemas.microsoft.com/office/drawing/2014/main" id="{2C0BF4F9-AB3E-4FB0-B248-BE5C4C03B036}"/>
              </a:ext>
            </a:extLst>
          </p:cNvPr>
          <p:cNvSpPr>
            <a:spLocks noChangeArrowheads="1"/>
          </p:cNvSpPr>
          <p:nvPr/>
        </p:nvSpPr>
        <p:spPr bwMode="auto">
          <a:xfrm>
            <a:off x="152400" y="2133600"/>
            <a:ext cx="8763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lnSpc>
                <a:spcPct val="80000"/>
              </a:lnSpc>
              <a:spcBef>
                <a:spcPct val="20000"/>
              </a:spcBef>
            </a:pPr>
            <a:endParaRPr lang="en-US" altLang="en-US" sz="3200" b="0"/>
          </a:p>
          <a:p>
            <a:pPr eaLnBrk="1" hangingPunct="1">
              <a:lnSpc>
                <a:spcPct val="80000"/>
              </a:lnSpc>
              <a:spcBef>
                <a:spcPct val="20000"/>
              </a:spcBef>
            </a:pPr>
            <a:r>
              <a:rPr lang="en-US" altLang="en-US" sz="3200" b="0">
                <a:solidFill>
                  <a:srgbClr val="FF0000"/>
                </a:solidFill>
              </a:rPr>
              <a:t>  </a:t>
            </a:r>
            <a:r>
              <a:rPr lang="en-US" altLang="en-US" sz="3200" b="0">
                <a:solidFill>
                  <a:srgbClr val="006600"/>
                </a:solidFill>
              </a:rPr>
              <a:t>Think about the last time you participated as a spectator in a sports or entertainment event (basketball game, movie, concert etc).  </a:t>
            </a:r>
          </a:p>
          <a:p>
            <a:pPr eaLnBrk="1" hangingPunct="1">
              <a:lnSpc>
                <a:spcPct val="80000"/>
              </a:lnSpc>
              <a:spcBef>
                <a:spcPct val="20000"/>
              </a:spcBef>
            </a:pPr>
            <a:endParaRPr lang="en-US" altLang="en-US" sz="3200" b="0">
              <a:solidFill>
                <a:srgbClr val="006600"/>
              </a:solidFill>
            </a:endParaRPr>
          </a:p>
          <a:p>
            <a:pPr eaLnBrk="1" hangingPunct="1">
              <a:lnSpc>
                <a:spcPct val="80000"/>
              </a:lnSpc>
              <a:spcBef>
                <a:spcPct val="20000"/>
              </a:spcBef>
            </a:pPr>
            <a:r>
              <a:rPr lang="en-US" altLang="en-US" sz="3200" b="0">
                <a:solidFill>
                  <a:srgbClr val="006600"/>
                </a:solidFill>
              </a:rPr>
              <a:t>  How much of your leisure time was spent consuming the activity?</a:t>
            </a:r>
          </a:p>
          <a:p>
            <a:pPr eaLnBrk="1" hangingPunct="1">
              <a:lnSpc>
                <a:spcPct val="80000"/>
              </a:lnSpc>
              <a:spcBef>
                <a:spcPct val="20000"/>
              </a:spcBef>
            </a:pPr>
            <a:endParaRPr lang="en-US" altLang="en-US" sz="3200" u="sng">
              <a:solidFill>
                <a:srgbClr val="006600"/>
              </a:solidFill>
            </a:endParaRPr>
          </a:p>
          <a:p>
            <a:pPr eaLnBrk="1" hangingPunct="1">
              <a:lnSpc>
                <a:spcPct val="80000"/>
              </a:lnSpc>
              <a:spcBef>
                <a:spcPct val="20000"/>
              </a:spcBef>
            </a:pPr>
            <a:endParaRPr lang="en-US" altLang="en-US" sz="3200" b="0" u="sng"/>
          </a:p>
        </p:txBody>
      </p:sp>
      <p:pic>
        <p:nvPicPr>
          <p:cNvPr id="130052" name="Picture 6" descr="TN00537_[1]">
            <a:extLst>
              <a:ext uri="{FF2B5EF4-FFF2-40B4-BE49-F238E27FC236}">
                <a16:creationId xmlns:a16="http://schemas.microsoft.com/office/drawing/2014/main" id="{CB5B36F9-EAD0-4700-BC4C-4DC0291FE2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3" name="Picture 7" descr="TN00537_[1]">
            <a:extLst>
              <a:ext uri="{FF2B5EF4-FFF2-40B4-BE49-F238E27FC236}">
                <a16:creationId xmlns:a16="http://schemas.microsoft.com/office/drawing/2014/main" id="{4570230A-C0C5-4A5C-9E7E-CAA2540301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4" name="Text Box 8">
            <a:extLst>
              <a:ext uri="{FF2B5EF4-FFF2-40B4-BE49-F238E27FC236}">
                <a16:creationId xmlns:a16="http://schemas.microsoft.com/office/drawing/2014/main" id="{0D727D64-0D2C-4A8A-BEB8-24FF795952E1}"/>
              </a:ext>
            </a:extLst>
          </p:cNvPr>
          <p:cNvSpPr txBox="1">
            <a:spLocks noChangeArrowheads="1"/>
          </p:cNvSpPr>
          <p:nvPr/>
        </p:nvSpPr>
        <p:spPr bwMode="auto">
          <a:xfrm>
            <a:off x="2667000" y="990600"/>
            <a:ext cx="4191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600" b="0">
                <a:solidFill>
                  <a:schemeClr val="tx2"/>
                </a:solidFill>
              </a:rPr>
              <a:t>Discussion Topic</a:t>
            </a:r>
          </a:p>
        </p:txBody>
      </p:sp>
      <p:sp>
        <p:nvSpPr>
          <p:cNvPr id="130055" name="Text Box 11">
            <a:extLst>
              <a:ext uri="{FF2B5EF4-FFF2-40B4-BE49-F238E27FC236}">
                <a16:creationId xmlns:a16="http://schemas.microsoft.com/office/drawing/2014/main" id="{6E6A0EB6-6115-4FF9-BE0E-AFD1247DAF2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24261"/>
                                        </p:tgtEl>
                                        <p:attrNameLst>
                                          <p:attrName>style.visibility</p:attrName>
                                        </p:attrNameLst>
                                      </p:cBhvr>
                                      <p:to>
                                        <p:strVal val="visible"/>
                                      </p:to>
                                    </p:set>
                                    <p:animEffect transition="in" filter="checkerboard(across)">
                                      <p:cBhvr>
                                        <p:cTn id="7" dur="500"/>
                                        <p:tgtEl>
                                          <p:spTgt spid="224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6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098" name="Group 2">
            <a:extLst>
              <a:ext uri="{FF2B5EF4-FFF2-40B4-BE49-F238E27FC236}">
                <a16:creationId xmlns:a16="http://schemas.microsoft.com/office/drawing/2014/main" id="{15381897-49D7-4270-A567-5D1176C3B739}"/>
              </a:ext>
            </a:extLst>
          </p:cNvPr>
          <p:cNvGrpSpPr>
            <a:grpSpLocks/>
          </p:cNvGrpSpPr>
          <p:nvPr/>
        </p:nvGrpSpPr>
        <p:grpSpPr bwMode="auto">
          <a:xfrm>
            <a:off x="0" y="0"/>
            <a:ext cx="9144000" cy="976313"/>
            <a:chOff x="0" y="0"/>
            <a:chExt cx="5760" cy="615"/>
          </a:xfrm>
        </p:grpSpPr>
        <p:sp>
          <p:nvSpPr>
            <p:cNvPr id="132104" name="Text Box 3">
              <a:extLst>
                <a:ext uri="{FF2B5EF4-FFF2-40B4-BE49-F238E27FC236}">
                  <a16:creationId xmlns:a16="http://schemas.microsoft.com/office/drawing/2014/main" id="{EA51BF64-0B4A-4AA1-A690-F2622E587B7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32105" name="Text Box 4">
              <a:extLst>
                <a:ext uri="{FF2B5EF4-FFF2-40B4-BE49-F238E27FC236}">
                  <a16:creationId xmlns:a16="http://schemas.microsoft.com/office/drawing/2014/main" id="{45D5002A-D6C3-45FF-8D39-D66332E723C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5285" name="Rectangle 5">
            <a:extLst>
              <a:ext uri="{FF2B5EF4-FFF2-40B4-BE49-F238E27FC236}">
                <a16:creationId xmlns:a16="http://schemas.microsoft.com/office/drawing/2014/main" id="{5EF57D47-6D66-47DF-B66B-42F6B4E3F748}"/>
              </a:ext>
            </a:extLst>
          </p:cNvPr>
          <p:cNvSpPr>
            <a:spLocks noChangeArrowheads="1"/>
          </p:cNvSpPr>
          <p:nvPr/>
        </p:nvSpPr>
        <p:spPr bwMode="auto">
          <a:xfrm>
            <a:off x="152400" y="2045536"/>
            <a:ext cx="8763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lnSpc>
                <a:spcPct val="80000"/>
              </a:lnSpc>
              <a:spcBef>
                <a:spcPct val="20000"/>
              </a:spcBef>
            </a:pPr>
            <a:endParaRPr lang="en-US" altLang="en-US" sz="2800" b="0" dirty="0">
              <a:solidFill>
                <a:srgbClr val="000099"/>
              </a:solidFill>
            </a:endParaRPr>
          </a:p>
          <a:p>
            <a:pPr eaLnBrk="1" hangingPunct="1">
              <a:lnSpc>
                <a:spcPct val="80000"/>
              </a:lnSpc>
              <a:spcBef>
                <a:spcPct val="20000"/>
              </a:spcBef>
            </a:pPr>
            <a:r>
              <a:rPr lang="en-US" altLang="en-US" sz="2800" b="0" dirty="0">
                <a:solidFill>
                  <a:srgbClr val="000099"/>
                </a:solidFill>
              </a:rPr>
              <a:t>  </a:t>
            </a:r>
            <a:r>
              <a:rPr lang="en-US" altLang="en-US" b="0" dirty="0">
                <a:solidFill>
                  <a:srgbClr val="000099"/>
                </a:solidFill>
              </a:rPr>
              <a:t>Consider the plight of a sports fan that purchased tickets to see a Dallas Mavericks game.  Tip-off is at 7:00 p.m. and the fan leaves work at 4:30 or 5:00 on a weeknight to meet a friend at a local restaurant for a pre-game dinner.  Given traffic and parking issues, that fan may not get home until 11:30 p.m. </a:t>
            </a:r>
          </a:p>
          <a:p>
            <a:pPr eaLnBrk="1" hangingPunct="1">
              <a:lnSpc>
                <a:spcPct val="80000"/>
              </a:lnSpc>
              <a:spcBef>
                <a:spcPct val="20000"/>
              </a:spcBef>
            </a:pPr>
            <a:endParaRPr lang="en-US" altLang="en-US" sz="800" b="0" dirty="0">
              <a:solidFill>
                <a:srgbClr val="000099"/>
              </a:solidFill>
            </a:endParaRPr>
          </a:p>
          <a:p>
            <a:pPr eaLnBrk="1" hangingPunct="1">
              <a:lnSpc>
                <a:spcPct val="80000"/>
              </a:lnSpc>
              <a:spcBef>
                <a:spcPct val="20000"/>
              </a:spcBef>
            </a:pPr>
            <a:r>
              <a:rPr lang="en-US" altLang="en-US" b="0" dirty="0">
                <a:solidFill>
                  <a:srgbClr val="000099"/>
                </a:solidFill>
              </a:rPr>
              <a:t>   That two or three hour game has now eaten up almost </a:t>
            </a:r>
            <a:r>
              <a:rPr lang="en-US" altLang="en-US" b="0" i="1" dirty="0">
                <a:solidFill>
                  <a:srgbClr val="000099"/>
                </a:solidFill>
              </a:rPr>
              <a:t>six</a:t>
            </a:r>
            <a:r>
              <a:rPr lang="en-US" altLang="en-US" b="0" dirty="0">
                <a:solidFill>
                  <a:srgbClr val="000099"/>
                </a:solidFill>
              </a:rPr>
              <a:t> hours of the consumer</a:t>
            </a:r>
            <a:r>
              <a:rPr lang="ja-JP" altLang="en-US" b="0" dirty="0">
                <a:solidFill>
                  <a:srgbClr val="000099"/>
                </a:solidFill>
              </a:rPr>
              <a:t>’</a:t>
            </a:r>
            <a:r>
              <a:rPr lang="en-US" altLang="ja-JP" b="0" dirty="0">
                <a:solidFill>
                  <a:srgbClr val="000099"/>
                </a:solidFill>
              </a:rPr>
              <a:t>s day!</a:t>
            </a:r>
          </a:p>
          <a:p>
            <a:pPr eaLnBrk="1" hangingPunct="1">
              <a:lnSpc>
                <a:spcPct val="80000"/>
              </a:lnSpc>
              <a:spcBef>
                <a:spcPct val="20000"/>
              </a:spcBef>
            </a:pPr>
            <a:endParaRPr lang="en-US" altLang="en-US" b="0" u="sng" dirty="0">
              <a:solidFill>
                <a:srgbClr val="000099"/>
              </a:solidFill>
            </a:endParaRPr>
          </a:p>
          <a:p>
            <a:pPr eaLnBrk="1" hangingPunct="1">
              <a:lnSpc>
                <a:spcPct val="80000"/>
              </a:lnSpc>
              <a:spcBef>
                <a:spcPct val="20000"/>
              </a:spcBef>
            </a:pPr>
            <a:r>
              <a:rPr lang="en-US" altLang="en-US" b="0" dirty="0">
                <a:solidFill>
                  <a:srgbClr val="000099"/>
                </a:solidFill>
              </a:rPr>
              <a:t>	As a result, some teams are shifting the start time for home to accommodate fans to help relieve the characteristic of time pressure </a:t>
            </a:r>
          </a:p>
          <a:p>
            <a:pPr eaLnBrk="1" hangingPunct="1">
              <a:lnSpc>
                <a:spcPct val="80000"/>
              </a:lnSpc>
              <a:spcBef>
                <a:spcPct val="20000"/>
              </a:spcBef>
            </a:pPr>
            <a:endParaRPr lang="en-US" altLang="en-US" b="0" u="sng" dirty="0">
              <a:solidFill>
                <a:srgbClr val="000099"/>
              </a:solidFill>
            </a:endParaRPr>
          </a:p>
        </p:txBody>
      </p:sp>
      <p:pic>
        <p:nvPicPr>
          <p:cNvPr id="132100" name="Picture 7" descr="TN00537_[1]">
            <a:extLst>
              <a:ext uri="{FF2B5EF4-FFF2-40B4-BE49-F238E27FC236}">
                <a16:creationId xmlns:a16="http://schemas.microsoft.com/office/drawing/2014/main" id="{EB2DE29E-BA3C-4758-8639-F06656B2CB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Text Box 8">
            <a:extLst>
              <a:ext uri="{FF2B5EF4-FFF2-40B4-BE49-F238E27FC236}">
                <a16:creationId xmlns:a16="http://schemas.microsoft.com/office/drawing/2014/main" id="{76F2FED8-6AFB-44E0-AA7A-8ECCAC6674F9}"/>
              </a:ext>
            </a:extLst>
          </p:cNvPr>
          <p:cNvSpPr txBox="1">
            <a:spLocks noChangeArrowheads="1"/>
          </p:cNvSpPr>
          <p:nvPr/>
        </p:nvSpPr>
        <p:spPr bwMode="auto">
          <a:xfrm>
            <a:off x="2667000" y="990600"/>
            <a:ext cx="4191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600" b="0">
                <a:solidFill>
                  <a:schemeClr val="tx2"/>
                </a:solidFill>
              </a:rPr>
              <a:t>Discussion Topic</a:t>
            </a:r>
          </a:p>
        </p:txBody>
      </p:sp>
      <p:sp>
        <p:nvSpPr>
          <p:cNvPr id="132102" name="Text Box 11">
            <a:extLst>
              <a:ext uri="{FF2B5EF4-FFF2-40B4-BE49-F238E27FC236}">
                <a16:creationId xmlns:a16="http://schemas.microsoft.com/office/drawing/2014/main" id="{A757454B-5422-4C35-9064-DF2D9715B6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25285"/>
                                        </p:tgtEl>
                                        <p:attrNameLst>
                                          <p:attrName>style.visibility</p:attrName>
                                        </p:attrNameLst>
                                      </p:cBhvr>
                                      <p:to>
                                        <p:strVal val="visible"/>
                                      </p:to>
                                    </p:set>
                                    <p:animEffect transition="in" filter="checkerboard(across)">
                                      <p:cBhvr>
                                        <p:cTn id="7" dur="500"/>
                                        <p:tgtEl>
                                          <p:spTgt spid="225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a:extLst>
              <a:ext uri="{FF2B5EF4-FFF2-40B4-BE49-F238E27FC236}">
                <a16:creationId xmlns:a16="http://schemas.microsoft.com/office/drawing/2014/main" id="{DD53D49C-3E23-4DED-B5D1-062AE8A7D88E}"/>
              </a:ext>
            </a:extLst>
          </p:cNvPr>
          <p:cNvGrpSpPr>
            <a:grpSpLocks/>
          </p:cNvGrpSpPr>
          <p:nvPr/>
        </p:nvGrpSpPr>
        <p:grpSpPr bwMode="auto">
          <a:xfrm>
            <a:off x="0" y="0"/>
            <a:ext cx="9144000" cy="976313"/>
            <a:chOff x="0" y="0"/>
            <a:chExt cx="5760" cy="615"/>
          </a:xfrm>
        </p:grpSpPr>
        <p:sp>
          <p:nvSpPr>
            <p:cNvPr id="17416" name="Text Box 3">
              <a:extLst>
                <a:ext uri="{FF2B5EF4-FFF2-40B4-BE49-F238E27FC236}">
                  <a16:creationId xmlns:a16="http://schemas.microsoft.com/office/drawing/2014/main" id="{87AF7634-30AF-42AD-BF6A-7753C99690E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7417" name="Text Box 4">
              <a:extLst>
                <a:ext uri="{FF2B5EF4-FFF2-40B4-BE49-F238E27FC236}">
                  <a16:creationId xmlns:a16="http://schemas.microsoft.com/office/drawing/2014/main" id="{85FED594-8034-4647-B36F-5D709566210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7411" name="Text Box 5">
            <a:extLst>
              <a:ext uri="{FF2B5EF4-FFF2-40B4-BE49-F238E27FC236}">
                <a16:creationId xmlns:a16="http://schemas.microsoft.com/office/drawing/2014/main" id="{C478C3FA-EE89-43A9-9C90-391DDDD41B2D}"/>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a:t>s      Sports Business </a:t>
            </a:r>
            <a:r>
              <a:rPr lang="en-US" altLang="ja-JP" sz="3200" b="0" dirty="0"/>
              <a:t>Professionals</a:t>
            </a:r>
            <a:endParaRPr lang="en-US" altLang="en-US" sz="3200" b="0" dirty="0"/>
          </a:p>
        </p:txBody>
      </p:sp>
      <p:sp>
        <p:nvSpPr>
          <p:cNvPr id="17412" name="Line 6">
            <a:extLst>
              <a:ext uri="{FF2B5EF4-FFF2-40B4-BE49-F238E27FC236}">
                <a16:creationId xmlns:a16="http://schemas.microsoft.com/office/drawing/2014/main" id="{00D00894-C02B-4F63-BDAF-641AF450928D}"/>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3" name="Text Box 7">
            <a:extLst>
              <a:ext uri="{FF2B5EF4-FFF2-40B4-BE49-F238E27FC236}">
                <a16:creationId xmlns:a16="http://schemas.microsoft.com/office/drawing/2014/main" id="{1845D394-69B2-4810-862E-9DEB4E17771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3112" name="Rectangle 8">
            <a:extLst>
              <a:ext uri="{FF2B5EF4-FFF2-40B4-BE49-F238E27FC236}">
                <a16:creationId xmlns:a16="http://schemas.microsoft.com/office/drawing/2014/main" id="{284F555A-D6F7-4D2D-A258-8DB06AD2A2BC}"/>
              </a:ext>
            </a:extLst>
          </p:cNvPr>
          <p:cNvSpPr>
            <a:spLocks noChangeArrowheads="1"/>
          </p:cNvSpPr>
          <p:nvPr/>
        </p:nvSpPr>
        <p:spPr bwMode="auto">
          <a:xfrm>
            <a:off x="228600" y="2667000"/>
            <a:ext cx="86868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t>An excerpt from a Forbes article on NHL fan loyalty suggests that </a:t>
            </a:r>
            <a:r>
              <a:rPr lang="ja-JP" altLang="en-US" b="0" i="1"/>
              <a:t>“</a:t>
            </a:r>
            <a:r>
              <a:rPr lang="en-US" altLang="ja-JP" b="0" i="1"/>
              <a:t>From a marketing perspective, loyalty – because it</a:t>
            </a:r>
            <a:r>
              <a:rPr lang="ja-JP" altLang="en-US" b="0" i="1"/>
              <a:t>’</a:t>
            </a:r>
            <a:r>
              <a:rPr lang="en-US" altLang="ja-JP" b="0" i="1"/>
              <a:t>s a leading-indicator of positive consumer behavior correlating, highly with viewership, licensed merchandise sales and, to a more-or-lesser, degree, attendance – represents the ultimate trophy a sports marketer can win.</a:t>
            </a:r>
            <a:r>
              <a:rPr lang="ja-JP" altLang="en-US" b="0" i="1"/>
              <a:t>”</a:t>
            </a:r>
            <a:r>
              <a:rPr lang="en-US" altLang="ja-JP"/>
              <a:t> </a:t>
            </a:r>
            <a:endParaRPr lang="en-US" altLang="en-US"/>
          </a:p>
        </p:txBody>
      </p:sp>
      <p:pic>
        <p:nvPicPr>
          <p:cNvPr id="17415" name="Picture 9" descr="nhl">
            <a:extLst>
              <a:ext uri="{FF2B5EF4-FFF2-40B4-BE49-F238E27FC236}">
                <a16:creationId xmlns:a16="http://schemas.microsoft.com/office/drawing/2014/main" id="{9E358591-4CB0-4141-85EE-2B4C8C9CC5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5029200"/>
            <a:ext cx="144780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303112">
                                            <p:txEl>
                                              <p:pRg st="0" end="0"/>
                                            </p:txEl>
                                          </p:spTgt>
                                        </p:tgtEl>
                                        <p:attrNameLst>
                                          <p:attrName>style.visibility</p:attrName>
                                        </p:attrNameLst>
                                      </p:cBhvr>
                                      <p:to>
                                        <p:strVal val="visible"/>
                                      </p:to>
                                    </p:set>
                                    <p:animEffect transition="in" filter="checkerboard(across)">
                                      <p:cBhvr>
                                        <p:cTn id="7" dur="1000"/>
                                        <p:tgtEl>
                                          <p:spTgt spid="3031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146" name="Group 2">
            <a:extLst>
              <a:ext uri="{FF2B5EF4-FFF2-40B4-BE49-F238E27FC236}">
                <a16:creationId xmlns:a16="http://schemas.microsoft.com/office/drawing/2014/main" id="{DD879C8D-2463-477F-B3EA-F485E2F540DA}"/>
              </a:ext>
            </a:extLst>
          </p:cNvPr>
          <p:cNvGrpSpPr>
            <a:grpSpLocks/>
          </p:cNvGrpSpPr>
          <p:nvPr/>
        </p:nvGrpSpPr>
        <p:grpSpPr bwMode="auto">
          <a:xfrm>
            <a:off x="0" y="0"/>
            <a:ext cx="9144000" cy="976313"/>
            <a:chOff x="0" y="0"/>
            <a:chExt cx="5760" cy="615"/>
          </a:xfrm>
        </p:grpSpPr>
        <p:sp>
          <p:nvSpPr>
            <p:cNvPr id="134149" name="Text Box 3">
              <a:extLst>
                <a:ext uri="{FF2B5EF4-FFF2-40B4-BE49-F238E27FC236}">
                  <a16:creationId xmlns:a16="http://schemas.microsoft.com/office/drawing/2014/main" id="{AC7233F7-3072-49BC-98DB-61264EDBB58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134150" name="Text Box 4">
              <a:extLst>
                <a:ext uri="{FF2B5EF4-FFF2-40B4-BE49-F238E27FC236}">
                  <a16:creationId xmlns:a16="http://schemas.microsoft.com/office/drawing/2014/main" id="{20242C8B-DA74-4276-B837-B5B2EC1792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34147" name="Rectangle 7">
            <a:extLst>
              <a:ext uri="{FF2B5EF4-FFF2-40B4-BE49-F238E27FC236}">
                <a16:creationId xmlns:a16="http://schemas.microsoft.com/office/drawing/2014/main" id="{BC40EF64-5D6B-4069-A679-EE466405BBF4}"/>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600" b="0" i="1">
                <a:solidFill>
                  <a:schemeClr val="tx2"/>
                </a:solidFill>
              </a:rPr>
              <a:t>Blank Slide Available</a:t>
            </a:r>
            <a:br>
              <a:rPr lang="en-US" altLang="en-US" sz="3600" b="0" i="1">
                <a:solidFill>
                  <a:schemeClr val="tx2"/>
                </a:solidFill>
              </a:rPr>
            </a:br>
            <a:br>
              <a:rPr lang="en-US" altLang="en-US" sz="3600" b="0" i="1">
                <a:solidFill>
                  <a:schemeClr val="tx2"/>
                </a:solidFill>
              </a:rPr>
            </a:br>
            <a:r>
              <a:rPr lang="en-US" altLang="en-US" sz="3600" b="0" i="1">
                <a:solidFill>
                  <a:schemeClr val="tx2"/>
                </a:solidFill>
              </a:rPr>
              <a:t>for Teacher Edits</a:t>
            </a:r>
          </a:p>
        </p:txBody>
      </p:sp>
      <p:sp>
        <p:nvSpPr>
          <p:cNvPr id="134148" name="Text Box 8">
            <a:extLst>
              <a:ext uri="{FF2B5EF4-FFF2-40B4-BE49-F238E27FC236}">
                <a16:creationId xmlns:a16="http://schemas.microsoft.com/office/drawing/2014/main" id="{E7ED5D9D-E1A7-409C-AB0C-9EF6FF4BB7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2">
            <a:extLst>
              <a:ext uri="{FF2B5EF4-FFF2-40B4-BE49-F238E27FC236}">
                <a16:creationId xmlns:a16="http://schemas.microsoft.com/office/drawing/2014/main" id="{E7D0FB2E-7F58-46EC-837E-70F46F926E41}"/>
              </a:ext>
            </a:extLst>
          </p:cNvPr>
          <p:cNvGrpSpPr>
            <a:grpSpLocks/>
          </p:cNvGrpSpPr>
          <p:nvPr/>
        </p:nvGrpSpPr>
        <p:grpSpPr bwMode="auto">
          <a:xfrm>
            <a:off x="0" y="0"/>
            <a:ext cx="9144000" cy="976313"/>
            <a:chOff x="0" y="0"/>
            <a:chExt cx="5760" cy="615"/>
          </a:xfrm>
        </p:grpSpPr>
        <p:sp>
          <p:nvSpPr>
            <p:cNvPr id="21512" name="Text Box 3">
              <a:extLst>
                <a:ext uri="{FF2B5EF4-FFF2-40B4-BE49-F238E27FC236}">
                  <a16:creationId xmlns:a16="http://schemas.microsoft.com/office/drawing/2014/main" id="{3C73F37C-FED2-4C90-B8CE-4B785593839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2.7</a:t>
              </a:r>
            </a:p>
          </p:txBody>
        </p:sp>
        <p:sp>
          <p:nvSpPr>
            <p:cNvPr id="21513" name="Text Box 4">
              <a:extLst>
                <a:ext uri="{FF2B5EF4-FFF2-40B4-BE49-F238E27FC236}">
                  <a16:creationId xmlns:a16="http://schemas.microsoft.com/office/drawing/2014/main" id="{C84DF6ED-85A0-4004-AD7B-A698130DE71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1507" name="Text Box 5">
            <a:extLst>
              <a:ext uri="{FF2B5EF4-FFF2-40B4-BE49-F238E27FC236}">
                <a16:creationId xmlns:a16="http://schemas.microsoft.com/office/drawing/2014/main" id="{1532E2AF-4207-428E-85BD-67C2A189AE37}"/>
              </a:ext>
            </a:extLst>
          </p:cNvPr>
          <p:cNvSpPr txBox="1">
            <a:spLocks noChangeArrowheads="1"/>
          </p:cNvSpPr>
          <p:nvPr/>
        </p:nvSpPr>
        <p:spPr bwMode="auto">
          <a:xfrm>
            <a:off x="1143000" y="1066800"/>
            <a:ext cx="662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3200" b="0" dirty="0"/>
              <a:t>Challenges for Today</a:t>
            </a:r>
            <a:r>
              <a:rPr lang="ja-JP" altLang="en-US" sz="3200" b="0"/>
              <a:t>’</a:t>
            </a:r>
            <a:r>
              <a:rPr lang="en-US" altLang="ja-JP" sz="3200" b="0" dirty="0"/>
              <a:t>s      Sports Business Professionals</a:t>
            </a:r>
            <a:endParaRPr lang="en-US" altLang="en-US" sz="3200" b="0" dirty="0"/>
          </a:p>
        </p:txBody>
      </p:sp>
      <p:sp>
        <p:nvSpPr>
          <p:cNvPr id="21508" name="Line 6">
            <a:extLst>
              <a:ext uri="{FF2B5EF4-FFF2-40B4-BE49-F238E27FC236}">
                <a16:creationId xmlns:a16="http://schemas.microsoft.com/office/drawing/2014/main" id="{16A288EF-2B6D-41A5-801F-1166FAA34529}"/>
              </a:ext>
            </a:extLst>
          </p:cNvPr>
          <p:cNvSpPr>
            <a:spLocks noChangeShapeType="1"/>
          </p:cNvSpPr>
          <p:nvPr/>
        </p:nvSpPr>
        <p:spPr bwMode="auto">
          <a:xfrm flipH="1">
            <a:off x="152400" y="2286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09" name="Text Box 7">
            <a:extLst>
              <a:ext uri="{FF2B5EF4-FFF2-40B4-BE49-F238E27FC236}">
                <a16:creationId xmlns:a16="http://schemas.microsoft.com/office/drawing/2014/main" id="{165D4B7B-D732-4740-B067-A8B8EC5A228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2088" name="Rectangle 8">
            <a:extLst>
              <a:ext uri="{FF2B5EF4-FFF2-40B4-BE49-F238E27FC236}">
                <a16:creationId xmlns:a16="http://schemas.microsoft.com/office/drawing/2014/main" id="{C5FDBEAC-470D-4B8A-89E0-C722013234A1}"/>
              </a:ext>
            </a:extLst>
          </p:cNvPr>
          <p:cNvSpPr>
            <a:spLocks noChangeArrowheads="1"/>
          </p:cNvSpPr>
          <p:nvPr/>
        </p:nvSpPr>
        <p:spPr bwMode="auto">
          <a:xfrm>
            <a:off x="304800" y="2819400"/>
            <a:ext cx="43434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t>Because NASCAR fans are among the most brand loyal in all of sports, more Fortune 500 companies invest in NASCAR marketing programs than any other major sports property.</a:t>
            </a:r>
            <a:r>
              <a:rPr lang="en-US" altLang="en-US"/>
              <a:t> </a:t>
            </a:r>
          </a:p>
        </p:txBody>
      </p:sp>
      <p:pic>
        <p:nvPicPr>
          <p:cNvPr id="302089" name="Picture 9">
            <a:extLst>
              <a:ext uri="{FF2B5EF4-FFF2-40B4-BE49-F238E27FC236}">
                <a16:creationId xmlns:a16="http://schemas.microsoft.com/office/drawing/2014/main" id="{9166C6AC-0568-482D-9607-3197885539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048000"/>
            <a:ext cx="39052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302088">
                                            <p:txEl>
                                              <p:charRg st="0" end="170"/>
                                            </p:txEl>
                                          </p:spTgt>
                                        </p:tgtEl>
                                        <p:attrNameLst>
                                          <p:attrName>style.visibility</p:attrName>
                                        </p:attrNameLst>
                                      </p:cBhvr>
                                      <p:to>
                                        <p:strVal val="visible"/>
                                      </p:to>
                                    </p:set>
                                    <p:animEffect transition="in" filter="checkerboard(across)">
                                      <p:cBhvr>
                                        <p:cTn id="7" dur="500"/>
                                        <p:tgtEl>
                                          <p:spTgt spid="302088">
                                            <p:txEl>
                                              <p:charRg st="0" end="170"/>
                                            </p:txEl>
                                          </p:spTgt>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302089"/>
                                        </p:tgtEl>
                                        <p:attrNameLst>
                                          <p:attrName>style.visibility</p:attrName>
                                        </p:attrNameLst>
                                      </p:cBhvr>
                                      <p:to>
                                        <p:strVal val="visible"/>
                                      </p:to>
                                    </p:set>
                                    <p:animEffect transition="in" filter="dissolve">
                                      <p:cBhvr>
                                        <p:cTn id="11" dur="500"/>
                                        <p:tgtEl>
                                          <p:spTgt spid="302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12401</TotalTime>
  <Words>6234</Words>
  <Application>Microsoft Office PowerPoint</Application>
  <PresentationFormat>On-screen Show (4:3)</PresentationFormat>
  <Paragraphs>642</Paragraphs>
  <Slides>80</Slides>
  <Notes>80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80</vt:i4>
      </vt:variant>
    </vt:vector>
  </HeadingPairs>
  <TitlesOfParts>
    <vt:vector size="86" baseType="lpstr">
      <vt:lpstr>Arial</vt:lpstr>
      <vt:lpstr>Arial Black</vt:lpstr>
      <vt:lpstr>Times New Roman</vt:lpstr>
      <vt:lpstr>Verdana</vt:lpstr>
      <vt:lpstr>Wingdings</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2.7 - Reaching Consumers</dc:title>
  <dc:creator>Copyright © 2012 by Sports Career Consulting, LLC</dc:creator>
  <cp:lastModifiedBy>Chris Lindauer</cp:lastModifiedBy>
  <cp:revision>529</cp:revision>
  <dcterms:created xsi:type="dcterms:W3CDTF">2010-08-14T16:43:56Z</dcterms:created>
  <dcterms:modified xsi:type="dcterms:W3CDTF">2020-07-31T23:09:52Z</dcterms:modified>
</cp:coreProperties>
</file>