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2" r:id="rId2"/>
    <p:sldId id="256" r:id="rId3"/>
    <p:sldId id="259" r:id="rId4"/>
    <p:sldId id="279" r:id="rId5"/>
    <p:sldId id="280" r:id="rId6"/>
    <p:sldId id="281" r:id="rId7"/>
    <p:sldId id="282" r:id="rId8"/>
    <p:sldId id="283" r:id="rId9"/>
    <p:sldId id="284" r:id="rId10"/>
    <p:sldId id="285" r:id="rId11"/>
    <p:sldId id="286" r:id="rId12"/>
    <p:sldId id="287" r:id="rId13"/>
    <p:sldId id="288" r:id="rId14"/>
    <p:sldId id="289" r:id="rId15"/>
    <p:sldId id="290" r:id="rId16"/>
    <p:sldId id="305" r:id="rId17"/>
    <p:sldId id="306" r:id="rId18"/>
    <p:sldId id="291" r:id="rId19"/>
    <p:sldId id="293" r:id="rId20"/>
    <p:sldId id="294" r:id="rId21"/>
    <p:sldId id="295" r:id="rId22"/>
    <p:sldId id="296" r:id="rId23"/>
    <p:sldId id="297" r:id="rId24"/>
    <p:sldId id="298" r:id="rId25"/>
    <p:sldId id="299" r:id="rId26"/>
    <p:sldId id="300" r:id="rId27"/>
    <p:sldId id="301" r:id="rId28"/>
    <p:sldId id="302" r:id="rId29"/>
    <p:sldId id="303" r:id="rId30"/>
    <p:sldId id="304"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99"/>
    <a:srgbClr val="FF33CC"/>
    <a:srgbClr val="CCCC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84" autoAdjust="0"/>
    <p:restoredTop sz="94660"/>
  </p:normalViewPr>
  <p:slideViewPr>
    <p:cSldViewPr snapToGrid="0">
      <p:cViewPr varScale="1">
        <p:scale>
          <a:sx n="128" d="100"/>
          <a:sy n="128" d="100"/>
        </p:scale>
        <p:origin x="520"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EAB732-FBD2-48DD-8A5E-F256E400239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7567E3C-76C2-4749-B959-3099EBF511F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85219C2-561E-4291-80E5-A29D894F3D86}"/>
              </a:ext>
            </a:extLst>
          </p:cNvPr>
          <p:cNvSpPr>
            <a:spLocks noGrp="1"/>
          </p:cNvSpPr>
          <p:nvPr>
            <p:ph type="dt" sz="half" idx="10"/>
          </p:nvPr>
        </p:nvSpPr>
        <p:spPr/>
        <p:txBody>
          <a:bodyPr/>
          <a:lstStyle/>
          <a:p>
            <a:fld id="{5C00B290-EC55-4A45-AA74-20501BFC7FA8}" type="datetimeFigureOut">
              <a:rPr lang="en-US" smtClean="0"/>
              <a:t>8/5/19</a:t>
            </a:fld>
            <a:endParaRPr lang="en-US"/>
          </a:p>
        </p:txBody>
      </p:sp>
      <p:sp>
        <p:nvSpPr>
          <p:cNvPr id="5" name="Footer Placeholder 4">
            <a:extLst>
              <a:ext uri="{FF2B5EF4-FFF2-40B4-BE49-F238E27FC236}">
                <a16:creationId xmlns:a16="http://schemas.microsoft.com/office/drawing/2014/main" id="{3559ED41-4628-4E37-B73A-36F91A4ED2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6906851-5309-431A-8D17-41AC1C58E3FD}"/>
              </a:ext>
            </a:extLst>
          </p:cNvPr>
          <p:cNvSpPr>
            <a:spLocks noGrp="1"/>
          </p:cNvSpPr>
          <p:nvPr>
            <p:ph type="sldNum" sz="quarter" idx="12"/>
          </p:nvPr>
        </p:nvSpPr>
        <p:spPr/>
        <p:txBody>
          <a:bodyPr/>
          <a:lstStyle/>
          <a:p>
            <a:fld id="{3EA279FB-0E03-4CB0-A0D9-776A2BCC71A4}" type="slidenum">
              <a:rPr lang="en-US" smtClean="0"/>
              <a:t>‹#›</a:t>
            </a:fld>
            <a:endParaRPr lang="en-US"/>
          </a:p>
        </p:txBody>
      </p:sp>
    </p:spTree>
    <p:extLst>
      <p:ext uri="{BB962C8B-B14F-4D97-AF65-F5344CB8AC3E}">
        <p14:creationId xmlns:p14="http://schemas.microsoft.com/office/powerpoint/2010/main" val="20257284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026025-B2B0-4F9D-9D13-41715AEC684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C30F6A8-79C2-4ACE-B721-ADC159B20C5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4B2360-16C3-4A4A-9D10-A9E634FBEBB3}"/>
              </a:ext>
            </a:extLst>
          </p:cNvPr>
          <p:cNvSpPr>
            <a:spLocks noGrp="1"/>
          </p:cNvSpPr>
          <p:nvPr>
            <p:ph type="dt" sz="half" idx="10"/>
          </p:nvPr>
        </p:nvSpPr>
        <p:spPr/>
        <p:txBody>
          <a:bodyPr/>
          <a:lstStyle/>
          <a:p>
            <a:fld id="{5C00B290-EC55-4A45-AA74-20501BFC7FA8}" type="datetimeFigureOut">
              <a:rPr lang="en-US" smtClean="0"/>
              <a:t>8/5/19</a:t>
            </a:fld>
            <a:endParaRPr lang="en-US"/>
          </a:p>
        </p:txBody>
      </p:sp>
      <p:sp>
        <p:nvSpPr>
          <p:cNvPr id="5" name="Footer Placeholder 4">
            <a:extLst>
              <a:ext uri="{FF2B5EF4-FFF2-40B4-BE49-F238E27FC236}">
                <a16:creationId xmlns:a16="http://schemas.microsoft.com/office/drawing/2014/main" id="{4542B86F-A733-4D38-8DCD-39C2EEC92E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E1AA25-3A63-4D29-9A73-A28495DDAF20}"/>
              </a:ext>
            </a:extLst>
          </p:cNvPr>
          <p:cNvSpPr>
            <a:spLocks noGrp="1"/>
          </p:cNvSpPr>
          <p:nvPr>
            <p:ph type="sldNum" sz="quarter" idx="12"/>
          </p:nvPr>
        </p:nvSpPr>
        <p:spPr/>
        <p:txBody>
          <a:bodyPr/>
          <a:lstStyle/>
          <a:p>
            <a:fld id="{3EA279FB-0E03-4CB0-A0D9-776A2BCC71A4}" type="slidenum">
              <a:rPr lang="en-US" smtClean="0"/>
              <a:t>‹#›</a:t>
            </a:fld>
            <a:endParaRPr lang="en-US"/>
          </a:p>
        </p:txBody>
      </p:sp>
    </p:spTree>
    <p:extLst>
      <p:ext uri="{BB962C8B-B14F-4D97-AF65-F5344CB8AC3E}">
        <p14:creationId xmlns:p14="http://schemas.microsoft.com/office/powerpoint/2010/main" val="1876170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1022F96-4C83-4F98-9B45-D70383A9EC2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8012CA9-C610-4D55-8E67-F62E89EFEC3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6F28DD9-8500-4466-A65C-56A400F537CF}"/>
              </a:ext>
            </a:extLst>
          </p:cNvPr>
          <p:cNvSpPr>
            <a:spLocks noGrp="1"/>
          </p:cNvSpPr>
          <p:nvPr>
            <p:ph type="dt" sz="half" idx="10"/>
          </p:nvPr>
        </p:nvSpPr>
        <p:spPr/>
        <p:txBody>
          <a:bodyPr/>
          <a:lstStyle/>
          <a:p>
            <a:fld id="{5C00B290-EC55-4A45-AA74-20501BFC7FA8}" type="datetimeFigureOut">
              <a:rPr lang="en-US" smtClean="0"/>
              <a:t>8/5/19</a:t>
            </a:fld>
            <a:endParaRPr lang="en-US"/>
          </a:p>
        </p:txBody>
      </p:sp>
      <p:sp>
        <p:nvSpPr>
          <p:cNvPr id="5" name="Footer Placeholder 4">
            <a:extLst>
              <a:ext uri="{FF2B5EF4-FFF2-40B4-BE49-F238E27FC236}">
                <a16:creationId xmlns:a16="http://schemas.microsoft.com/office/drawing/2014/main" id="{94C4C986-0807-4230-B116-C64D5F90E0F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9423CAF-66E8-4C7D-9C67-630894F6DF05}"/>
              </a:ext>
            </a:extLst>
          </p:cNvPr>
          <p:cNvSpPr>
            <a:spLocks noGrp="1"/>
          </p:cNvSpPr>
          <p:nvPr>
            <p:ph type="sldNum" sz="quarter" idx="12"/>
          </p:nvPr>
        </p:nvSpPr>
        <p:spPr/>
        <p:txBody>
          <a:bodyPr/>
          <a:lstStyle/>
          <a:p>
            <a:fld id="{3EA279FB-0E03-4CB0-A0D9-776A2BCC71A4}" type="slidenum">
              <a:rPr lang="en-US" smtClean="0"/>
              <a:t>‹#›</a:t>
            </a:fld>
            <a:endParaRPr lang="en-US"/>
          </a:p>
        </p:txBody>
      </p:sp>
    </p:spTree>
    <p:extLst>
      <p:ext uri="{BB962C8B-B14F-4D97-AF65-F5344CB8AC3E}">
        <p14:creationId xmlns:p14="http://schemas.microsoft.com/office/powerpoint/2010/main" val="15558026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06DEB3-E540-4A88-8B1C-B88227D678D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5802462-E7B7-4DE7-8D80-FAC66EE2094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674B96-E344-4739-9DA9-D95D9C3E7FD5}"/>
              </a:ext>
            </a:extLst>
          </p:cNvPr>
          <p:cNvSpPr>
            <a:spLocks noGrp="1"/>
          </p:cNvSpPr>
          <p:nvPr>
            <p:ph type="dt" sz="half" idx="10"/>
          </p:nvPr>
        </p:nvSpPr>
        <p:spPr/>
        <p:txBody>
          <a:bodyPr/>
          <a:lstStyle/>
          <a:p>
            <a:fld id="{5C00B290-EC55-4A45-AA74-20501BFC7FA8}" type="datetimeFigureOut">
              <a:rPr lang="en-US" smtClean="0"/>
              <a:t>8/5/19</a:t>
            </a:fld>
            <a:endParaRPr lang="en-US"/>
          </a:p>
        </p:txBody>
      </p:sp>
      <p:sp>
        <p:nvSpPr>
          <p:cNvPr id="5" name="Footer Placeholder 4">
            <a:extLst>
              <a:ext uri="{FF2B5EF4-FFF2-40B4-BE49-F238E27FC236}">
                <a16:creationId xmlns:a16="http://schemas.microsoft.com/office/drawing/2014/main" id="{74A69498-3AB2-4EED-8AA8-91BE81CBD43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D5A3360-416F-4429-A266-D46D7A7FB372}"/>
              </a:ext>
            </a:extLst>
          </p:cNvPr>
          <p:cNvSpPr>
            <a:spLocks noGrp="1"/>
          </p:cNvSpPr>
          <p:nvPr>
            <p:ph type="sldNum" sz="quarter" idx="12"/>
          </p:nvPr>
        </p:nvSpPr>
        <p:spPr/>
        <p:txBody>
          <a:bodyPr/>
          <a:lstStyle/>
          <a:p>
            <a:fld id="{3EA279FB-0E03-4CB0-A0D9-776A2BCC71A4}" type="slidenum">
              <a:rPr lang="en-US" smtClean="0"/>
              <a:t>‹#›</a:t>
            </a:fld>
            <a:endParaRPr lang="en-US"/>
          </a:p>
        </p:txBody>
      </p:sp>
    </p:spTree>
    <p:extLst>
      <p:ext uri="{BB962C8B-B14F-4D97-AF65-F5344CB8AC3E}">
        <p14:creationId xmlns:p14="http://schemas.microsoft.com/office/powerpoint/2010/main" val="31379855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96FD33-56DC-4347-B7C6-F4719EA08BB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ACE9A85-BCFB-4020-8788-8539E1915A2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0F135A8-20BD-40B5-85F3-9C66F4DDF858}"/>
              </a:ext>
            </a:extLst>
          </p:cNvPr>
          <p:cNvSpPr>
            <a:spLocks noGrp="1"/>
          </p:cNvSpPr>
          <p:nvPr>
            <p:ph type="dt" sz="half" idx="10"/>
          </p:nvPr>
        </p:nvSpPr>
        <p:spPr/>
        <p:txBody>
          <a:bodyPr/>
          <a:lstStyle/>
          <a:p>
            <a:fld id="{5C00B290-EC55-4A45-AA74-20501BFC7FA8}" type="datetimeFigureOut">
              <a:rPr lang="en-US" smtClean="0"/>
              <a:t>8/5/19</a:t>
            </a:fld>
            <a:endParaRPr lang="en-US"/>
          </a:p>
        </p:txBody>
      </p:sp>
      <p:sp>
        <p:nvSpPr>
          <p:cNvPr id="5" name="Footer Placeholder 4">
            <a:extLst>
              <a:ext uri="{FF2B5EF4-FFF2-40B4-BE49-F238E27FC236}">
                <a16:creationId xmlns:a16="http://schemas.microsoft.com/office/drawing/2014/main" id="{0E705019-4D25-45C0-AF63-EDF5AE2830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F9BC3FA-4501-4153-AE14-0017EA430D35}"/>
              </a:ext>
            </a:extLst>
          </p:cNvPr>
          <p:cNvSpPr>
            <a:spLocks noGrp="1"/>
          </p:cNvSpPr>
          <p:nvPr>
            <p:ph type="sldNum" sz="quarter" idx="12"/>
          </p:nvPr>
        </p:nvSpPr>
        <p:spPr/>
        <p:txBody>
          <a:bodyPr/>
          <a:lstStyle/>
          <a:p>
            <a:fld id="{3EA279FB-0E03-4CB0-A0D9-776A2BCC71A4}" type="slidenum">
              <a:rPr lang="en-US" smtClean="0"/>
              <a:t>‹#›</a:t>
            </a:fld>
            <a:endParaRPr lang="en-US"/>
          </a:p>
        </p:txBody>
      </p:sp>
    </p:spTree>
    <p:extLst>
      <p:ext uri="{BB962C8B-B14F-4D97-AF65-F5344CB8AC3E}">
        <p14:creationId xmlns:p14="http://schemas.microsoft.com/office/powerpoint/2010/main" val="15250227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E5DCE-1449-42E2-84DD-B23E8620F85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5AD33A5-FCF3-4AC7-81F9-EF695EB8D8E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52644E8-435E-4E72-AEF4-067FA848886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7E01369-4838-4507-8BE7-12A4D2907829}"/>
              </a:ext>
            </a:extLst>
          </p:cNvPr>
          <p:cNvSpPr>
            <a:spLocks noGrp="1"/>
          </p:cNvSpPr>
          <p:nvPr>
            <p:ph type="dt" sz="half" idx="10"/>
          </p:nvPr>
        </p:nvSpPr>
        <p:spPr/>
        <p:txBody>
          <a:bodyPr/>
          <a:lstStyle/>
          <a:p>
            <a:fld id="{5C00B290-EC55-4A45-AA74-20501BFC7FA8}" type="datetimeFigureOut">
              <a:rPr lang="en-US" smtClean="0"/>
              <a:t>8/5/19</a:t>
            </a:fld>
            <a:endParaRPr lang="en-US"/>
          </a:p>
        </p:txBody>
      </p:sp>
      <p:sp>
        <p:nvSpPr>
          <p:cNvPr id="6" name="Footer Placeholder 5">
            <a:extLst>
              <a:ext uri="{FF2B5EF4-FFF2-40B4-BE49-F238E27FC236}">
                <a16:creationId xmlns:a16="http://schemas.microsoft.com/office/drawing/2014/main" id="{1AB3C00C-C320-4981-825B-F53546B70C0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E1DD5BA-146E-40B4-9D89-316288A58B26}"/>
              </a:ext>
            </a:extLst>
          </p:cNvPr>
          <p:cNvSpPr>
            <a:spLocks noGrp="1"/>
          </p:cNvSpPr>
          <p:nvPr>
            <p:ph type="sldNum" sz="quarter" idx="12"/>
          </p:nvPr>
        </p:nvSpPr>
        <p:spPr/>
        <p:txBody>
          <a:bodyPr/>
          <a:lstStyle/>
          <a:p>
            <a:fld id="{3EA279FB-0E03-4CB0-A0D9-776A2BCC71A4}" type="slidenum">
              <a:rPr lang="en-US" smtClean="0"/>
              <a:t>‹#›</a:t>
            </a:fld>
            <a:endParaRPr lang="en-US"/>
          </a:p>
        </p:txBody>
      </p:sp>
    </p:spTree>
    <p:extLst>
      <p:ext uri="{BB962C8B-B14F-4D97-AF65-F5344CB8AC3E}">
        <p14:creationId xmlns:p14="http://schemas.microsoft.com/office/powerpoint/2010/main" val="23172028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2F6D99-B1A5-4614-94B3-DFC81A4756E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9DF6AA6-FB59-45EA-A0E2-76CE35BE411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7B44EED-B913-4D13-9C0D-D58C532D8DF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21B67C5-3781-4AC2-ADFC-A7E19F33664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110A81E-1EEF-4278-A697-83E776CB61F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EDD8542-514E-42E5-80E3-EE162D15FA77}"/>
              </a:ext>
            </a:extLst>
          </p:cNvPr>
          <p:cNvSpPr>
            <a:spLocks noGrp="1"/>
          </p:cNvSpPr>
          <p:nvPr>
            <p:ph type="dt" sz="half" idx="10"/>
          </p:nvPr>
        </p:nvSpPr>
        <p:spPr/>
        <p:txBody>
          <a:bodyPr/>
          <a:lstStyle/>
          <a:p>
            <a:fld id="{5C00B290-EC55-4A45-AA74-20501BFC7FA8}" type="datetimeFigureOut">
              <a:rPr lang="en-US" smtClean="0"/>
              <a:t>8/5/19</a:t>
            </a:fld>
            <a:endParaRPr lang="en-US"/>
          </a:p>
        </p:txBody>
      </p:sp>
      <p:sp>
        <p:nvSpPr>
          <p:cNvPr id="8" name="Footer Placeholder 7">
            <a:extLst>
              <a:ext uri="{FF2B5EF4-FFF2-40B4-BE49-F238E27FC236}">
                <a16:creationId xmlns:a16="http://schemas.microsoft.com/office/drawing/2014/main" id="{C3F23C32-CAF3-4DC0-8F11-1D0E838018E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B59773D-01D9-48DB-9700-AE5AFE498CD8}"/>
              </a:ext>
            </a:extLst>
          </p:cNvPr>
          <p:cNvSpPr>
            <a:spLocks noGrp="1"/>
          </p:cNvSpPr>
          <p:nvPr>
            <p:ph type="sldNum" sz="quarter" idx="12"/>
          </p:nvPr>
        </p:nvSpPr>
        <p:spPr/>
        <p:txBody>
          <a:bodyPr/>
          <a:lstStyle/>
          <a:p>
            <a:fld id="{3EA279FB-0E03-4CB0-A0D9-776A2BCC71A4}" type="slidenum">
              <a:rPr lang="en-US" smtClean="0"/>
              <a:t>‹#›</a:t>
            </a:fld>
            <a:endParaRPr lang="en-US"/>
          </a:p>
        </p:txBody>
      </p:sp>
    </p:spTree>
    <p:extLst>
      <p:ext uri="{BB962C8B-B14F-4D97-AF65-F5344CB8AC3E}">
        <p14:creationId xmlns:p14="http://schemas.microsoft.com/office/powerpoint/2010/main" val="4250057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520D45-4741-4455-A482-55DF885F31E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6B39967-2792-454E-82D1-22E16A976E03}"/>
              </a:ext>
            </a:extLst>
          </p:cNvPr>
          <p:cNvSpPr>
            <a:spLocks noGrp="1"/>
          </p:cNvSpPr>
          <p:nvPr>
            <p:ph type="dt" sz="half" idx="10"/>
          </p:nvPr>
        </p:nvSpPr>
        <p:spPr/>
        <p:txBody>
          <a:bodyPr/>
          <a:lstStyle/>
          <a:p>
            <a:fld id="{5C00B290-EC55-4A45-AA74-20501BFC7FA8}" type="datetimeFigureOut">
              <a:rPr lang="en-US" smtClean="0"/>
              <a:t>8/5/19</a:t>
            </a:fld>
            <a:endParaRPr lang="en-US"/>
          </a:p>
        </p:txBody>
      </p:sp>
      <p:sp>
        <p:nvSpPr>
          <p:cNvPr id="4" name="Footer Placeholder 3">
            <a:extLst>
              <a:ext uri="{FF2B5EF4-FFF2-40B4-BE49-F238E27FC236}">
                <a16:creationId xmlns:a16="http://schemas.microsoft.com/office/drawing/2014/main" id="{59EF6C4A-D531-447F-8FA9-1DEF8C5803D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0C2E404-4119-498A-886C-13594D54EEC2}"/>
              </a:ext>
            </a:extLst>
          </p:cNvPr>
          <p:cNvSpPr>
            <a:spLocks noGrp="1"/>
          </p:cNvSpPr>
          <p:nvPr>
            <p:ph type="sldNum" sz="quarter" idx="12"/>
          </p:nvPr>
        </p:nvSpPr>
        <p:spPr/>
        <p:txBody>
          <a:bodyPr/>
          <a:lstStyle/>
          <a:p>
            <a:fld id="{3EA279FB-0E03-4CB0-A0D9-776A2BCC71A4}" type="slidenum">
              <a:rPr lang="en-US" smtClean="0"/>
              <a:t>‹#›</a:t>
            </a:fld>
            <a:endParaRPr lang="en-US"/>
          </a:p>
        </p:txBody>
      </p:sp>
    </p:spTree>
    <p:extLst>
      <p:ext uri="{BB962C8B-B14F-4D97-AF65-F5344CB8AC3E}">
        <p14:creationId xmlns:p14="http://schemas.microsoft.com/office/powerpoint/2010/main" val="41620399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873C0A7-2527-471E-A4BC-2F2659702C0F}"/>
              </a:ext>
            </a:extLst>
          </p:cNvPr>
          <p:cNvSpPr>
            <a:spLocks noGrp="1"/>
          </p:cNvSpPr>
          <p:nvPr>
            <p:ph type="dt" sz="half" idx="10"/>
          </p:nvPr>
        </p:nvSpPr>
        <p:spPr/>
        <p:txBody>
          <a:bodyPr/>
          <a:lstStyle/>
          <a:p>
            <a:fld id="{5C00B290-EC55-4A45-AA74-20501BFC7FA8}" type="datetimeFigureOut">
              <a:rPr lang="en-US" smtClean="0"/>
              <a:t>8/5/19</a:t>
            </a:fld>
            <a:endParaRPr lang="en-US"/>
          </a:p>
        </p:txBody>
      </p:sp>
      <p:sp>
        <p:nvSpPr>
          <p:cNvPr id="3" name="Footer Placeholder 2">
            <a:extLst>
              <a:ext uri="{FF2B5EF4-FFF2-40B4-BE49-F238E27FC236}">
                <a16:creationId xmlns:a16="http://schemas.microsoft.com/office/drawing/2014/main" id="{E9C036F5-D023-46C9-A29C-40C6A80D989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91D5A38-F669-4719-9826-FFBD332D0804}"/>
              </a:ext>
            </a:extLst>
          </p:cNvPr>
          <p:cNvSpPr>
            <a:spLocks noGrp="1"/>
          </p:cNvSpPr>
          <p:nvPr>
            <p:ph type="sldNum" sz="quarter" idx="12"/>
          </p:nvPr>
        </p:nvSpPr>
        <p:spPr/>
        <p:txBody>
          <a:bodyPr/>
          <a:lstStyle/>
          <a:p>
            <a:fld id="{3EA279FB-0E03-4CB0-A0D9-776A2BCC71A4}" type="slidenum">
              <a:rPr lang="en-US" smtClean="0"/>
              <a:t>‹#›</a:t>
            </a:fld>
            <a:endParaRPr lang="en-US"/>
          </a:p>
        </p:txBody>
      </p:sp>
    </p:spTree>
    <p:extLst>
      <p:ext uri="{BB962C8B-B14F-4D97-AF65-F5344CB8AC3E}">
        <p14:creationId xmlns:p14="http://schemas.microsoft.com/office/powerpoint/2010/main" val="7800216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A2065-0254-4B9B-A778-BD0F453F85C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1723E6A-2E73-4C57-8B79-C0F8B743C86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D373962-2C73-470C-8EAB-2740CE0F2E4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CA8411D-7ED8-4A5F-A5D0-5C09ECF4E1A7}"/>
              </a:ext>
            </a:extLst>
          </p:cNvPr>
          <p:cNvSpPr>
            <a:spLocks noGrp="1"/>
          </p:cNvSpPr>
          <p:nvPr>
            <p:ph type="dt" sz="half" idx="10"/>
          </p:nvPr>
        </p:nvSpPr>
        <p:spPr/>
        <p:txBody>
          <a:bodyPr/>
          <a:lstStyle/>
          <a:p>
            <a:fld id="{5C00B290-EC55-4A45-AA74-20501BFC7FA8}" type="datetimeFigureOut">
              <a:rPr lang="en-US" smtClean="0"/>
              <a:t>8/5/19</a:t>
            </a:fld>
            <a:endParaRPr lang="en-US"/>
          </a:p>
        </p:txBody>
      </p:sp>
      <p:sp>
        <p:nvSpPr>
          <p:cNvPr id="6" name="Footer Placeholder 5">
            <a:extLst>
              <a:ext uri="{FF2B5EF4-FFF2-40B4-BE49-F238E27FC236}">
                <a16:creationId xmlns:a16="http://schemas.microsoft.com/office/drawing/2014/main" id="{61983513-C0D6-43E5-89C8-F603A388D2A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51172C0-12F4-4961-B2F6-27C9CAA04E0F}"/>
              </a:ext>
            </a:extLst>
          </p:cNvPr>
          <p:cNvSpPr>
            <a:spLocks noGrp="1"/>
          </p:cNvSpPr>
          <p:nvPr>
            <p:ph type="sldNum" sz="quarter" idx="12"/>
          </p:nvPr>
        </p:nvSpPr>
        <p:spPr/>
        <p:txBody>
          <a:bodyPr/>
          <a:lstStyle/>
          <a:p>
            <a:fld id="{3EA279FB-0E03-4CB0-A0D9-776A2BCC71A4}" type="slidenum">
              <a:rPr lang="en-US" smtClean="0"/>
              <a:t>‹#›</a:t>
            </a:fld>
            <a:endParaRPr lang="en-US"/>
          </a:p>
        </p:txBody>
      </p:sp>
    </p:spTree>
    <p:extLst>
      <p:ext uri="{BB962C8B-B14F-4D97-AF65-F5344CB8AC3E}">
        <p14:creationId xmlns:p14="http://schemas.microsoft.com/office/powerpoint/2010/main" val="34609331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EE0AC-8A00-49FA-9181-C3934ED45C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A1D4E1A-D58E-4828-8C09-CECCB0A6CDD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02DF3FE-698C-4AC1-A23D-4371FA648F8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BD2A9C6-6B7B-4711-BA2E-DE87E2B06A99}"/>
              </a:ext>
            </a:extLst>
          </p:cNvPr>
          <p:cNvSpPr>
            <a:spLocks noGrp="1"/>
          </p:cNvSpPr>
          <p:nvPr>
            <p:ph type="dt" sz="half" idx="10"/>
          </p:nvPr>
        </p:nvSpPr>
        <p:spPr/>
        <p:txBody>
          <a:bodyPr/>
          <a:lstStyle/>
          <a:p>
            <a:fld id="{5C00B290-EC55-4A45-AA74-20501BFC7FA8}" type="datetimeFigureOut">
              <a:rPr lang="en-US" smtClean="0"/>
              <a:t>8/5/19</a:t>
            </a:fld>
            <a:endParaRPr lang="en-US"/>
          </a:p>
        </p:txBody>
      </p:sp>
      <p:sp>
        <p:nvSpPr>
          <p:cNvPr id="6" name="Footer Placeholder 5">
            <a:extLst>
              <a:ext uri="{FF2B5EF4-FFF2-40B4-BE49-F238E27FC236}">
                <a16:creationId xmlns:a16="http://schemas.microsoft.com/office/drawing/2014/main" id="{A4036157-0DDA-4615-9340-626A33E7FA1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2F473C5-283E-4B40-927A-B51CBD294425}"/>
              </a:ext>
            </a:extLst>
          </p:cNvPr>
          <p:cNvSpPr>
            <a:spLocks noGrp="1"/>
          </p:cNvSpPr>
          <p:nvPr>
            <p:ph type="sldNum" sz="quarter" idx="12"/>
          </p:nvPr>
        </p:nvSpPr>
        <p:spPr/>
        <p:txBody>
          <a:bodyPr/>
          <a:lstStyle/>
          <a:p>
            <a:fld id="{3EA279FB-0E03-4CB0-A0D9-776A2BCC71A4}" type="slidenum">
              <a:rPr lang="en-US" smtClean="0"/>
              <a:t>‹#›</a:t>
            </a:fld>
            <a:endParaRPr lang="en-US"/>
          </a:p>
        </p:txBody>
      </p:sp>
    </p:spTree>
    <p:extLst>
      <p:ext uri="{BB962C8B-B14F-4D97-AF65-F5344CB8AC3E}">
        <p14:creationId xmlns:p14="http://schemas.microsoft.com/office/powerpoint/2010/main" val="17819522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D8CBDF2-591C-45F7-AFBB-581728A80FF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7602E2F-DFBC-413A-AD44-A100C47C96A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9EB4DA8-B701-442B-9AD8-90259103EA1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00B290-EC55-4A45-AA74-20501BFC7FA8}" type="datetimeFigureOut">
              <a:rPr lang="en-US" smtClean="0"/>
              <a:t>8/5/19</a:t>
            </a:fld>
            <a:endParaRPr lang="en-US"/>
          </a:p>
        </p:txBody>
      </p:sp>
      <p:sp>
        <p:nvSpPr>
          <p:cNvPr id="5" name="Footer Placeholder 4">
            <a:extLst>
              <a:ext uri="{FF2B5EF4-FFF2-40B4-BE49-F238E27FC236}">
                <a16:creationId xmlns:a16="http://schemas.microsoft.com/office/drawing/2014/main" id="{DB7115AE-B0B5-4AF4-BE52-AD3C6B3A428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7B5F81F-A03F-4659-A9D8-C3757F55B04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A279FB-0E03-4CB0-A0D9-776A2BCC71A4}" type="slidenum">
              <a:rPr lang="en-US" smtClean="0"/>
              <a:t>‹#›</a:t>
            </a:fld>
            <a:endParaRPr lang="en-US"/>
          </a:p>
        </p:txBody>
      </p:sp>
    </p:spTree>
    <p:extLst>
      <p:ext uri="{BB962C8B-B14F-4D97-AF65-F5344CB8AC3E}">
        <p14:creationId xmlns:p14="http://schemas.microsoft.com/office/powerpoint/2010/main" val="13794458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hyperlink" Target="https://medium.com/konvoy/esports-prize-pools-155-9m-2018-ce1ff44bd41" TargetMode="External"/><Relationship Id="rId7" Type="http://schemas.openxmlformats.org/officeDocument/2006/relationships/hyperlink" Target="https://www.forbes.com/sites/mattperez/2019/07/26/fortnite-world-cup-by-the-numbers/#88dcfb76be0c" TargetMode="External"/><Relationship Id="rId2" Type="http://schemas.openxmlformats.org/officeDocument/2006/relationships/hyperlink" Target="https://techcrunch.com/2019/07/28/fortnite-world-cup-has-handed-out-30-million-in-prizes-and-cemented-its-spot-in-the-culture/" TargetMode="External"/><Relationship Id="rId1" Type="http://schemas.openxmlformats.org/officeDocument/2006/relationships/slideLayout" Target="../slideLayouts/slideLayout1.xml"/><Relationship Id="rId6" Type="http://schemas.openxmlformats.org/officeDocument/2006/relationships/hyperlink" Target="https://www.cnbc.com/2019/07/29/fortnite-world-cup-us-teen-wins-3-million-at-video-game-tournament.html" TargetMode="External"/><Relationship Id="rId5" Type="http://schemas.openxmlformats.org/officeDocument/2006/relationships/hyperlink" Target="https://en.wikipedia.org/wiki/Arthur_Ashe_Stadium" TargetMode="External"/><Relationship Id="rId4" Type="http://schemas.openxmlformats.org/officeDocument/2006/relationships/hyperlink" Target="https://www.pcgamer.com/the-fortnite-world-cup-drew-more-than-23-million-concurrent-viewers/"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D9F77-CD2D-421A-9F7B-0345798B92EC}"/>
              </a:ext>
            </a:extLst>
          </p:cNvPr>
          <p:cNvSpPr>
            <a:spLocks noGrp="1"/>
          </p:cNvSpPr>
          <p:nvPr>
            <p:ph type="ctrTitle"/>
          </p:nvPr>
        </p:nvSpPr>
        <p:spPr>
          <a:xfrm>
            <a:off x="646754" y="1653064"/>
            <a:ext cx="7783350" cy="1101407"/>
          </a:xfrm>
        </p:spPr>
        <p:txBody>
          <a:bodyPr>
            <a:noAutofit/>
          </a:bodyPr>
          <a:lstStyle/>
          <a:p>
            <a:pPr algn="l"/>
            <a:r>
              <a:rPr lang="en-US" sz="7200" b="1" dirty="0">
                <a:solidFill>
                  <a:schemeClr val="bg1"/>
                </a:solidFill>
                <a:latin typeface="Times New Roman" panose="02020603050405020304" pitchFamily="18" charset="0"/>
                <a:cs typeface="Times New Roman" panose="02020603050405020304" pitchFamily="18" charset="0"/>
              </a:rPr>
              <a:t>2019 Fortnite World Cup</a:t>
            </a:r>
          </a:p>
        </p:txBody>
      </p:sp>
      <p:sp>
        <p:nvSpPr>
          <p:cNvPr id="3" name="Subtitle 2">
            <a:extLst>
              <a:ext uri="{FF2B5EF4-FFF2-40B4-BE49-F238E27FC236}">
                <a16:creationId xmlns:a16="http://schemas.microsoft.com/office/drawing/2014/main" id="{55509A1E-496E-4B12-A8DF-BF5AB765F349}"/>
              </a:ext>
            </a:extLst>
          </p:cNvPr>
          <p:cNvSpPr>
            <a:spLocks noGrp="1"/>
          </p:cNvSpPr>
          <p:nvPr>
            <p:ph type="subTitle" idx="1"/>
          </p:nvPr>
        </p:nvSpPr>
        <p:spPr>
          <a:xfrm>
            <a:off x="704849" y="3130710"/>
            <a:ext cx="6353176" cy="1655762"/>
          </a:xfrm>
        </p:spPr>
        <p:txBody>
          <a:bodyPr>
            <a:noAutofit/>
          </a:bodyPr>
          <a:lstStyle/>
          <a:p>
            <a:pPr algn="l"/>
            <a:r>
              <a:rPr lang="en-US" sz="6600" i="1" dirty="0">
                <a:solidFill>
                  <a:schemeClr val="bg1"/>
                </a:solidFill>
                <a:latin typeface="Times New Roman" panose="02020603050405020304" pitchFamily="18" charset="0"/>
                <a:cs typeface="Times New Roman" panose="02020603050405020304" pitchFamily="18" charset="0"/>
              </a:rPr>
              <a:t>By the Numbers…</a:t>
            </a:r>
          </a:p>
        </p:txBody>
      </p:sp>
      <p:sp>
        <p:nvSpPr>
          <p:cNvPr id="17" name="Isosceles Triangle 16">
            <a:extLst>
              <a:ext uri="{FF2B5EF4-FFF2-40B4-BE49-F238E27FC236}">
                <a16:creationId xmlns:a16="http://schemas.microsoft.com/office/drawing/2014/main" id="{DEA9A447-51C7-4B4F-91F8-A6F7E457E755}"/>
              </a:ext>
            </a:extLst>
          </p:cNvPr>
          <p:cNvSpPr/>
          <p:nvPr/>
        </p:nvSpPr>
        <p:spPr>
          <a:xfrm rot="16200000">
            <a:off x="10480199" y="2113438"/>
            <a:ext cx="1794830" cy="1628776"/>
          </a:xfrm>
          <a:prstGeom prst="triangle">
            <a:avLst>
              <a:gd name="adj" fmla="val 50514"/>
            </a:avLst>
          </a:prstGeom>
          <a:gradFill>
            <a:gsLst>
              <a:gs pos="0">
                <a:schemeClr val="bg1">
                  <a:lumMod val="85000"/>
                </a:schemeClr>
              </a:gs>
              <a:gs pos="23000">
                <a:schemeClr val="bg1">
                  <a:lumMod val="85000"/>
                </a:schemeClr>
              </a:gs>
              <a:gs pos="69000">
                <a:schemeClr val="bg1">
                  <a:lumMod val="75000"/>
                </a:schemeClr>
              </a:gs>
              <a:gs pos="97000">
                <a:schemeClr val="bg1">
                  <a:lumMod val="50000"/>
                </a:schemeClr>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Isosceles Triangle 17">
            <a:extLst>
              <a:ext uri="{FF2B5EF4-FFF2-40B4-BE49-F238E27FC236}">
                <a16:creationId xmlns:a16="http://schemas.microsoft.com/office/drawing/2014/main" id="{BE9A4F1F-FA57-47D4-B172-81F2961C6E30}"/>
              </a:ext>
            </a:extLst>
          </p:cNvPr>
          <p:cNvSpPr/>
          <p:nvPr/>
        </p:nvSpPr>
        <p:spPr>
          <a:xfrm rot="16200000">
            <a:off x="10480198" y="148114"/>
            <a:ext cx="1794830" cy="1628775"/>
          </a:xfrm>
          <a:prstGeom prst="triangle">
            <a:avLst>
              <a:gd name="adj" fmla="val 50514"/>
            </a:avLst>
          </a:prstGeom>
          <a:gradFill>
            <a:gsLst>
              <a:gs pos="0">
                <a:srgbClr val="FF33CC"/>
              </a:gs>
              <a:gs pos="23000">
                <a:srgbClr val="FF33CC"/>
              </a:gs>
              <a:gs pos="69000">
                <a:srgbClr val="CC3399"/>
              </a:gs>
              <a:gs pos="97000">
                <a:srgbClr val="CC3399"/>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Isosceles Triangle 18">
            <a:extLst>
              <a:ext uri="{FF2B5EF4-FFF2-40B4-BE49-F238E27FC236}">
                <a16:creationId xmlns:a16="http://schemas.microsoft.com/office/drawing/2014/main" id="{9674ADDB-D419-4E45-BCBC-CD432F94CA69}"/>
              </a:ext>
            </a:extLst>
          </p:cNvPr>
          <p:cNvSpPr/>
          <p:nvPr/>
        </p:nvSpPr>
        <p:spPr>
          <a:xfrm rot="16200000">
            <a:off x="8789509" y="83028"/>
            <a:ext cx="1794830" cy="1628775"/>
          </a:xfrm>
          <a:prstGeom prst="triangle">
            <a:avLst>
              <a:gd name="adj" fmla="val 50514"/>
            </a:avLst>
          </a:prstGeom>
          <a:gradFill>
            <a:gsLst>
              <a:gs pos="0">
                <a:srgbClr val="FFFF00"/>
              </a:gs>
              <a:gs pos="23000">
                <a:srgbClr val="FFFF00"/>
              </a:gs>
              <a:gs pos="69000">
                <a:srgbClr val="CCCC00"/>
              </a:gs>
              <a:gs pos="97000">
                <a:srgbClr val="CCCC00"/>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30" name="Picture 6" descr="Image result for fortnite world cup logo transparent">
            <a:extLst>
              <a:ext uri="{FF2B5EF4-FFF2-40B4-BE49-F238E27FC236}">
                <a16:creationId xmlns:a16="http://schemas.microsoft.com/office/drawing/2014/main" id="{72D7F386-144B-470E-B766-F514247AB1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58025" y="1357914"/>
            <a:ext cx="4874421" cy="53256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22763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D9F77-CD2D-421A-9F7B-0345798B92EC}"/>
              </a:ext>
            </a:extLst>
          </p:cNvPr>
          <p:cNvSpPr>
            <a:spLocks noGrp="1"/>
          </p:cNvSpPr>
          <p:nvPr>
            <p:ph type="ctrTitle"/>
          </p:nvPr>
        </p:nvSpPr>
        <p:spPr>
          <a:xfrm>
            <a:off x="738188" y="411797"/>
            <a:ext cx="3929062" cy="1101407"/>
          </a:xfrm>
        </p:spPr>
        <p:txBody>
          <a:bodyPr>
            <a:noAutofit/>
          </a:bodyPr>
          <a:lstStyle/>
          <a:p>
            <a:r>
              <a:rPr lang="en-US" sz="8000" b="1" dirty="0">
                <a:solidFill>
                  <a:schemeClr val="bg1"/>
                </a:solidFill>
                <a:latin typeface="Times New Roman" panose="02020603050405020304" pitchFamily="18" charset="0"/>
                <a:cs typeface="Times New Roman" panose="02020603050405020304" pitchFamily="18" charset="0"/>
              </a:rPr>
              <a:t>$50,000</a:t>
            </a:r>
          </a:p>
        </p:txBody>
      </p:sp>
      <p:sp>
        <p:nvSpPr>
          <p:cNvPr id="3" name="Subtitle 2">
            <a:extLst>
              <a:ext uri="{FF2B5EF4-FFF2-40B4-BE49-F238E27FC236}">
                <a16:creationId xmlns:a16="http://schemas.microsoft.com/office/drawing/2014/main" id="{55509A1E-496E-4B12-A8DF-BF5AB765F349}"/>
              </a:ext>
            </a:extLst>
          </p:cNvPr>
          <p:cNvSpPr>
            <a:spLocks noGrp="1"/>
          </p:cNvSpPr>
          <p:nvPr>
            <p:ph type="subTitle" idx="1"/>
          </p:nvPr>
        </p:nvSpPr>
        <p:spPr>
          <a:xfrm>
            <a:off x="895349" y="1933898"/>
            <a:ext cx="6562725" cy="4428801"/>
          </a:xfrm>
        </p:spPr>
        <p:txBody>
          <a:bodyPr>
            <a:normAutofit/>
          </a:bodyPr>
          <a:lstStyle/>
          <a:p>
            <a:pPr algn="l"/>
            <a:r>
              <a:rPr lang="en-US" sz="3600" dirty="0">
                <a:solidFill>
                  <a:schemeClr val="bg1"/>
                </a:solidFill>
                <a:latin typeface="Times New Roman" panose="02020603050405020304" pitchFamily="18" charset="0"/>
                <a:cs typeface="Times New Roman" panose="02020603050405020304" pitchFamily="18" charset="0"/>
              </a:rPr>
              <a:t>Every player who qualified for the 2019 Fortnite World Cup was guaranteed at least $50,000 in prize money. </a:t>
            </a:r>
          </a:p>
        </p:txBody>
      </p:sp>
      <p:sp>
        <p:nvSpPr>
          <p:cNvPr id="17" name="Isosceles Triangle 16">
            <a:extLst>
              <a:ext uri="{FF2B5EF4-FFF2-40B4-BE49-F238E27FC236}">
                <a16:creationId xmlns:a16="http://schemas.microsoft.com/office/drawing/2014/main" id="{DEA9A447-51C7-4B4F-91F8-A6F7E457E755}"/>
              </a:ext>
            </a:extLst>
          </p:cNvPr>
          <p:cNvSpPr/>
          <p:nvPr/>
        </p:nvSpPr>
        <p:spPr>
          <a:xfrm rot="16200000">
            <a:off x="10480199" y="2113438"/>
            <a:ext cx="1794830" cy="1628776"/>
          </a:xfrm>
          <a:prstGeom prst="triangle">
            <a:avLst>
              <a:gd name="adj" fmla="val 50514"/>
            </a:avLst>
          </a:prstGeom>
          <a:gradFill>
            <a:gsLst>
              <a:gs pos="0">
                <a:schemeClr val="bg1">
                  <a:lumMod val="85000"/>
                </a:schemeClr>
              </a:gs>
              <a:gs pos="23000">
                <a:schemeClr val="bg1">
                  <a:lumMod val="85000"/>
                </a:schemeClr>
              </a:gs>
              <a:gs pos="69000">
                <a:schemeClr val="bg1">
                  <a:lumMod val="75000"/>
                </a:schemeClr>
              </a:gs>
              <a:gs pos="97000">
                <a:schemeClr val="bg1">
                  <a:lumMod val="50000"/>
                </a:schemeClr>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Isosceles Triangle 17">
            <a:extLst>
              <a:ext uri="{FF2B5EF4-FFF2-40B4-BE49-F238E27FC236}">
                <a16:creationId xmlns:a16="http://schemas.microsoft.com/office/drawing/2014/main" id="{BE9A4F1F-FA57-47D4-B172-81F2961C6E30}"/>
              </a:ext>
            </a:extLst>
          </p:cNvPr>
          <p:cNvSpPr/>
          <p:nvPr/>
        </p:nvSpPr>
        <p:spPr>
          <a:xfrm rot="16200000">
            <a:off x="10480198" y="148114"/>
            <a:ext cx="1794830" cy="1628775"/>
          </a:xfrm>
          <a:prstGeom prst="triangle">
            <a:avLst>
              <a:gd name="adj" fmla="val 50514"/>
            </a:avLst>
          </a:prstGeom>
          <a:gradFill>
            <a:gsLst>
              <a:gs pos="0">
                <a:srgbClr val="FF33CC"/>
              </a:gs>
              <a:gs pos="23000">
                <a:srgbClr val="FF33CC"/>
              </a:gs>
              <a:gs pos="69000">
                <a:srgbClr val="CC3399"/>
              </a:gs>
              <a:gs pos="97000">
                <a:srgbClr val="CC3399"/>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Isosceles Triangle 18">
            <a:extLst>
              <a:ext uri="{FF2B5EF4-FFF2-40B4-BE49-F238E27FC236}">
                <a16:creationId xmlns:a16="http://schemas.microsoft.com/office/drawing/2014/main" id="{9674ADDB-D419-4E45-BCBC-CD432F94CA69}"/>
              </a:ext>
            </a:extLst>
          </p:cNvPr>
          <p:cNvSpPr/>
          <p:nvPr/>
        </p:nvSpPr>
        <p:spPr>
          <a:xfrm rot="16200000">
            <a:off x="8789509" y="83028"/>
            <a:ext cx="1794830" cy="1628775"/>
          </a:xfrm>
          <a:prstGeom prst="triangle">
            <a:avLst>
              <a:gd name="adj" fmla="val 50514"/>
            </a:avLst>
          </a:prstGeom>
          <a:gradFill>
            <a:gsLst>
              <a:gs pos="0">
                <a:srgbClr val="FFFF00"/>
              </a:gs>
              <a:gs pos="23000">
                <a:srgbClr val="FFFF00"/>
              </a:gs>
              <a:gs pos="69000">
                <a:srgbClr val="CCCC00"/>
              </a:gs>
              <a:gs pos="97000">
                <a:srgbClr val="CCCC00"/>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30" name="Picture 6" descr="Image result for fortnite world cup logo transparent">
            <a:extLst>
              <a:ext uri="{FF2B5EF4-FFF2-40B4-BE49-F238E27FC236}">
                <a16:creationId xmlns:a16="http://schemas.microsoft.com/office/drawing/2014/main" id="{72D7F386-144B-470E-B766-F514247AB1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9607" y="3825241"/>
            <a:ext cx="2550747" cy="2786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80070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D9F77-CD2D-421A-9F7B-0345798B92EC}"/>
              </a:ext>
            </a:extLst>
          </p:cNvPr>
          <p:cNvSpPr>
            <a:spLocks noGrp="1"/>
          </p:cNvSpPr>
          <p:nvPr>
            <p:ph type="ctrTitle"/>
          </p:nvPr>
        </p:nvSpPr>
        <p:spPr>
          <a:xfrm>
            <a:off x="738187" y="411797"/>
            <a:ext cx="4776787" cy="1101407"/>
          </a:xfrm>
        </p:spPr>
        <p:txBody>
          <a:bodyPr>
            <a:noAutofit/>
          </a:bodyPr>
          <a:lstStyle/>
          <a:p>
            <a:r>
              <a:rPr lang="en-US" sz="8000" b="1" dirty="0">
                <a:solidFill>
                  <a:schemeClr val="bg1"/>
                </a:solidFill>
                <a:latin typeface="Times New Roman" panose="02020603050405020304" pitchFamily="18" charset="0"/>
                <a:cs typeface="Times New Roman" panose="02020603050405020304" pitchFamily="18" charset="0"/>
              </a:rPr>
              <a:t>$1 million</a:t>
            </a:r>
          </a:p>
        </p:txBody>
      </p:sp>
      <p:sp>
        <p:nvSpPr>
          <p:cNvPr id="3" name="Subtitle 2">
            <a:extLst>
              <a:ext uri="{FF2B5EF4-FFF2-40B4-BE49-F238E27FC236}">
                <a16:creationId xmlns:a16="http://schemas.microsoft.com/office/drawing/2014/main" id="{55509A1E-496E-4B12-A8DF-BF5AB765F349}"/>
              </a:ext>
            </a:extLst>
          </p:cNvPr>
          <p:cNvSpPr>
            <a:spLocks noGrp="1"/>
          </p:cNvSpPr>
          <p:nvPr>
            <p:ph type="subTitle" idx="1"/>
          </p:nvPr>
        </p:nvSpPr>
        <p:spPr>
          <a:xfrm>
            <a:off x="895349" y="1933898"/>
            <a:ext cx="6562725" cy="4428801"/>
          </a:xfrm>
        </p:spPr>
        <p:txBody>
          <a:bodyPr>
            <a:normAutofit/>
          </a:bodyPr>
          <a:lstStyle/>
          <a:p>
            <a:pPr algn="l"/>
            <a:r>
              <a:rPr lang="en-US" sz="3600" dirty="0">
                <a:solidFill>
                  <a:schemeClr val="bg1"/>
                </a:solidFill>
                <a:latin typeface="Times New Roman" panose="02020603050405020304" pitchFamily="18" charset="0"/>
                <a:cs typeface="Times New Roman" panose="02020603050405020304" pitchFamily="18" charset="0"/>
              </a:rPr>
              <a:t>Winners of the qualifying rounds each week were awarded $1 million</a:t>
            </a:r>
          </a:p>
        </p:txBody>
      </p:sp>
      <p:sp>
        <p:nvSpPr>
          <p:cNvPr id="17" name="Isosceles Triangle 16">
            <a:extLst>
              <a:ext uri="{FF2B5EF4-FFF2-40B4-BE49-F238E27FC236}">
                <a16:creationId xmlns:a16="http://schemas.microsoft.com/office/drawing/2014/main" id="{DEA9A447-51C7-4B4F-91F8-A6F7E457E755}"/>
              </a:ext>
            </a:extLst>
          </p:cNvPr>
          <p:cNvSpPr/>
          <p:nvPr/>
        </p:nvSpPr>
        <p:spPr>
          <a:xfrm rot="16200000">
            <a:off x="10480199" y="2113438"/>
            <a:ext cx="1794830" cy="1628776"/>
          </a:xfrm>
          <a:prstGeom prst="triangle">
            <a:avLst>
              <a:gd name="adj" fmla="val 50514"/>
            </a:avLst>
          </a:prstGeom>
          <a:gradFill>
            <a:gsLst>
              <a:gs pos="0">
                <a:schemeClr val="bg1">
                  <a:lumMod val="85000"/>
                </a:schemeClr>
              </a:gs>
              <a:gs pos="23000">
                <a:schemeClr val="bg1">
                  <a:lumMod val="85000"/>
                </a:schemeClr>
              </a:gs>
              <a:gs pos="69000">
                <a:schemeClr val="bg1">
                  <a:lumMod val="75000"/>
                </a:schemeClr>
              </a:gs>
              <a:gs pos="97000">
                <a:schemeClr val="bg1">
                  <a:lumMod val="50000"/>
                </a:schemeClr>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Isosceles Triangle 17">
            <a:extLst>
              <a:ext uri="{FF2B5EF4-FFF2-40B4-BE49-F238E27FC236}">
                <a16:creationId xmlns:a16="http://schemas.microsoft.com/office/drawing/2014/main" id="{BE9A4F1F-FA57-47D4-B172-81F2961C6E30}"/>
              </a:ext>
            </a:extLst>
          </p:cNvPr>
          <p:cNvSpPr/>
          <p:nvPr/>
        </p:nvSpPr>
        <p:spPr>
          <a:xfrm rot="16200000">
            <a:off x="10480198" y="148114"/>
            <a:ext cx="1794830" cy="1628775"/>
          </a:xfrm>
          <a:prstGeom prst="triangle">
            <a:avLst>
              <a:gd name="adj" fmla="val 50514"/>
            </a:avLst>
          </a:prstGeom>
          <a:gradFill>
            <a:gsLst>
              <a:gs pos="0">
                <a:srgbClr val="FF33CC"/>
              </a:gs>
              <a:gs pos="23000">
                <a:srgbClr val="FF33CC"/>
              </a:gs>
              <a:gs pos="69000">
                <a:srgbClr val="CC3399"/>
              </a:gs>
              <a:gs pos="97000">
                <a:srgbClr val="CC3399"/>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Isosceles Triangle 18">
            <a:extLst>
              <a:ext uri="{FF2B5EF4-FFF2-40B4-BE49-F238E27FC236}">
                <a16:creationId xmlns:a16="http://schemas.microsoft.com/office/drawing/2014/main" id="{9674ADDB-D419-4E45-BCBC-CD432F94CA69}"/>
              </a:ext>
            </a:extLst>
          </p:cNvPr>
          <p:cNvSpPr/>
          <p:nvPr/>
        </p:nvSpPr>
        <p:spPr>
          <a:xfrm rot="16200000">
            <a:off x="8789509" y="83028"/>
            <a:ext cx="1794830" cy="1628775"/>
          </a:xfrm>
          <a:prstGeom prst="triangle">
            <a:avLst>
              <a:gd name="adj" fmla="val 50514"/>
            </a:avLst>
          </a:prstGeom>
          <a:gradFill>
            <a:gsLst>
              <a:gs pos="0">
                <a:srgbClr val="FFFF00"/>
              </a:gs>
              <a:gs pos="23000">
                <a:srgbClr val="FFFF00"/>
              </a:gs>
              <a:gs pos="69000">
                <a:srgbClr val="CCCC00"/>
              </a:gs>
              <a:gs pos="97000">
                <a:srgbClr val="CCCC00"/>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30" name="Picture 6" descr="Image result for fortnite world cup logo transparent">
            <a:extLst>
              <a:ext uri="{FF2B5EF4-FFF2-40B4-BE49-F238E27FC236}">
                <a16:creationId xmlns:a16="http://schemas.microsoft.com/office/drawing/2014/main" id="{72D7F386-144B-470E-B766-F514247AB1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9607" y="3825241"/>
            <a:ext cx="2550747" cy="2786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97175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D9F77-CD2D-421A-9F7B-0345798B92EC}"/>
              </a:ext>
            </a:extLst>
          </p:cNvPr>
          <p:cNvSpPr>
            <a:spLocks noGrp="1"/>
          </p:cNvSpPr>
          <p:nvPr>
            <p:ph type="ctrTitle"/>
          </p:nvPr>
        </p:nvSpPr>
        <p:spPr>
          <a:xfrm>
            <a:off x="738187" y="411797"/>
            <a:ext cx="4776787" cy="1101407"/>
          </a:xfrm>
        </p:spPr>
        <p:txBody>
          <a:bodyPr>
            <a:noAutofit/>
          </a:bodyPr>
          <a:lstStyle/>
          <a:p>
            <a:r>
              <a:rPr lang="en-US" sz="8000" b="1" dirty="0">
                <a:solidFill>
                  <a:schemeClr val="bg1"/>
                </a:solidFill>
                <a:latin typeface="Times New Roman" panose="02020603050405020304" pitchFamily="18" charset="0"/>
                <a:cs typeface="Times New Roman" panose="02020603050405020304" pitchFamily="18" charset="0"/>
              </a:rPr>
              <a:t>1.5 million</a:t>
            </a:r>
          </a:p>
        </p:txBody>
      </p:sp>
      <p:sp>
        <p:nvSpPr>
          <p:cNvPr id="3" name="Subtitle 2">
            <a:extLst>
              <a:ext uri="{FF2B5EF4-FFF2-40B4-BE49-F238E27FC236}">
                <a16:creationId xmlns:a16="http://schemas.microsoft.com/office/drawing/2014/main" id="{55509A1E-496E-4B12-A8DF-BF5AB765F349}"/>
              </a:ext>
            </a:extLst>
          </p:cNvPr>
          <p:cNvSpPr>
            <a:spLocks noGrp="1"/>
          </p:cNvSpPr>
          <p:nvPr>
            <p:ph type="subTitle" idx="1"/>
          </p:nvPr>
        </p:nvSpPr>
        <p:spPr>
          <a:xfrm>
            <a:off x="895349" y="1933898"/>
            <a:ext cx="6562725" cy="4428801"/>
          </a:xfrm>
        </p:spPr>
        <p:txBody>
          <a:bodyPr>
            <a:normAutofit/>
          </a:bodyPr>
          <a:lstStyle/>
          <a:p>
            <a:pPr algn="l"/>
            <a:r>
              <a:rPr lang="en-US" sz="3600" dirty="0">
                <a:solidFill>
                  <a:schemeClr val="bg1"/>
                </a:solidFill>
                <a:latin typeface="Times New Roman" panose="02020603050405020304" pitchFamily="18" charset="0"/>
                <a:cs typeface="Times New Roman" panose="02020603050405020304" pitchFamily="18" charset="0"/>
              </a:rPr>
              <a:t>Viewership for last year’s Pro-Am tournament reached 1.5 million (it was the first major </a:t>
            </a:r>
            <a:r>
              <a:rPr lang="en-US" sz="3600" dirty="0" err="1">
                <a:solidFill>
                  <a:schemeClr val="bg1"/>
                </a:solidFill>
                <a:latin typeface="Times New Roman" panose="02020603050405020304" pitchFamily="18" charset="0"/>
                <a:cs typeface="Times New Roman" panose="02020603050405020304" pitchFamily="18" charset="0"/>
              </a:rPr>
              <a:t>Fortnite</a:t>
            </a:r>
            <a:r>
              <a:rPr lang="en-US" sz="3600" dirty="0">
                <a:solidFill>
                  <a:schemeClr val="bg1"/>
                </a:solidFill>
                <a:latin typeface="Times New Roman" panose="02020603050405020304" pitchFamily="18" charset="0"/>
                <a:cs typeface="Times New Roman" panose="02020603050405020304" pitchFamily="18" charset="0"/>
              </a:rPr>
              <a:t> tournament from Epic Games) </a:t>
            </a:r>
          </a:p>
        </p:txBody>
      </p:sp>
      <p:sp>
        <p:nvSpPr>
          <p:cNvPr id="17" name="Isosceles Triangle 16">
            <a:extLst>
              <a:ext uri="{FF2B5EF4-FFF2-40B4-BE49-F238E27FC236}">
                <a16:creationId xmlns:a16="http://schemas.microsoft.com/office/drawing/2014/main" id="{DEA9A447-51C7-4B4F-91F8-A6F7E457E755}"/>
              </a:ext>
            </a:extLst>
          </p:cNvPr>
          <p:cNvSpPr/>
          <p:nvPr/>
        </p:nvSpPr>
        <p:spPr>
          <a:xfrm rot="16200000">
            <a:off x="10480199" y="2113438"/>
            <a:ext cx="1794830" cy="1628776"/>
          </a:xfrm>
          <a:prstGeom prst="triangle">
            <a:avLst>
              <a:gd name="adj" fmla="val 50514"/>
            </a:avLst>
          </a:prstGeom>
          <a:gradFill>
            <a:gsLst>
              <a:gs pos="0">
                <a:schemeClr val="bg1">
                  <a:lumMod val="85000"/>
                </a:schemeClr>
              </a:gs>
              <a:gs pos="23000">
                <a:schemeClr val="bg1">
                  <a:lumMod val="85000"/>
                </a:schemeClr>
              </a:gs>
              <a:gs pos="69000">
                <a:schemeClr val="bg1">
                  <a:lumMod val="75000"/>
                </a:schemeClr>
              </a:gs>
              <a:gs pos="97000">
                <a:schemeClr val="bg1">
                  <a:lumMod val="50000"/>
                </a:schemeClr>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Isosceles Triangle 17">
            <a:extLst>
              <a:ext uri="{FF2B5EF4-FFF2-40B4-BE49-F238E27FC236}">
                <a16:creationId xmlns:a16="http://schemas.microsoft.com/office/drawing/2014/main" id="{BE9A4F1F-FA57-47D4-B172-81F2961C6E30}"/>
              </a:ext>
            </a:extLst>
          </p:cNvPr>
          <p:cNvSpPr/>
          <p:nvPr/>
        </p:nvSpPr>
        <p:spPr>
          <a:xfrm rot="16200000">
            <a:off x="10480198" y="148114"/>
            <a:ext cx="1794830" cy="1628775"/>
          </a:xfrm>
          <a:prstGeom prst="triangle">
            <a:avLst>
              <a:gd name="adj" fmla="val 50514"/>
            </a:avLst>
          </a:prstGeom>
          <a:gradFill>
            <a:gsLst>
              <a:gs pos="0">
                <a:srgbClr val="FF33CC"/>
              </a:gs>
              <a:gs pos="23000">
                <a:srgbClr val="FF33CC"/>
              </a:gs>
              <a:gs pos="69000">
                <a:srgbClr val="CC3399"/>
              </a:gs>
              <a:gs pos="97000">
                <a:srgbClr val="CC3399"/>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Isosceles Triangle 18">
            <a:extLst>
              <a:ext uri="{FF2B5EF4-FFF2-40B4-BE49-F238E27FC236}">
                <a16:creationId xmlns:a16="http://schemas.microsoft.com/office/drawing/2014/main" id="{9674ADDB-D419-4E45-BCBC-CD432F94CA69}"/>
              </a:ext>
            </a:extLst>
          </p:cNvPr>
          <p:cNvSpPr/>
          <p:nvPr/>
        </p:nvSpPr>
        <p:spPr>
          <a:xfrm rot="16200000">
            <a:off x="8789509" y="83028"/>
            <a:ext cx="1794830" cy="1628775"/>
          </a:xfrm>
          <a:prstGeom prst="triangle">
            <a:avLst>
              <a:gd name="adj" fmla="val 50514"/>
            </a:avLst>
          </a:prstGeom>
          <a:gradFill>
            <a:gsLst>
              <a:gs pos="0">
                <a:srgbClr val="FFFF00"/>
              </a:gs>
              <a:gs pos="23000">
                <a:srgbClr val="FFFF00"/>
              </a:gs>
              <a:gs pos="69000">
                <a:srgbClr val="CCCC00"/>
              </a:gs>
              <a:gs pos="97000">
                <a:srgbClr val="CCCC00"/>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30" name="Picture 6" descr="Image result for fortnite world cup logo transparent">
            <a:extLst>
              <a:ext uri="{FF2B5EF4-FFF2-40B4-BE49-F238E27FC236}">
                <a16:creationId xmlns:a16="http://schemas.microsoft.com/office/drawing/2014/main" id="{72D7F386-144B-470E-B766-F514247AB1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9607" y="3825241"/>
            <a:ext cx="2550747" cy="2786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33828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D9F77-CD2D-421A-9F7B-0345798B92EC}"/>
              </a:ext>
            </a:extLst>
          </p:cNvPr>
          <p:cNvSpPr>
            <a:spLocks noGrp="1"/>
          </p:cNvSpPr>
          <p:nvPr>
            <p:ph type="ctrTitle"/>
          </p:nvPr>
        </p:nvSpPr>
        <p:spPr>
          <a:xfrm>
            <a:off x="738187" y="411797"/>
            <a:ext cx="5100638" cy="1101407"/>
          </a:xfrm>
        </p:spPr>
        <p:txBody>
          <a:bodyPr>
            <a:noAutofit/>
          </a:bodyPr>
          <a:lstStyle/>
          <a:p>
            <a:r>
              <a:rPr lang="en-US" sz="8000" b="1" dirty="0">
                <a:solidFill>
                  <a:schemeClr val="bg1"/>
                </a:solidFill>
                <a:latin typeface="Times New Roman" panose="02020603050405020304" pitchFamily="18" charset="0"/>
                <a:cs typeface="Times New Roman" panose="02020603050405020304" pitchFamily="18" charset="0"/>
              </a:rPr>
              <a:t>2.3 million</a:t>
            </a:r>
          </a:p>
        </p:txBody>
      </p:sp>
      <p:sp>
        <p:nvSpPr>
          <p:cNvPr id="3" name="Subtitle 2">
            <a:extLst>
              <a:ext uri="{FF2B5EF4-FFF2-40B4-BE49-F238E27FC236}">
                <a16:creationId xmlns:a16="http://schemas.microsoft.com/office/drawing/2014/main" id="{55509A1E-496E-4B12-A8DF-BF5AB765F349}"/>
              </a:ext>
            </a:extLst>
          </p:cNvPr>
          <p:cNvSpPr>
            <a:spLocks noGrp="1"/>
          </p:cNvSpPr>
          <p:nvPr>
            <p:ph type="subTitle" idx="1"/>
          </p:nvPr>
        </p:nvSpPr>
        <p:spPr>
          <a:xfrm>
            <a:off x="895349" y="1933898"/>
            <a:ext cx="6562725" cy="4428801"/>
          </a:xfrm>
        </p:spPr>
        <p:txBody>
          <a:bodyPr>
            <a:normAutofit/>
          </a:bodyPr>
          <a:lstStyle/>
          <a:p>
            <a:pPr algn="l"/>
            <a:r>
              <a:rPr lang="en-US" sz="3600" dirty="0">
                <a:solidFill>
                  <a:schemeClr val="bg1"/>
                </a:solidFill>
                <a:latin typeface="Times New Roman" panose="02020603050405020304" pitchFamily="18" charset="0"/>
                <a:cs typeface="Times New Roman" panose="02020603050405020304" pitchFamily="18" charset="0"/>
              </a:rPr>
              <a:t>This year, more than 2.3 million esports fans streamed the Fortnite World Cup via Twitch and YouTube</a:t>
            </a:r>
          </a:p>
        </p:txBody>
      </p:sp>
      <p:sp>
        <p:nvSpPr>
          <p:cNvPr id="17" name="Isosceles Triangle 16">
            <a:extLst>
              <a:ext uri="{FF2B5EF4-FFF2-40B4-BE49-F238E27FC236}">
                <a16:creationId xmlns:a16="http://schemas.microsoft.com/office/drawing/2014/main" id="{DEA9A447-51C7-4B4F-91F8-A6F7E457E755}"/>
              </a:ext>
            </a:extLst>
          </p:cNvPr>
          <p:cNvSpPr/>
          <p:nvPr/>
        </p:nvSpPr>
        <p:spPr>
          <a:xfrm rot="16200000">
            <a:off x="10480199" y="2113438"/>
            <a:ext cx="1794830" cy="1628776"/>
          </a:xfrm>
          <a:prstGeom prst="triangle">
            <a:avLst>
              <a:gd name="adj" fmla="val 50514"/>
            </a:avLst>
          </a:prstGeom>
          <a:gradFill>
            <a:gsLst>
              <a:gs pos="0">
                <a:schemeClr val="bg1">
                  <a:lumMod val="85000"/>
                </a:schemeClr>
              </a:gs>
              <a:gs pos="23000">
                <a:schemeClr val="bg1">
                  <a:lumMod val="85000"/>
                </a:schemeClr>
              </a:gs>
              <a:gs pos="69000">
                <a:schemeClr val="bg1">
                  <a:lumMod val="75000"/>
                </a:schemeClr>
              </a:gs>
              <a:gs pos="97000">
                <a:schemeClr val="bg1">
                  <a:lumMod val="50000"/>
                </a:schemeClr>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Isosceles Triangle 17">
            <a:extLst>
              <a:ext uri="{FF2B5EF4-FFF2-40B4-BE49-F238E27FC236}">
                <a16:creationId xmlns:a16="http://schemas.microsoft.com/office/drawing/2014/main" id="{BE9A4F1F-FA57-47D4-B172-81F2961C6E30}"/>
              </a:ext>
            </a:extLst>
          </p:cNvPr>
          <p:cNvSpPr/>
          <p:nvPr/>
        </p:nvSpPr>
        <p:spPr>
          <a:xfrm rot="16200000">
            <a:off x="10480198" y="148114"/>
            <a:ext cx="1794830" cy="1628775"/>
          </a:xfrm>
          <a:prstGeom prst="triangle">
            <a:avLst>
              <a:gd name="adj" fmla="val 50514"/>
            </a:avLst>
          </a:prstGeom>
          <a:gradFill>
            <a:gsLst>
              <a:gs pos="0">
                <a:srgbClr val="FF33CC"/>
              </a:gs>
              <a:gs pos="23000">
                <a:srgbClr val="FF33CC"/>
              </a:gs>
              <a:gs pos="69000">
                <a:srgbClr val="CC3399"/>
              </a:gs>
              <a:gs pos="97000">
                <a:srgbClr val="CC3399"/>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Isosceles Triangle 18">
            <a:extLst>
              <a:ext uri="{FF2B5EF4-FFF2-40B4-BE49-F238E27FC236}">
                <a16:creationId xmlns:a16="http://schemas.microsoft.com/office/drawing/2014/main" id="{9674ADDB-D419-4E45-BCBC-CD432F94CA69}"/>
              </a:ext>
            </a:extLst>
          </p:cNvPr>
          <p:cNvSpPr/>
          <p:nvPr/>
        </p:nvSpPr>
        <p:spPr>
          <a:xfrm rot="16200000">
            <a:off x="8789509" y="83028"/>
            <a:ext cx="1794830" cy="1628775"/>
          </a:xfrm>
          <a:prstGeom prst="triangle">
            <a:avLst>
              <a:gd name="adj" fmla="val 50514"/>
            </a:avLst>
          </a:prstGeom>
          <a:gradFill>
            <a:gsLst>
              <a:gs pos="0">
                <a:srgbClr val="FFFF00"/>
              </a:gs>
              <a:gs pos="23000">
                <a:srgbClr val="FFFF00"/>
              </a:gs>
              <a:gs pos="69000">
                <a:srgbClr val="CCCC00"/>
              </a:gs>
              <a:gs pos="97000">
                <a:srgbClr val="CCCC00"/>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30" name="Picture 6" descr="Image result for fortnite world cup logo transparent">
            <a:extLst>
              <a:ext uri="{FF2B5EF4-FFF2-40B4-BE49-F238E27FC236}">
                <a16:creationId xmlns:a16="http://schemas.microsoft.com/office/drawing/2014/main" id="{72D7F386-144B-470E-B766-F514247AB1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9607" y="3825241"/>
            <a:ext cx="2550747" cy="2786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93170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D9F77-CD2D-421A-9F7B-0345798B92EC}"/>
              </a:ext>
            </a:extLst>
          </p:cNvPr>
          <p:cNvSpPr>
            <a:spLocks noGrp="1"/>
          </p:cNvSpPr>
          <p:nvPr>
            <p:ph type="ctrTitle"/>
          </p:nvPr>
        </p:nvSpPr>
        <p:spPr>
          <a:xfrm>
            <a:off x="738187" y="411797"/>
            <a:ext cx="4862513" cy="1101407"/>
          </a:xfrm>
        </p:spPr>
        <p:txBody>
          <a:bodyPr>
            <a:noAutofit/>
          </a:bodyPr>
          <a:lstStyle/>
          <a:p>
            <a:r>
              <a:rPr lang="en-US" sz="8000" b="1" dirty="0">
                <a:solidFill>
                  <a:schemeClr val="bg1"/>
                </a:solidFill>
                <a:latin typeface="Times New Roman" panose="02020603050405020304" pitchFamily="18" charset="0"/>
                <a:cs typeface="Times New Roman" panose="02020603050405020304" pitchFamily="18" charset="0"/>
              </a:rPr>
              <a:t>$3 million</a:t>
            </a:r>
          </a:p>
        </p:txBody>
      </p:sp>
      <p:sp>
        <p:nvSpPr>
          <p:cNvPr id="3" name="Subtitle 2">
            <a:extLst>
              <a:ext uri="{FF2B5EF4-FFF2-40B4-BE49-F238E27FC236}">
                <a16:creationId xmlns:a16="http://schemas.microsoft.com/office/drawing/2014/main" id="{55509A1E-496E-4B12-A8DF-BF5AB765F349}"/>
              </a:ext>
            </a:extLst>
          </p:cNvPr>
          <p:cNvSpPr>
            <a:spLocks noGrp="1"/>
          </p:cNvSpPr>
          <p:nvPr>
            <p:ph type="subTitle" idx="1"/>
          </p:nvPr>
        </p:nvSpPr>
        <p:spPr>
          <a:xfrm>
            <a:off x="895349" y="1933898"/>
            <a:ext cx="6562725" cy="4428801"/>
          </a:xfrm>
        </p:spPr>
        <p:txBody>
          <a:bodyPr>
            <a:normAutofit/>
          </a:bodyPr>
          <a:lstStyle/>
          <a:p>
            <a:pPr algn="l"/>
            <a:r>
              <a:rPr lang="en-US" sz="3600" dirty="0">
                <a:solidFill>
                  <a:schemeClr val="bg1"/>
                </a:solidFill>
                <a:latin typeface="Times New Roman" panose="02020603050405020304" pitchFamily="18" charset="0"/>
                <a:cs typeface="Times New Roman" panose="02020603050405020304" pitchFamily="18" charset="0"/>
              </a:rPr>
              <a:t>The prize for first place in both the solo and duo competitions in the 2019 World Cup finals was $3 million </a:t>
            </a:r>
          </a:p>
        </p:txBody>
      </p:sp>
      <p:sp>
        <p:nvSpPr>
          <p:cNvPr id="17" name="Isosceles Triangle 16">
            <a:extLst>
              <a:ext uri="{FF2B5EF4-FFF2-40B4-BE49-F238E27FC236}">
                <a16:creationId xmlns:a16="http://schemas.microsoft.com/office/drawing/2014/main" id="{DEA9A447-51C7-4B4F-91F8-A6F7E457E755}"/>
              </a:ext>
            </a:extLst>
          </p:cNvPr>
          <p:cNvSpPr/>
          <p:nvPr/>
        </p:nvSpPr>
        <p:spPr>
          <a:xfrm rot="16200000">
            <a:off x="10480199" y="2113438"/>
            <a:ext cx="1794830" cy="1628776"/>
          </a:xfrm>
          <a:prstGeom prst="triangle">
            <a:avLst>
              <a:gd name="adj" fmla="val 50514"/>
            </a:avLst>
          </a:prstGeom>
          <a:gradFill>
            <a:gsLst>
              <a:gs pos="0">
                <a:schemeClr val="bg1">
                  <a:lumMod val="85000"/>
                </a:schemeClr>
              </a:gs>
              <a:gs pos="23000">
                <a:schemeClr val="bg1">
                  <a:lumMod val="85000"/>
                </a:schemeClr>
              </a:gs>
              <a:gs pos="69000">
                <a:schemeClr val="bg1">
                  <a:lumMod val="75000"/>
                </a:schemeClr>
              </a:gs>
              <a:gs pos="97000">
                <a:schemeClr val="bg1">
                  <a:lumMod val="50000"/>
                </a:schemeClr>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Isosceles Triangle 17">
            <a:extLst>
              <a:ext uri="{FF2B5EF4-FFF2-40B4-BE49-F238E27FC236}">
                <a16:creationId xmlns:a16="http://schemas.microsoft.com/office/drawing/2014/main" id="{BE9A4F1F-FA57-47D4-B172-81F2961C6E30}"/>
              </a:ext>
            </a:extLst>
          </p:cNvPr>
          <p:cNvSpPr/>
          <p:nvPr/>
        </p:nvSpPr>
        <p:spPr>
          <a:xfrm rot="16200000">
            <a:off x="10480198" y="148114"/>
            <a:ext cx="1794830" cy="1628775"/>
          </a:xfrm>
          <a:prstGeom prst="triangle">
            <a:avLst>
              <a:gd name="adj" fmla="val 50514"/>
            </a:avLst>
          </a:prstGeom>
          <a:gradFill>
            <a:gsLst>
              <a:gs pos="0">
                <a:srgbClr val="FF33CC"/>
              </a:gs>
              <a:gs pos="23000">
                <a:srgbClr val="FF33CC"/>
              </a:gs>
              <a:gs pos="69000">
                <a:srgbClr val="CC3399"/>
              </a:gs>
              <a:gs pos="97000">
                <a:srgbClr val="CC3399"/>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Isosceles Triangle 18">
            <a:extLst>
              <a:ext uri="{FF2B5EF4-FFF2-40B4-BE49-F238E27FC236}">
                <a16:creationId xmlns:a16="http://schemas.microsoft.com/office/drawing/2014/main" id="{9674ADDB-D419-4E45-BCBC-CD432F94CA69}"/>
              </a:ext>
            </a:extLst>
          </p:cNvPr>
          <p:cNvSpPr/>
          <p:nvPr/>
        </p:nvSpPr>
        <p:spPr>
          <a:xfrm rot="16200000">
            <a:off x="8789509" y="83028"/>
            <a:ext cx="1794830" cy="1628775"/>
          </a:xfrm>
          <a:prstGeom prst="triangle">
            <a:avLst>
              <a:gd name="adj" fmla="val 50514"/>
            </a:avLst>
          </a:prstGeom>
          <a:gradFill>
            <a:gsLst>
              <a:gs pos="0">
                <a:srgbClr val="FFFF00"/>
              </a:gs>
              <a:gs pos="23000">
                <a:srgbClr val="FFFF00"/>
              </a:gs>
              <a:gs pos="69000">
                <a:srgbClr val="CCCC00"/>
              </a:gs>
              <a:gs pos="97000">
                <a:srgbClr val="CCCC00"/>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30" name="Picture 6" descr="Image result for fortnite world cup logo transparent">
            <a:extLst>
              <a:ext uri="{FF2B5EF4-FFF2-40B4-BE49-F238E27FC236}">
                <a16:creationId xmlns:a16="http://schemas.microsoft.com/office/drawing/2014/main" id="{72D7F386-144B-470E-B766-F514247AB1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9607" y="3825241"/>
            <a:ext cx="2550747" cy="2786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44395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D9F77-CD2D-421A-9F7B-0345798B92EC}"/>
              </a:ext>
            </a:extLst>
          </p:cNvPr>
          <p:cNvSpPr>
            <a:spLocks noGrp="1"/>
          </p:cNvSpPr>
          <p:nvPr>
            <p:ph type="ctrTitle"/>
          </p:nvPr>
        </p:nvSpPr>
        <p:spPr>
          <a:xfrm>
            <a:off x="738187" y="411797"/>
            <a:ext cx="4862513" cy="1101407"/>
          </a:xfrm>
        </p:spPr>
        <p:txBody>
          <a:bodyPr>
            <a:noAutofit/>
          </a:bodyPr>
          <a:lstStyle/>
          <a:p>
            <a:r>
              <a:rPr lang="en-US" sz="8000" b="1" dirty="0">
                <a:solidFill>
                  <a:schemeClr val="bg1"/>
                </a:solidFill>
                <a:latin typeface="Times New Roman" panose="02020603050405020304" pitchFamily="18" charset="0"/>
                <a:cs typeface="Times New Roman" panose="02020603050405020304" pitchFamily="18" charset="0"/>
              </a:rPr>
              <a:t>$2 million</a:t>
            </a:r>
          </a:p>
        </p:txBody>
      </p:sp>
      <p:sp>
        <p:nvSpPr>
          <p:cNvPr id="3" name="Subtitle 2">
            <a:extLst>
              <a:ext uri="{FF2B5EF4-FFF2-40B4-BE49-F238E27FC236}">
                <a16:creationId xmlns:a16="http://schemas.microsoft.com/office/drawing/2014/main" id="{55509A1E-496E-4B12-A8DF-BF5AB765F349}"/>
              </a:ext>
            </a:extLst>
          </p:cNvPr>
          <p:cNvSpPr>
            <a:spLocks noGrp="1"/>
          </p:cNvSpPr>
          <p:nvPr>
            <p:ph type="subTitle" idx="1"/>
          </p:nvPr>
        </p:nvSpPr>
        <p:spPr>
          <a:xfrm>
            <a:off x="895349" y="1933898"/>
            <a:ext cx="6562725" cy="4428801"/>
          </a:xfrm>
        </p:spPr>
        <p:txBody>
          <a:bodyPr>
            <a:normAutofit/>
          </a:bodyPr>
          <a:lstStyle/>
          <a:p>
            <a:pPr algn="l"/>
            <a:r>
              <a:rPr lang="en-US" sz="3600" dirty="0">
                <a:solidFill>
                  <a:schemeClr val="bg1"/>
                </a:solidFill>
                <a:latin typeface="Times New Roman" panose="02020603050405020304" pitchFamily="18" charset="0"/>
                <a:cs typeface="Times New Roman" panose="02020603050405020304" pitchFamily="18" charset="0"/>
              </a:rPr>
              <a:t>By comparison, the winners of the Wimbledon tennis tournament earn less than $3 million while Tiger Woods earned $2 million for winning the 2019 Masters golf tournament (both are arguably the most prestigious tournaments in their respective sports)</a:t>
            </a:r>
          </a:p>
        </p:txBody>
      </p:sp>
      <p:sp>
        <p:nvSpPr>
          <p:cNvPr id="17" name="Isosceles Triangle 16">
            <a:extLst>
              <a:ext uri="{FF2B5EF4-FFF2-40B4-BE49-F238E27FC236}">
                <a16:creationId xmlns:a16="http://schemas.microsoft.com/office/drawing/2014/main" id="{DEA9A447-51C7-4B4F-91F8-A6F7E457E755}"/>
              </a:ext>
            </a:extLst>
          </p:cNvPr>
          <p:cNvSpPr/>
          <p:nvPr/>
        </p:nvSpPr>
        <p:spPr>
          <a:xfrm rot="16200000">
            <a:off x="10480199" y="2113438"/>
            <a:ext cx="1794830" cy="1628776"/>
          </a:xfrm>
          <a:prstGeom prst="triangle">
            <a:avLst>
              <a:gd name="adj" fmla="val 50514"/>
            </a:avLst>
          </a:prstGeom>
          <a:gradFill>
            <a:gsLst>
              <a:gs pos="0">
                <a:schemeClr val="bg1">
                  <a:lumMod val="85000"/>
                </a:schemeClr>
              </a:gs>
              <a:gs pos="23000">
                <a:schemeClr val="bg1">
                  <a:lumMod val="85000"/>
                </a:schemeClr>
              </a:gs>
              <a:gs pos="69000">
                <a:schemeClr val="bg1">
                  <a:lumMod val="75000"/>
                </a:schemeClr>
              </a:gs>
              <a:gs pos="97000">
                <a:schemeClr val="bg1">
                  <a:lumMod val="50000"/>
                </a:schemeClr>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Isosceles Triangle 17">
            <a:extLst>
              <a:ext uri="{FF2B5EF4-FFF2-40B4-BE49-F238E27FC236}">
                <a16:creationId xmlns:a16="http://schemas.microsoft.com/office/drawing/2014/main" id="{BE9A4F1F-FA57-47D4-B172-81F2961C6E30}"/>
              </a:ext>
            </a:extLst>
          </p:cNvPr>
          <p:cNvSpPr/>
          <p:nvPr/>
        </p:nvSpPr>
        <p:spPr>
          <a:xfrm rot="16200000">
            <a:off x="10480198" y="148114"/>
            <a:ext cx="1794830" cy="1628775"/>
          </a:xfrm>
          <a:prstGeom prst="triangle">
            <a:avLst>
              <a:gd name="adj" fmla="val 50514"/>
            </a:avLst>
          </a:prstGeom>
          <a:gradFill>
            <a:gsLst>
              <a:gs pos="0">
                <a:srgbClr val="FF33CC"/>
              </a:gs>
              <a:gs pos="23000">
                <a:srgbClr val="FF33CC"/>
              </a:gs>
              <a:gs pos="69000">
                <a:srgbClr val="CC3399"/>
              </a:gs>
              <a:gs pos="97000">
                <a:srgbClr val="CC3399"/>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Isosceles Triangle 18">
            <a:extLst>
              <a:ext uri="{FF2B5EF4-FFF2-40B4-BE49-F238E27FC236}">
                <a16:creationId xmlns:a16="http://schemas.microsoft.com/office/drawing/2014/main" id="{9674ADDB-D419-4E45-BCBC-CD432F94CA69}"/>
              </a:ext>
            </a:extLst>
          </p:cNvPr>
          <p:cNvSpPr/>
          <p:nvPr/>
        </p:nvSpPr>
        <p:spPr>
          <a:xfrm rot="16200000">
            <a:off x="8789509" y="83028"/>
            <a:ext cx="1794830" cy="1628775"/>
          </a:xfrm>
          <a:prstGeom prst="triangle">
            <a:avLst>
              <a:gd name="adj" fmla="val 50514"/>
            </a:avLst>
          </a:prstGeom>
          <a:gradFill>
            <a:gsLst>
              <a:gs pos="0">
                <a:srgbClr val="FFFF00"/>
              </a:gs>
              <a:gs pos="23000">
                <a:srgbClr val="FFFF00"/>
              </a:gs>
              <a:gs pos="69000">
                <a:srgbClr val="CCCC00"/>
              </a:gs>
              <a:gs pos="97000">
                <a:srgbClr val="CCCC00"/>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30" name="Picture 6" descr="Image result for fortnite world cup logo transparent">
            <a:extLst>
              <a:ext uri="{FF2B5EF4-FFF2-40B4-BE49-F238E27FC236}">
                <a16:creationId xmlns:a16="http://schemas.microsoft.com/office/drawing/2014/main" id="{72D7F386-144B-470E-B766-F514247AB1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9607" y="3825241"/>
            <a:ext cx="2550747" cy="2786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72966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D9F77-CD2D-421A-9F7B-0345798B92EC}"/>
              </a:ext>
            </a:extLst>
          </p:cNvPr>
          <p:cNvSpPr>
            <a:spLocks noGrp="1"/>
          </p:cNvSpPr>
          <p:nvPr>
            <p:ph type="ctrTitle"/>
          </p:nvPr>
        </p:nvSpPr>
        <p:spPr>
          <a:xfrm>
            <a:off x="738187" y="411797"/>
            <a:ext cx="4862513" cy="1101407"/>
          </a:xfrm>
        </p:spPr>
        <p:txBody>
          <a:bodyPr>
            <a:noAutofit/>
          </a:bodyPr>
          <a:lstStyle/>
          <a:p>
            <a:r>
              <a:rPr lang="en-US" sz="8000" b="1" dirty="0">
                <a:solidFill>
                  <a:schemeClr val="bg1"/>
                </a:solidFill>
                <a:latin typeface="Times New Roman" panose="02020603050405020304" pitchFamily="18" charset="0"/>
                <a:cs typeface="Times New Roman" panose="02020603050405020304" pitchFamily="18" charset="0"/>
              </a:rPr>
              <a:t>$3 million</a:t>
            </a:r>
          </a:p>
        </p:txBody>
      </p:sp>
      <p:sp>
        <p:nvSpPr>
          <p:cNvPr id="3" name="Subtitle 2">
            <a:extLst>
              <a:ext uri="{FF2B5EF4-FFF2-40B4-BE49-F238E27FC236}">
                <a16:creationId xmlns:a16="http://schemas.microsoft.com/office/drawing/2014/main" id="{55509A1E-496E-4B12-A8DF-BF5AB765F349}"/>
              </a:ext>
            </a:extLst>
          </p:cNvPr>
          <p:cNvSpPr>
            <a:spLocks noGrp="1"/>
          </p:cNvSpPr>
          <p:nvPr>
            <p:ph type="subTitle" idx="1"/>
          </p:nvPr>
        </p:nvSpPr>
        <p:spPr>
          <a:xfrm>
            <a:off x="895349" y="1933898"/>
            <a:ext cx="6562725" cy="4428801"/>
          </a:xfrm>
        </p:spPr>
        <p:txBody>
          <a:bodyPr>
            <a:normAutofit/>
          </a:bodyPr>
          <a:lstStyle/>
          <a:p>
            <a:pPr algn="l"/>
            <a:r>
              <a:rPr lang="en-US" sz="3600" dirty="0">
                <a:solidFill>
                  <a:schemeClr val="bg1"/>
                </a:solidFill>
                <a:latin typeface="Times New Roman" panose="02020603050405020304" pitchFamily="18" charset="0"/>
                <a:cs typeface="Times New Roman" panose="02020603050405020304" pitchFamily="18" charset="0"/>
              </a:rPr>
              <a:t>For more perspective, consider that in 2010, the </a:t>
            </a:r>
            <a:r>
              <a:rPr lang="en-US" sz="3600" u="sng" dirty="0">
                <a:solidFill>
                  <a:schemeClr val="bg1"/>
                </a:solidFill>
                <a:latin typeface="Times New Roman" panose="02020603050405020304" pitchFamily="18" charset="0"/>
                <a:cs typeface="Times New Roman" panose="02020603050405020304" pitchFamily="18" charset="0"/>
              </a:rPr>
              <a:t>total</a:t>
            </a:r>
            <a:r>
              <a:rPr lang="en-US" sz="3600" dirty="0">
                <a:solidFill>
                  <a:schemeClr val="bg1"/>
                </a:solidFill>
                <a:latin typeface="Times New Roman" panose="02020603050405020304" pitchFamily="18" charset="0"/>
                <a:cs typeface="Times New Roman" panose="02020603050405020304" pitchFamily="18" charset="0"/>
              </a:rPr>
              <a:t> esports prize pool across </a:t>
            </a:r>
            <a:r>
              <a:rPr lang="en-US" sz="3600" u="sng" dirty="0">
                <a:solidFill>
                  <a:schemeClr val="bg1"/>
                </a:solidFill>
                <a:latin typeface="Times New Roman" panose="02020603050405020304" pitchFamily="18" charset="0"/>
                <a:cs typeface="Times New Roman" panose="02020603050405020304" pitchFamily="18" charset="0"/>
              </a:rPr>
              <a:t>all events</a:t>
            </a:r>
            <a:r>
              <a:rPr lang="en-US" sz="3600" dirty="0">
                <a:solidFill>
                  <a:schemeClr val="bg1"/>
                </a:solidFill>
                <a:latin typeface="Times New Roman" panose="02020603050405020304" pitchFamily="18" charset="0"/>
                <a:cs typeface="Times New Roman" panose="02020603050405020304" pitchFamily="18" charset="0"/>
              </a:rPr>
              <a:t> was about $3 million</a:t>
            </a:r>
          </a:p>
        </p:txBody>
      </p:sp>
      <p:sp>
        <p:nvSpPr>
          <p:cNvPr id="17" name="Isosceles Triangle 16">
            <a:extLst>
              <a:ext uri="{FF2B5EF4-FFF2-40B4-BE49-F238E27FC236}">
                <a16:creationId xmlns:a16="http://schemas.microsoft.com/office/drawing/2014/main" id="{DEA9A447-51C7-4B4F-91F8-A6F7E457E755}"/>
              </a:ext>
            </a:extLst>
          </p:cNvPr>
          <p:cNvSpPr/>
          <p:nvPr/>
        </p:nvSpPr>
        <p:spPr>
          <a:xfrm rot="16200000">
            <a:off x="10480199" y="2113438"/>
            <a:ext cx="1794830" cy="1628776"/>
          </a:xfrm>
          <a:prstGeom prst="triangle">
            <a:avLst>
              <a:gd name="adj" fmla="val 50514"/>
            </a:avLst>
          </a:prstGeom>
          <a:gradFill>
            <a:gsLst>
              <a:gs pos="0">
                <a:schemeClr val="bg1">
                  <a:lumMod val="85000"/>
                </a:schemeClr>
              </a:gs>
              <a:gs pos="23000">
                <a:schemeClr val="bg1">
                  <a:lumMod val="85000"/>
                </a:schemeClr>
              </a:gs>
              <a:gs pos="69000">
                <a:schemeClr val="bg1">
                  <a:lumMod val="75000"/>
                </a:schemeClr>
              </a:gs>
              <a:gs pos="97000">
                <a:schemeClr val="bg1">
                  <a:lumMod val="50000"/>
                </a:schemeClr>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Isosceles Triangle 17">
            <a:extLst>
              <a:ext uri="{FF2B5EF4-FFF2-40B4-BE49-F238E27FC236}">
                <a16:creationId xmlns:a16="http://schemas.microsoft.com/office/drawing/2014/main" id="{BE9A4F1F-FA57-47D4-B172-81F2961C6E30}"/>
              </a:ext>
            </a:extLst>
          </p:cNvPr>
          <p:cNvSpPr/>
          <p:nvPr/>
        </p:nvSpPr>
        <p:spPr>
          <a:xfrm rot="16200000">
            <a:off x="10480198" y="148114"/>
            <a:ext cx="1794830" cy="1628775"/>
          </a:xfrm>
          <a:prstGeom prst="triangle">
            <a:avLst>
              <a:gd name="adj" fmla="val 50514"/>
            </a:avLst>
          </a:prstGeom>
          <a:gradFill>
            <a:gsLst>
              <a:gs pos="0">
                <a:srgbClr val="FF33CC"/>
              </a:gs>
              <a:gs pos="23000">
                <a:srgbClr val="FF33CC"/>
              </a:gs>
              <a:gs pos="69000">
                <a:srgbClr val="CC3399"/>
              </a:gs>
              <a:gs pos="97000">
                <a:srgbClr val="CC3399"/>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Isosceles Triangle 18">
            <a:extLst>
              <a:ext uri="{FF2B5EF4-FFF2-40B4-BE49-F238E27FC236}">
                <a16:creationId xmlns:a16="http://schemas.microsoft.com/office/drawing/2014/main" id="{9674ADDB-D419-4E45-BCBC-CD432F94CA69}"/>
              </a:ext>
            </a:extLst>
          </p:cNvPr>
          <p:cNvSpPr/>
          <p:nvPr/>
        </p:nvSpPr>
        <p:spPr>
          <a:xfrm rot="16200000">
            <a:off x="8789509" y="83028"/>
            <a:ext cx="1794830" cy="1628775"/>
          </a:xfrm>
          <a:prstGeom prst="triangle">
            <a:avLst>
              <a:gd name="adj" fmla="val 50514"/>
            </a:avLst>
          </a:prstGeom>
          <a:gradFill>
            <a:gsLst>
              <a:gs pos="0">
                <a:srgbClr val="FFFF00"/>
              </a:gs>
              <a:gs pos="23000">
                <a:srgbClr val="FFFF00"/>
              </a:gs>
              <a:gs pos="69000">
                <a:srgbClr val="CCCC00"/>
              </a:gs>
              <a:gs pos="97000">
                <a:srgbClr val="CCCC00"/>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30" name="Picture 6" descr="Image result for fortnite world cup logo transparent">
            <a:extLst>
              <a:ext uri="{FF2B5EF4-FFF2-40B4-BE49-F238E27FC236}">
                <a16:creationId xmlns:a16="http://schemas.microsoft.com/office/drawing/2014/main" id="{72D7F386-144B-470E-B766-F514247AB1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9607" y="3825241"/>
            <a:ext cx="2550747" cy="2786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46468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D9F77-CD2D-421A-9F7B-0345798B92EC}"/>
              </a:ext>
            </a:extLst>
          </p:cNvPr>
          <p:cNvSpPr>
            <a:spLocks noGrp="1"/>
          </p:cNvSpPr>
          <p:nvPr>
            <p:ph type="ctrTitle"/>
          </p:nvPr>
        </p:nvSpPr>
        <p:spPr>
          <a:xfrm>
            <a:off x="738187" y="411797"/>
            <a:ext cx="5929313" cy="1101407"/>
          </a:xfrm>
        </p:spPr>
        <p:txBody>
          <a:bodyPr>
            <a:noAutofit/>
          </a:bodyPr>
          <a:lstStyle/>
          <a:p>
            <a:r>
              <a:rPr lang="en-US" sz="8000" b="1" dirty="0">
                <a:solidFill>
                  <a:schemeClr val="bg1"/>
                </a:solidFill>
                <a:latin typeface="Times New Roman" panose="02020603050405020304" pitchFamily="18" charset="0"/>
                <a:cs typeface="Times New Roman" panose="02020603050405020304" pitchFamily="18" charset="0"/>
              </a:rPr>
              <a:t>$156 million</a:t>
            </a:r>
          </a:p>
        </p:txBody>
      </p:sp>
      <p:sp>
        <p:nvSpPr>
          <p:cNvPr id="3" name="Subtitle 2">
            <a:extLst>
              <a:ext uri="{FF2B5EF4-FFF2-40B4-BE49-F238E27FC236}">
                <a16:creationId xmlns:a16="http://schemas.microsoft.com/office/drawing/2014/main" id="{55509A1E-496E-4B12-A8DF-BF5AB765F349}"/>
              </a:ext>
            </a:extLst>
          </p:cNvPr>
          <p:cNvSpPr>
            <a:spLocks noGrp="1"/>
          </p:cNvSpPr>
          <p:nvPr>
            <p:ph type="subTitle" idx="1"/>
          </p:nvPr>
        </p:nvSpPr>
        <p:spPr>
          <a:xfrm>
            <a:off x="895349" y="1933898"/>
            <a:ext cx="6562725" cy="4428801"/>
          </a:xfrm>
        </p:spPr>
        <p:txBody>
          <a:bodyPr>
            <a:normAutofit/>
          </a:bodyPr>
          <a:lstStyle/>
          <a:p>
            <a:pPr algn="l"/>
            <a:r>
              <a:rPr lang="en-US" sz="3600" dirty="0">
                <a:solidFill>
                  <a:schemeClr val="bg1"/>
                </a:solidFill>
                <a:latin typeface="Times New Roman" panose="02020603050405020304" pitchFamily="18" charset="0"/>
                <a:cs typeface="Times New Roman" panose="02020603050405020304" pitchFamily="18" charset="0"/>
              </a:rPr>
              <a:t>Compare that to last year when the total for prize pools for esports competitions amounted to nearly $156 million</a:t>
            </a:r>
          </a:p>
        </p:txBody>
      </p:sp>
      <p:sp>
        <p:nvSpPr>
          <p:cNvPr id="17" name="Isosceles Triangle 16">
            <a:extLst>
              <a:ext uri="{FF2B5EF4-FFF2-40B4-BE49-F238E27FC236}">
                <a16:creationId xmlns:a16="http://schemas.microsoft.com/office/drawing/2014/main" id="{DEA9A447-51C7-4B4F-91F8-A6F7E457E755}"/>
              </a:ext>
            </a:extLst>
          </p:cNvPr>
          <p:cNvSpPr/>
          <p:nvPr/>
        </p:nvSpPr>
        <p:spPr>
          <a:xfrm rot="16200000">
            <a:off x="10480199" y="2113438"/>
            <a:ext cx="1794830" cy="1628776"/>
          </a:xfrm>
          <a:prstGeom prst="triangle">
            <a:avLst>
              <a:gd name="adj" fmla="val 50514"/>
            </a:avLst>
          </a:prstGeom>
          <a:gradFill>
            <a:gsLst>
              <a:gs pos="0">
                <a:schemeClr val="bg1">
                  <a:lumMod val="85000"/>
                </a:schemeClr>
              </a:gs>
              <a:gs pos="23000">
                <a:schemeClr val="bg1">
                  <a:lumMod val="85000"/>
                </a:schemeClr>
              </a:gs>
              <a:gs pos="69000">
                <a:schemeClr val="bg1">
                  <a:lumMod val="75000"/>
                </a:schemeClr>
              </a:gs>
              <a:gs pos="97000">
                <a:schemeClr val="bg1">
                  <a:lumMod val="50000"/>
                </a:schemeClr>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Isosceles Triangle 17">
            <a:extLst>
              <a:ext uri="{FF2B5EF4-FFF2-40B4-BE49-F238E27FC236}">
                <a16:creationId xmlns:a16="http://schemas.microsoft.com/office/drawing/2014/main" id="{BE9A4F1F-FA57-47D4-B172-81F2961C6E30}"/>
              </a:ext>
            </a:extLst>
          </p:cNvPr>
          <p:cNvSpPr/>
          <p:nvPr/>
        </p:nvSpPr>
        <p:spPr>
          <a:xfrm rot="16200000">
            <a:off x="10480198" y="148114"/>
            <a:ext cx="1794830" cy="1628775"/>
          </a:xfrm>
          <a:prstGeom prst="triangle">
            <a:avLst>
              <a:gd name="adj" fmla="val 50514"/>
            </a:avLst>
          </a:prstGeom>
          <a:gradFill>
            <a:gsLst>
              <a:gs pos="0">
                <a:srgbClr val="FF33CC"/>
              </a:gs>
              <a:gs pos="23000">
                <a:srgbClr val="FF33CC"/>
              </a:gs>
              <a:gs pos="69000">
                <a:srgbClr val="CC3399"/>
              </a:gs>
              <a:gs pos="97000">
                <a:srgbClr val="CC3399"/>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Isosceles Triangle 18">
            <a:extLst>
              <a:ext uri="{FF2B5EF4-FFF2-40B4-BE49-F238E27FC236}">
                <a16:creationId xmlns:a16="http://schemas.microsoft.com/office/drawing/2014/main" id="{9674ADDB-D419-4E45-BCBC-CD432F94CA69}"/>
              </a:ext>
            </a:extLst>
          </p:cNvPr>
          <p:cNvSpPr/>
          <p:nvPr/>
        </p:nvSpPr>
        <p:spPr>
          <a:xfrm rot="16200000">
            <a:off x="8789509" y="83028"/>
            <a:ext cx="1794830" cy="1628775"/>
          </a:xfrm>
          <a:prstGeom prst="triangle">
            <a:avLst>
              <a:gd name="adj" fmla="val 50514"/>
            </a:avLst>
          </a:prstGeom>
          <a:gradFill>
            <a:gsLst>
              <a:gs pos="0">
                <a:srgbClr val="FFFF00"/>
              </a:gs>
              <a:gs pos="23000">
                <a:srgbClr val="FFFF00"/>
              </a:gs>
              <a:gs pos="69000">
                <a:srgbClr val="CCCC00"/>
              </a:gs>
              <a:gs pos="97000">
                <a:srgbClr val="CCCC00"/>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30" name="Picture 6" descr="Image result for fortnite world cup logo transparent">
            <a:extLst>
              <a:ext uri="{FF2B5EF4-FFF2-40B4-BE49-F238E27FC236}">
                <a16:creationId xmlns:a16="http://schemas.microsoft.com/office/drawing/2014/main" id="{72D7F386-144B-470E-B766-F514247AB1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9607" y="3825241"/>
            <a:ext cx="2550747" cy="2786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76086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D9F77-CD2D-421A-9F7B-0345798B92EC}"/>
              </a:ext>
            </a:extLst>
          </p:cNvPr>
          <p:cNvSpPr>
            <a:spLocks noGrp="1"/>
          </p:cNvSpPr>
          <p:nvPr>
            <p:ph type="ctrTitle"/>
          </p:nvPr>
        </p:nvSpPr>
        <p:spPr>
          <a:xfrm>
            <a:off x="738187" y="411797"/>
            <a:ext cx="4862513" cy="1101407"/>
          </a:xfrm>
        </p:spPr>
        <p:txBody>
          <a:bodyPr>
            <a:noAutofit/>
          </a:bodyPr>
          <a:lstStyle/>
          <a:p>
            <a:r>
              <a:rPr lang="en-US" sz="8000" b="1" dirty="0">
                <a:solidFill>
                  <a:schemeClr val="bg1"/>
                </a:solidFill>
                <a:latin typeface="Times New Roman" panose="02020603050405020304" pitchFamily="18" charset="0"/>
                <a:cs typeface="Times New Roman" panose="02020603050405020304" pitchFamily="18" charset="0"/>
              </a:rPr>
              <a:t>22 million</a:t>
            </a:r>
          </a:p>
        </p:txBody>
      </p:sp>
      <p:sp>
        <p:nvSpPr>
          <p:cNvPr id="3" name="Subtitle 2">
            <a:extLst>
              <a:ext uri="{FF2B5EF4-FFF2-40B4-BE49-F238E27FC236}">
                <a16:creationId xmlns:a16="http://schemas.microsoft.com/office/drawing/2014/main" id="{55509A1E-496E-4B12-A8DF-BF5AB765F349}"/>
              </a:ext>
            </a:extLst>
          </p:cNvPr>
          <p:cNvSpPr>
            <a:spLocks noGrp="1"/>
          </p:cNvSpPr>
          <p:nvPr>
            <p:ph type="subTitle" idx="1"/>
          </p:nvPr>
        </p:nvSpPr>
        <p:spPr>
          <a:xfrm>
            <a:off x="895349" y="1933898"/>
            <a:ext cx="6562725" cy="4428801"/>
          </a:xfrm>
        </p:spPr>
        <p:txBody>
          <a:bodyPr>
            <a:normAutofit/>
          </a:bodyPr>
          <a:lstStyle/>
          <a:p>
            <a:pPr algn="l"/>
            <a:r>
              <a:rPr lang="en-US" sz="3600" dirty="0">
                <a:solidFill>
                  <a:schemeClr val="bg1"/>
                </a:solidFill>
                <a:latin typeface="Times New Roman" panose="02020603050405020304" pitchFamily="18" charset="0"/>
                <a:cs typeface="Times New Roman" panose="02020603050405020304" pitchFamily="18" charset="0"/>
              </a:rPr>
              <a:t>Tyler “Ninja” Blevins, the most popular Fortnite player in the world, has over 22 million followers.  However, despite his prestige, he failed to qualify for either the solo or duo World Cup. </a:t>
            </a:r>
          </a:p>
        </p:txBody>
      </p:sp>
      <p:sp>
        <p:nvSpPr>
          <p:cNvPr id="17" name="Isosceles Triangle 16">
            <a:extLst>
              <a:ext uri="{FF2B5EF4-FFF2-40B4-BE49-F238E27FC236}">
                <a16:creationId xmlns:a16="http://schemas.microsoft.com/office/drawing/2014/main" id="{DEA9A447-51C7-4B4F-91F8-A6F7E457E755}"/>
              </a:ext>
            </a:extLst>
          </p:cNvPr>
          <p:cNvSpPr/>
          <p:nvPr/>
        </p:nvSpPr>
        <p:spPr>
          <a:xfrm rot="16200000">
            <a:off x="10480199" y="2113438"/>
            <a:ext cx="1794830" cy="1628776"/>
          </a:xfrm>
          <a:prstGeom prst="triangle">
            <a:avLst>
              <a:gd name="adj" fmla="val 50514"/>
            </a:avLst>
          </a:prstGeom>
          <a:gradFill>
            <a:gsLst>
              <a:gs pos="0">
                <a:schemeClr val="bg1">
                  <a:lumMod val="85000"/>
                </a:schemeClr>
              </a:gs>
              <a:gs pos="23000">
                <a:schemeClr val="bg1">
                  <a:lumMod val="85000"/>
                </a:schemeClr>
              </a:gs>
              <a:gs pos="69000">
                <a:schemeClr val="bg1">
                  <a:lumMod val="75000"/>
                </a:schemeClr>
              </a:gs>
              <a:gs pos="97000">
                <a:schemeClr val="bg1">
                  <a:lumMod val="50000"/>
                </a:schemeClr>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Isosceles Triangle 17">
            <a:extLst>
              <a:ext uri="{FF2B5EF4-FFF2-40B4-BE49-F238E27FC236}">
                <a16:creationId xmlns:a16="http://schemas.microsoft.com/office/drawing/2014/main" id="{BE9A4F1F-FA57-47D4-B172-81F2961C6E30}"/>
              </a:ext>
            </a:extLst>
          </p:cNvPr>
          <p:cNvSpPr/>
          <p:nvPr/>
        </p:nvSpPr>
        <p:spPr>
          <a:xfrm rot="16200000">
            <a:off x="10480198" y="148114"/>
            <a:ext cx="1794830" cy="1628775"/>
          </a:xfrm>
          <a:prstGeom prst="triangle">
            <a:avLst>
              <a:gd name="adj" fmla="val 50514"/>
            </a:avLst>
          </a:prstGeom>
          <a:gradFill>
            <a:gsLst>
              <a:gs pos="0">
                <a:srgbClr val="FF33CC"/>
              </a:gs>
              <a:gs pos="23000">
                <a:srgbClr val="FF33CC"/>
              </a:gs>
              <a:gs pos="69000">
                <a:srgbClr val="CC3399"/>
              </a:gs>
              <a:gs pos="97000">
                <a:srgbClr val="CC3399"/>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Isosceles Triangle 18">
            <a:extLst>
              <a:ext uri="{FF2B5EF4-FFF2-40B4-BE49-F238E27FC236}">
                <a16:creationId xmlns:a16="http://schemas.microsoft.com/office/drawing/2014/main" id="{9674ADDB-D419-4E45-BCBC-CD432F94CA69}"/>
              </a:ext>
            </a:extLst>
          </p:cNvPr>
          <p:cNvSpPr/>
          <p:nvPr/>
        </p:nvSpPr>
        <p:spPr>
          <a:xfrm rot="16200000">
            <a:off x="8789509" y="83028"/>
            <a:ext cx="1794830" cy="1628775"/>
          </a:xfrm>
          <a:prstGeom prst="triangle">
            <a:avLst>
              <a:gd name="adj" fmla="val 50514"/>
            </a:avLst>
          </a:prstGeom>
          <a:gradFill>
            <a:gsLst>
              <a:gs pos="0">
                <a:srgbClr val="FFFF00"/>
              </a:gs>
              <a:gs pos="23000">
                <a:srgbClr val="FFFF00"/>
              </a:gs>
              <a:gs pos="69000">
                <a:srgbClr val="CCCC00"/>
              </a:gs>
              <a:gs pos="97000">
                <a:srgbClr val="CCCC00"/>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30" name="Picture 6" descr="Image result for fortnite world cup logo transparent">
            <a:extLst>
              <a:ext uri="{FF2B5EF4-FFF2-40B4-BE49-F238E27FC236}">
                <a16:creationId xmlns:a16="http://schemas.microsoft.com/office/drawing/2014/main" id="{72D7F386-144B-470E-B766-F514247AB1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9607" y="3825241"/>
            <a:ext cx="2550747" cy="2786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4789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D9F77-CD2D-421A-9F7B-0345798B92EC}"/>
              </a:ext>
            </a:extLst>
          </p:cNvPr>
          <p:cNvSpPr>
            <a:spLocks noGrp="1"/>
          </p:cNvSpPr>
          <p:nvPr>
            <p:ph type="ctrTitle"/>
          </p:nvPr>
        </p:nvSpPr>
        <p:spPr>
          <a:xfrm>
            <a:off x="738187" y="411797"/>
            <a:ext cx="5357813" cy="1101407"/>
          </a:xfrm>
        </p:spPr>
        <p:txBody>
          <a:bodyPr>
            <a:noAutofit/>
          </a:bodyPr>
          <a:lstStyle/>
          <a:p>
            <a:r>
              <a:rPr lang="en-US" sz="8000" b="1" dirty="0">
                <a:solidFill>
                  <a:schemeClr val="bg1"/>
                </a:solidFill>
                <a:latin typeface="Times New Roman" panose="02020603050405020304" pitchFamily="18" charset="0"/>
                <a:cs typeface="Times New Roman" panose="02020603050405020304" pitchFamily="18" charset="0"/>
              </a:rPr>
              <a:t>$30 million</a:t>
            </a:r>
          </a:p>
        </p:txBody>
      </p:sp>
      <p:sp>
        <p:nvSpPr>
          <p:cNvPr id="3" name="Subtitle 2">
            <a:extLst>
              <a:ext uri="{FF2B5EF4-FFF2-40B4-BE49-F238E27FC236}">
                <a16:creationId xmlns:a16="http://schemas.microsoft.com/office/drawing/2014/main" id="{55509A1E-496E-4B12-A8DF-BF5AB765F349}"/>
              </a:ext>
            </a:extLst>
          </p:cNvPr>
          <p:cNvSpPr>
            <a:spLocks noGrp="1"/>
          </p:cNvSpPr>
          <p:nvPr>
            <p:ph type="subTitle" idx="1"/>
          </p:nvPr>
        </p:nvSpPr>
        <p:spPr>
          <a:xfrm>
            <a:off x="895349" y="1933898"/>
            <a:ext cx="6791326" cy="4428801"/>
          </a:xfrm>
        </p:spPr>
        <p:txBody>
          <a:bodyPr>
            <a:normAutofit lnSpcReduction="10000"/>
          </a:bodyPr>
          <a:lstStyle/>
          <a:p>
            <a:pPr algn="l"/>
            <a:r>
              <a:rPr lang="en-US" sz="3600" dirty="0">
                <a:solidFill>
                  <a:schemeClr val="bg1"/>
                </a:solidFill>
                <a:latin typeface="Times New Roman" panose="02020603050405020304" pitchFamily="18" charset="0"/>
                <a:cs typeface="Times New Roman" panose="02020603050405020304" pitchFamily="18" charset="0"/>
              </a:rPr>
              <a:t>The total prize pool for the 2019 Fortnite World Cup was $30 million. It represented the largest prize pool in esports history until last month when </a:t>
            </a:r>
            <a:r>
              <a:rPr lang="en-US" sz="3600" dirty="0" err="1">
                <a:solidFill>
                  <a:schemeClr val="bg1"/>
                </a:solidFill>
                <a:latin typeface="Times New Roman" panose="02020603050405020304" pitchFamily="18" charset="0"/>
                <a:cs typeface="Times New Roman" panose="02020603050405020304" pitchFamily="18" charset="0"/>
              </a:rPr>
              <a:t>Dota</a:t>
            </a:r>
            <a:r>
              <a:rPr lang="en-US" sz="3600" dirty="0">
                <a:solidFill>
                  <a:schemeClr val="bg1"/>
                </a:solidFill>
                <a:latin typeface="Times New Roman" panose="02020603050405020304" pitchFamily="18" charset="0"/>
                <a:cs typeface="Times New Roman" panose="02020603050405020304" pitchFamily="18" charset="0"/>
              </a:rPr>
              <a:t> 2’s “The International 19” (which crowdfunds large portions of its pool from fans) announced a total prize pool of $57 million.</a:t>
            </a:r>
          </a:p>
        </p:txBody>
      </p:sp>
      <p:sp>
        <p:nvSpPr>
          <p:cNvPr id="17" name="Isosceles Triangle 16">
            <a:extLst>
              <a:ext uri="{FF2B5EF4-FFF2-40B4-BE49-F238E27FC236}">
                <a16:creationId xmlns:a16="http://schemas.microsoft.com/office/drawing/2014/main" id="{DEA9A447-51C7-4B4F-91F8-A6F7E457E755}"/>
              </a:ext>
            </a:extLst>
          </p:cNvPr>
          <p:cNvSpPr/>
          <p:nvPr/>
        </p:nvSpPr>
        <p:spPr>
          <a:xfrm rot="16200000">
            <a:off x="10480199" y="2113438"/>
            <a:ext cx="1794830" cy="1628776"/>
          </a:xfrm>
          <a:prstGeom prst="triangle">
            <a:avLst>
              <a:gd name="adj" fmla="val 50514"/>
            </a:avLst>
          </a:prstGeom>
          <a:gradFill>
            <a:gsLst>
              <a:gs pos="0">
                <a:schemeClr val="bg1">
                  <a:lumMod val="85000"/>
                </a:schemeClr>
              </a:gs>
              <a:gs pos="23000">
                <a:schemeClr val="bg1">
                  <a:lumMod val="85000"/>
                </a:schemeClr>
              </a:gs>
              <a:gs pos="69000">
                <a:schemeClr val="bg1">
                  <a:lumMod val="75000"/>
                </a:schemeClr>
              </a:gs>
              <a:gs pos="97000">
                <a:schemeClr val="bg1">
                  <a:lumMod val="50000"/>
                </a:schemeClr>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Isosceles Triangle 17">
            <a:extLst>
              <a:ext uri="{FF2B5EF4-FFF2-40B4-BE49-F238E27FC236}">
                <a16:creationId xmlns:a16="http://schemas.microsoft.com/office/drawing/2014/main" id="{BE9A4F1F-FA57-47D4-B172-81F2961C6E30}"/>
              </a:ext>
            </a:extLst>
          </p:cNvPr>
          <p:cNvSpPr/>
          <p:nvPr/>
        </p:nvSpPr>
        <p:spPr>
          <a:xfrm rot="16200000">
            <a:off x="10480198" y="148114"/>
            <a:ext cx="1794830" cy="1628775"/>
          </a:xfrm>
          <a:prstGeom prst="triangle">
            <a:avLst>
              <a:gd name="adj" fmla="val 50514"/>
            </a:avLst>
          </a:prstGeom>
          <a:gradFill>
            <a:gsLst>
              <a:gs pos="0">
                <a:srgbClr val="FF33CC"/>
              </a:gs>
              <a:gs pos="23000">
                <a:srgbClr val="FF33CC"/>
              </a:gs>
              <a:gs pos="69000">
                <a:srgbClr val="CC3399"/>
              </a:gs>
              <a:gs pos="97000">
                <a:srgbClr val="CC3399"/>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Isosceles Triangle 18">
            <a:extLst>
              <a:ext uri="{FF2B5EF4-FFF2-40B4-BE49-F238E27FC236}">
                <a16:creationId xmlns:a16="http://schemas.microsoft.com/office/drawing/2014/main" id="{9674ADDB-D419-4E45-BCBC-CD432F94CA69}"/>
              </a:ext>
            </a:extLst>
          </p:cNvPr>
          <p:cNvSpPr/>
          <p:nvPr/>
        </p:nvSpPr>
        <p:spPr>
          <a:xfrm rot="16200000">
            <a:off x="8789509" y="83028"/>
            <a:ext cx="1794830" cy="1628775"/>
          </a:xfrm>
          <a:prstGeom prst="triangle">
            <a:avLst>
              <a:gd name="adj" fmla="val 50514"/>
            </a:avLst>
          </a:prstGeom>
          <a:gradFill>
            <a:gsLst>
              <a:gs pos="0">
                <a:srgbClr val="FFFF00"/>
              </a:gs>
              <a:gs pos="23000">
                <a:srgbClr val="FFFF00"/>
              </a:gs>
              <a:gs pos="69000">
                <a:srgbClr val="CCCC00"/>
              </a:gs>
              <a:gs pos="97000">
                <a:srgbClr val="CCCC00"/>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30" name="Picture 6" descr="Image result for fortnite world cup logo transparent">
            <a:extLst>
              <a:ext uri="{FF2B5EF4-FFF2-40B4-BE49-F238E27FC236}">
                <a16:creationId xmlns:a16="http://schemas.microsoft.com/office/drawing/2014/main" id="{72D7F386-144B-470E-B766-F514247AB1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9607" y="3825241"/>
            <a:ext cx="2550747" cy="2786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24212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D9F77-CD2D-421A-9F7B-0345798B92EC}"/>
              </a:ext>
            </a:extLst>
          </p:cNvPr>
          <p:cNvSpPr>
            <a:spLocks noGrp="1"/>
          </p:cNvSpPr>
          <p:nvPr>
            <p:ph type="ctrTitle"/>
          </p:nvPr>
        </p:nvSpPr>
        <p:spPr>
          <a:xfrm>
            <a:off x="219075" y="346711"/>
            <a:ext cx="2133600" cy="1101407"/>
          </a:xfrm>
        </p:spPr>
        <p:txBody>
          <a:bodyPr>
            <a:noAutofit/>
          </a:bodyPr>
          <a:lstStyle/>
          <a:p>
            <a:r>
              <a:rPr lang="en-US" sz="8000" b="1" dirty="0">
                <a:solidFill>
                  <a:schemeClr val="bg1"/>
                </a:solidFill>
                <a:latin typeface="Times New Roman" panose="02020603050405020304" pitchFamily="18" charset="0"/>
                <a:cs typeface="Times New Roman" panose="02020603050405020304" pitchFamily="18" charset="0"/>
              </a:rPr>
              <a:t>2</a:t>
            </a:r>
          </a:p>
        </p:txBody>
      </p:sp>
      <p:sp>
        <p:nvSpPr>
          <p:cNvPr id="3" name="Subtitle 2">
            <a:extLst>
              <a:ext uri="{FF2B5EF4-FFF2-40B4-BE49-F238E27FC236}">
                <a16:creationId xmlns:a16="http://schemas.microsoft.com/office/drawing/2014/main" id="{55509A1E-496E-4B12-A8DF-BF5AB765F349}"/>
              </a:ext>
            </a:extLst>
          </p:cNvPr>
          <p:cNvSpPr>
            <a:spLocks noGrp="1"/>
          </p:cNvSpPr>
          <p:nvPr>
            <p:ph type="subTitle" idx="1"/>
          </p:nvPr>
        </p:nvSpPr>
        <p:spPr>
          <a:xfrm>
            <a:off x="981074" y="1757997"/>
            <a:ext cx="6353176" cy="1655762"/>
          </a:xfrm>
        </p:spPr>
        <p:txBody>
          <a:bodyPr>
            <a:noAutofit/>
          </a:bodyPr>
          <a:lstStyle/>
          <a:p>
            <a:pPr algn="l"/>
            <a:r>
              <a:rPr lang="en-US" sz="3600" dirty="0">
                <a:solidFill>
                  <a:schemeClr val="bg1"/>
                </a:solidFill>
                <a:latin typeface="Times New Roman" panose="02020603050405020304" pitchFamily="18" charset="0"/>
                <a:cs typeface="Times New Roman" panose="02020603050405020304" pitchFamily="18" charset="0"/>
              </a:rPr>
              <a:t>Fortnite launched just two years ago and has already become one of the most popular video games of all-time</a:t>
            </a:r>
          </a:p>
        </p:txBody>
      </p:sp>
      <p:sp>
        <p:nvSpPr>
          <p:cNvPr id="17" name="Isosceles Triangle 16">
            <a:extLst>
              <a:ext uri="{FF2B5EF4-FFF2-40B4-BE49-F238E27FC236}">
                <a16:creationId xmlns:a16="http://schemas.microsoft.com/office/drawing/2014/main" id="{DEA9A447-51C7-4B4F-91F8-A6F7E457E755}"/>
              </a:ext>
            </a:extLst>
          </p:cNvPr>
          <p:cNvSpPr/>
          <p:nvPr/>
        </p:nvSpPr>
        <p:spPr>
          <a:xfrm rot="16200000">
            <a:off x="10480199" y="2113438"/>
            <a:ext cx="1794830" cy="1628776"/>
          </a:xfrm>
          <a:prstGeom prst="triangle">
            <a:avLst>
              <a:gd name="adj" fmla="val 50514"/>
            </a:avLst>
          </a:prstGeom>
          <a:gradFill>
            <a:gsLst>
              <a:gs pos="0">
                <a:schemeClr val="bg1">
                  <a:lumMod val="85000"/>
                </a:schemeClr>
              </a:gs>
              <a:gs pos="23000">
                <a:schemeClr val="bg1">
                  <a:lumMod val="85000"/>
                </a:schemeClr>
              </a:gs>
              <a:gs pos="69000">
                <a:schemeClr val="bg1">
                  <a:lumMod val="75000"/>
                </a:schemeClr>
              </a:gs>
              <a:gs pos="97000">
                <a:schemeClr val="bg1">
                  <a:lumMod val="50000"/>
                </a:schemeClr>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Isosceles Triangle 17">
            <a:extLst>
              <a:ext uri="{FF2B5EF4-FFF2-40B4-BE49-F238E27FC236}">
                <a16:creationId xmlns:a16="http://schemas.microsoft.com/office/drawing/2014/main" id="{BE9A4F1F-FA57-47D4-B172-81F2961C6E30}"/>
              </a:ext>
            </a:extLst>
          </p:cNvPr>
          <p:cNvSpPr/>
          <p:nvPr/>
        </p:nvSpPr>
        <p:spPr>
          <a:xfrm rot="16200000">
            <a:off x="10480198" y="148114"/>
            <a:ext cx="1794830" cy="1628775"/>
          </a:xfrm>
          <a:prstGeom prst="triangle">
            <a:avLst>
              <a:gd name="adj" fmla="val 50514"/>
            </a:avLst>
          </a:prstGeom>
          <a:gradFill>
            <a:gsLst>
              <a:gs pos="0">
                <a:srgbClr val="FF33CC"/>
              </a:gs>
              <a:gs pos="23000">
                <a:srgbClr val="FF33CC"/>
              </a:gs>
              <a:gs pos="69000">
                <a:srgbClr val="CC3399"/>
              </a:gs>
              <a:gs pos="97000">
                <a:srgbClr val="CC3399"/>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Isosceles Triangle 18">
            <a:extLst>
              <a:ext uri="{FF2B5EF4-FFF2-40B4-BE49-F238E27FC236}">
                <a16:creationId xmlns:a16="http://schemas.microsoft.com/office/drawing/2014/main" id="{9674ADDB-D419-4E45-BCBC-CD432F94CA69}"/>
              </a:ext>
            </a:extLst>
          </p:cNvPr>
          <p:cNvSpPr/>
          <p:nvPr/>
        </p:nvSpPr>
        <p:spPr>
          <a:xfrm rot="16200000">
            <a:off x="8789509" y="83028"/>
            <a:ext cx="1794830" cy="1628775"/>
          </a:xfrm>
          <a:prstGeom prst="triangle">
            <a:avLst>
              <a:gd name="adj" fmla="val 50514"/>
            </a:avLst>
          </a:prstGeom>
          <a:gradFill>
            <a:gsLst>
              <a:gs pos="0">
                <a:srgbClr val="FFFF00"/>
              </a:gs>
              <a:gs pos="23000">
                <a:srgbClr val="FFFF00"/>
              </a:gs>
              <a:gs pos="69000">
                <a:srgbClr val="CCCC00"/>
              </a:gs>
              <a:gs pos="97000">
                <a:srgbClr val="CCCC00"/>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0" name="Picture 6" descr="Image result for fortnite world cup logo transparent">
            <a:extLst>
              <a:ext uri="{FF2B5EF4-FFF2-40B4-BE49-F238E27FC236}">
                <a16:creationId xmlns:a16="http://schemas.microsoft.com/office/drawing/2014/main" id="{72D7F386-144B-470E-B766-F514247AB1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9607" y="3825241"/>
            <a:ext cx="2550747" cy="2786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23288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D9F77-CD2D-421A-9F7B-0345798B92EC}"/>
              </a:ext>
            </a:extLst>
          </p:cNvPr>
          <p:cNvSpPr>
            <a:spLocks noGrp="1"/>
          </p:cNvSpPr>
          <p:nvPr>
            <p:ph type="ctrTitle"/>
          </p:nvPr>
        </p:nvSpPr>
        <p:spPr>
          <a:xfrm>
            <a:off x="209551" y="411797"/>
            <a:ext cx="5886450" cy="1101407"/>
          </a:xfrm>
        </p:spPr>
        <p:txBody>
          <a:bodyPr>
            <a:noAutofit/>
          </a:bodyPr>
          <a:lstStyle/>
          <a:p>
            <a:r>
              <a:rPr lang="en-US" sz="8000" b="1" dirty="0">
                <a:solidFill>
                  <a:schemeClr val="bg1"/>
                </a:solidFill>
                <a:latin typeface="Times New Roman" panose="02020603050405020304" pitchFamily="18" charset="0"/>
                <a:cs typeface="Times New Roman" panose="02020603050405020304" pitchFamily="18" charset="0"/>
              </a:rPr>
              <a:t>40 million</a:t>
            </a:r>
          </a:p>
        </p:txBody>
      </p:sp>
      <p:sp>
        <p:nvSpPr>
          <p:cNvPr id="3" name="Subtitle 2">
            <a:extLst>
              <a:ext uri="{FF2B5EF4-FFF2-40B4-BE49-F238E27FC236}">
                <a16:creationId xmlns:a16="http://schemas.microsoft.com/office/drawing/2014/main" id="{55509A1E-496E-4B12-A8DF-BF5AB765F349}"/>
              </a:ext>
            </a:extLst>
          </p:cNvPr>
          <p:cNvSpPr>
            <a:spLocks noGrp="1"/>
          </p:cNvSpPr>
          <p:nvPr>
            <p:ph type="subTitle" idx="1"/>
          </p:nvPr>
        </p:nvSpPr>
        <p:spPr>
          <a:xfrm>
            <a:off x="895349" y="1933898"/>
            <a:ext cx="6791326" cy="4428801"/>
          </a:xfrm>
        </p:spPr>
        <p:txBody>
          <a:bodyPr>
            <a:normAutofit/>
          </a:bodyPr>
          <a:lstStyle/>
          <a:p>
            <a:pPr algn="l"/>
            <a:r>
              <a:rPr lang="en-US" sz="3600" dirty="0">
                <a:solidFill>
                  <a:schemeClr val="bg1"/>
                </a:solidFill>
                <a:latin typeface="Times New Roman" panose="02020603050405020304" pitchFamily="18" charset="0"/>
                <a:cs typeface="Times New Roman" panose="02020603050405020304" pitchFamily="18" charset="0"/>
              </a:rPr>
              <a:t>Over forty million players participated in qualifiers this year hoping to make it to New York for the 2019 Fortnite World Cup</a:t>
            </a:r>
          </a:p>
        </p:txBody>
      </p:sp>
      <p:sp>
        <p:nvSpPr>
          <p:cNvPr id="17" name="Isosceles Triangle 16">
            <a:extLst>
              <a:ext uri="{FF2B5EF4-FFF2-40B4-BE49-F238E27FC236}">
                <a16:creationId xmlns:a16="http://schemas.microsoft.com/office/drawing/2014/main" id="{DEA9A447-51C7-4B4F-91F8-A6F7E457E755}"/>
              </a:ext>
            </a:extLst>
          </p:cNvPr>
          <p:cNvSpPr/>
          <p:nvPr/>
        </p:nvSpPr>
        <p:spPr>
          <a:xfrm rot="16200000">
            <a:off x="10480199" y="2113438"/>
            <a:ext cx="1794830" cy="1628776"/>
          </a:xfrm>
          <a:prstGeom prst="triangle">
            <a:avLst>
              <a:gd name="adj" fmla="val 50514"/>
            </a:avLst>
          </a:prstGeom>
          <a:gradFill>
            <a:gsLst>
              <a:gs pos="0">
                <a:schemeClr val="bg1">
                  <a:lumMod val="85000"/>
                </a:schemeClr>
              </a:gs>
              <a:gs pos="23000">
                <a:schemeClr val="bg1">
                  <a:lumMod val="85000"/>
                </a:schemeClr>
              </a:gs>
              <a:gs pos="69000">
                <a:schemeClr val="bg1">
                  <a:lumMod val="75000"/>
                </a:schemeClr>
              </a:gs>
              <a:gs pos="97000">
                <a:schemeClr val="bg1">
                  <a:lumMod val="50000"/>
                </a:schemeClr>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Isosceles Triangle 17">
            <a:extLst>
              <a:ext uri="{FF2B5EF4-FFF2-40B4-BE49-F238E27FC236}">
                <a16:creationId xmlns:a16="http://schemas.microsoft.com/office/drawing/2014/main" id="{BE9A4F1F-FA57-47D4-B172-81F2961C6E30}"/>
              </a:ext>
            </a:extLst>
          </p:cNvPr>
          <p:cNvSpPr/>
          <p:nvPr/>
        </p:nvSpPr>
        <p:spPr>
          <a:xfrm rot="16200000">
            <a:off x="10480198" y="148114"/>
            <a:ext cx="1794830" cy="1628775"/>
          </a:xfrm>
          <a:prstGeom prst="triangle">
            <a:avLst>
              <a:gd name="adj" fmla="val 50514"/>
            </a:avLst>
          </a:prstGeom>
          <a:gradFill>
            <a:gsLst>
              <a:gs pos="0">
                <a:srgbClr val="FF33CC"/>
              </a:gs>
              <a:gs pos="23000">
                <a:srgbClr val="FF33CC"/>
              </a:gs>
              <a:gs pos="69000">
                <a:srgbClr val="CC3399"/>
              </a:gs>
              <a:gs pos="97000">
                <a:srgbClr val="CC3399"/>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Isosceles Triangle 18">
            <a:extLst>
              <a:ext uri="{FF2B5EF4-FFF2-40B4-BE49-F238E27FC236}">
                <a16:creationId xmlns:a16="http://schemas.microsoft.com/office/drawing/2014/main" id="{9674ADDB-D419-4E45-BCBC-CD432F94CA69}"/>
              </a:ext>
            </a:extLst>
          </p:cNvPr>
          <p:cNvSpPr/>
          <p:nvPr/>
        </p:nvSpPr>
        <p:spPr>
          <a:xfrm rot="16200000">
            <a:off x="8789509" y="83028"/>
            <a:ext cx="1794830" cy="1628775"/>
          </a:xfrm>
          <a:prstGeom prst="triangle">
            <a:avLst>
              <a:gd name="adj" fmla="val 50514"/>
            </a:avLst>
          </a:prstGeom>
          <a:gradFill>
            <a:gsLst>
              <a:gs pos="0">
                <a:srgbClr val="FFFF00"/>
              </a:gs>
              <a:gs pos="23000">
                <a:srgbClr val="FFFF00"/>
              </a:gs>
              <a:gs pos="69000">
                <a:srgbClr val="CCCC00"/>
              </a:gs>
              <a:gs pos="97000">
                <a:srgbClr val="CCCC00"/>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30" name="Picture 6" descr="Image result for fortnite world cup logo transparent">
            <a:extLst>
              <a:ext uri="{FF2B5EF4-FFF2-40B4-BE49-F238E27FC236}">
                <a16:creationId xmlns:a16="http://schemas.microsoft.com/office/drawing/2014/main" id="{72D7F386-144B-470E-B766-F514247AB1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9607" y="3825241"/>
            <a:ext cx="2550747" cy="2786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95998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D9F77-CD2D-421A-9F7B-0345798B92EC}"/>
              </a:ext>
            </a:extLst>
          </p:cNvPr>
          <p:cNvSpPr>
            <a:spLocks noGrp="1"/>
          </p:cNvSpPr>
          <p:nvPr>
            <p:ph type="ctrTitle"/>
          </p:nvPr>
        </p:nvSpPr>
        <p:spPr>
          <a:xfrm>
            <a:off x="209550" y="411797"/>
            <a:ext cx="6791325" cy="1101407"/>
          </a:xfrm>
        </p:spPr>
        <p:txBody>
          <a:bodyPr>
            <a:noAutofit/>
          </a:bodyPr>
          <a:lstStyle/>
          <a:p>
            <a:r>
              <a:rPr lang="en-US" sz="8000" b="1" dirty="0">
                <a:solidFill>
                  <a:schemeClr val="bg1"/>
                </a:solidFill>
                <a:latin typeface="Times New Roman" panose="02020603050405020304" pitchFamily="18" charset="0"/>
                <a:cs typeface="Times New Roman" panose="02020603050405020304" pitchFamily="18" charset="0"/>
              </a:rPr>
              <a:t>$100 million</a:t>
            </a:r>
          </a:p>
        </p:txBody>
      </p:sp>
      <p:sp>
        <p:nvSpPr>
          <p:cNvPr id="3" name="Subtitle 2">
            <a:extLst>
              <a:ext uri="{FF2B5EF4-FFF2-40B4-BE49-F238E27FC236}">
                <a16:creationId xmlns:a16="http://schemas.microsoft.com/office/drawing/2014/main" id="{55509A1E-496E-4B12-A8DF-BF5AB765F349}"/>
              </a:ext>
            </a:extLst>
          </p:cNvPr>
          <p:cNvSpPr>
            <a:spLocks noGrp="1"/>
          </p:cNvSpPr>
          <p:nvPr>
            <p:ph type="subTitle" idx="1"/>
          </p:nvPr>
        </p:nvSpPr>
        <p:spPr>
          <a:xfrm>
            <a:off x="895349" y="1933898"/>
            <a:ext cx="6791326" cy="4428801"/>
          </a:xfrm>
        </p:spPr>
        <p:txBody>
          <a:bodyPr>
            <a:normAutofit/>
          </a:bodyPr>
          <a:lstStyle/>
          <a:p>
            <a:pPr algn="l"/>
            <a:r>
              <a:rPr lang="en-US" sz="3600" dirty="0">
                <a:solidFill>
                  <a:schemeClr val="bg1"/>
                </a:solidFill>
                <a:latin typeface="Times New Roman" panose="02020603050405020304" pitchFamily="18" charset="0"/>
                <a:cs typeface="Times New Roman" panose="02020603050405020304" pitchFamily="18" charset="0"/>
              </a:rPr>
              <a:t>In 2019, Epic Games plans to distribute more than $100 million in prize money through various tournaments and competitions</a:t>
            </a:r>
          </a:p>
        </p:txBody>
      </p:sp>
      <p:sp>
        <p:nvSpPr>
          <p:cNvPr id="17" name="Isosceles Triangle 16">
            <a:extLst>
              <a:ext uri="{FF2B5EF4-FFF2-40B4-BE49-F238E27FC236}">
                <a16:creationId xmlns:a16="http://schemas.microsoft.com/office/drawing/2014/main" id="{DEA9A447-51C7-4B4F-91F8-A6F7E457E755}"/>
              </a:ext>
            </a:extLst>
          </p:cNvPr>
          <p:cNvSpPr/>
          <p:nvPr/>
        </p:nvSpPr>
        <p:spPr>
          <a:xfrm rot="16200000">
            <a:off x="10480199" y="2113438"/>
            <a:ext cx="1794830" cy="1628776"/>
          </a:xfrm>
          <a:prstGeom prst="triangle">
            <a:avLst>
              <a:gd name="adj" fmla="val 50514"/>
            </a:avLst>
          </a:prstGeom>
          <a:gradFill>
            <a:gsLst>
              <a:gs pos="0">
                <a:schemeClr val="bg1">
                  <a:lumMod val="85000"/>
                </a:schemeClr>
              </a:gs>
              <a:gs pos="23000">
                <a:schemeClr val="bg1">
                  <a:lumMod val="85000"/>
                </a:schemeClr>
              </a:gs>
              <a:gs pos="69000">
                <a:schemeClr val="bg1">
                  <a:lumMod val="75000"/>
                </a:schemeClr>
              </a:gs>
              <a:gs pos="97000">
                <a:schemeClr val="bg1">
                  <a:lumMod val="50000"/>
                </a:schemeClr>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Isosceles Triangle 17">
            <a:extLst>
              <a:ext uri="{FF2B5EF4-FFF2-40B4-BE49-F238E27FC236}">
                <a16:creationId xmlns:a16="http://schemas.microsoft.com/office/drawing/2014/main" id="{BE9A4F1F-FA57-47D4-B172-81F2961C6E30}"/>
              </a:ext>
            </a:extLst>
          </p:cNvPr>
          <p:cNvSpPr/>
          <p:nvPr/>
        </p:nvSpPr>
        <p:spPr>
          <a:xfrm rot="16200000">
            <a:off x="10480198" y="148114"/>
            <a:ext cx="1794830" cy="1628775"/>
          </a:xfrm>
          <a:prstGeom prst="triangle">
            <a:avLst>
              <a:gd name="adj" fmla="val 50514"/>
            </a:avLst>
          </a:prstGeom>
          <a:gradFill>
            <a:gsLst>
              <a:gs pos="0">
                <a:srgbClr val="FF33CC"/>
              </a:gs>
              <a:gs pos="23000">
                <a:srgbClr val="FF33CC"/>
              </a:gs>
              <a:gs pos="69000">
                <a:srgbClr val="CC3399"/>
              </a:gs>
              <a:gs pos="97000">
                <a:srgbClr val="CC3399"/>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Isosceles Triangle 18">
            <a:extLst>
              <a:ext uri="{FF2B5EF4-FFF2-40B4-BE49-F238E27FC236}">
                <a16:creationId xmlns:a16="http://schemas.microsoft.com/office/drawing/2014/main" id="{9674ADDB-D419-4E45-BCBC-CD432F94CA69}"/>
              </a:ext>
            </a:extLst>
          </p:cNvPr>
          <p:cNvSpPr/>
          <p:nvPr/>
        </p:nvSpPr>
        <p:spPr>
          <a:xfrm rot="16200000">
            <a:off x="8789509" y="83028"/>
            <a:ext cx="1794830" cy="1628775"/>
          </a:xfrm>
          <a:prstGeom prst="triangle">
            <a:avLst>
              <a:gd name="adj" fmla="val 50514"/>
            </a:avLst>
          </a:prstGeom>
          <a:gradFill>
            <a:gsLst>
              <a:gs pos="0">
                <a:srgbClr val="FFFF00"/>
              </a:gs>
              <a:gs pos="23000">
                <a:srgbClr val="FFFF00"/>
              </a:gs>
              <a:gs pos="69000">
                <a:srgbClr val="CCCC00"/>
              </a:gs>
              <a:gs pos="97000">
                <a:srgbClr val="CCCC00"/>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30" name="Picture 6" descr="Image result for fortnite world cup logo transparent">
            <a:extLst>
              <a:ext uri="{FF2B5EF4-FFF2-40B4-BE49-F238E27FC236}">
                <a16:creationId xmlns:a16="http://schemas.microsoft.com/office/drawing/2014/main" id="{72D7F386-144B-470E-B766-F514247AB1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9607" y="3825241"/>
            <a:ext cx="2550747" cy="2786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60289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D9F77-CD2D-421A-9F7B-0345798B92EC}"/>
              </a:ext>
            </a:extLst>
          </p:cNvPr>
          <p:cNvSpPr>
            <a:spLocks noGrp="1"/>
          </p:cNvSpPr>
          <p:nvPr>
            <p:ph type="ctrTitle"/>
          </p:nvPr>
        </p:nvSpPr>
        <p:spPr>
          <a:xfrm>
            <a:off x="209551" y="411797"/>
            <a:ext cx="6286500" cy="1101407"/>
          </a:xfrm>
        </p:spPr>
        <p:txBody>
          <a:bodyPr>
            <a:noAutofit/>
          </a:bodyPr>
          <a:lstStyle/>
          <a:p>
            <a:r>
              <a:rPr lang="en-US" sz="8000" b="1" dirty="0">
                <a:solidFill>
                  <a:schemeClr val="bg1"/>
                </a:solidFill>
                <a:latin typeface="Times New Roman" panose="02020603050405020304" pitchFamily="18" charset="0"/>
                <a:cs typeface="Times New Roman" panose="02020603050405020304" pitchFamily="18" charset="0"/>
              </a:rPr>
              <a:t>250 million</a:t>
            </a:r>
          </a:p>
        </p:txBody>
      </p:sp>
      <p:sp>
        <p:nvSpPr>
          <p:cNvPr id="3" name="Subtitle 2">
            <a:extLst>
              <a:ext uri="{FF2B5EF4-FFF2-40B4-BE49-F238E27FC236}">
                <a16:creationId xmlns:a16="http://schemas.microsoft.com/office/drawing/2014/main" id="{55509A1E-496E-4B12-A8DF-BF5AB765F349}"/>
              </a:ext>
            </a:extLst>
          </p:cNvPr>
          <p:cNvSpPr>
            <a:spLocks noGrp="1"/>
          </p:cNvSpPr>
          <p:nvPr>
            <p:ph type="subTitle" idx="1"/>
          </p:nvPr>
        </p:nvSpPr>
        <p:spPr>
          <a:xfrm>
            <a:off x="895349" y="1933898"/>
            <a:ext cx="6791326" cy="4428801"/>
          </a:xfrm>
        </p:spPr>
        <p:txBody>
          <a:bodyPr>
            <a:normAutofit/>
          </a:bodyPr>
          <a:lstStyle/>
          <a:p>
            <a:pPr algn="l"/>
            <a:r>
              <a:rPr lang="en-US" sz="3600" dirty="0">
                <a:solidFill>
                  <a:schemeClr val="bg1"/>
                </a:solidFill>
                <a:latin typeface="Times New Roman" panose="02020603050405020304" pitchFamily="18" charset="0"/>
                <a:cs typeface="Times New Roman" panose="02020603050405020304" pitchFamily="18" charset="0"/>
              </a:rPr>
              <a:t>Today, more than 250 million people play Fortnite globally</a:t>
            </a:r>
          </a:p>
        </p:txBody>
      </p:sp>
      <p:sp>
        <p:nvSpPr>
          <p:cNvPr id="17" name="Isosceles Triangle 16">
            <a:extLst>
              <a:ext uri="{FF2B5EF4-FFF2-40B4-BE49-F238E27FC236}">
                <a16:creationId xmlns:a16="http://schemas.microsoft.com/office/drawing/2014/main" id="{DEA9A447-51C7-4B4F-91F8-A6F7E457E755}"/>
              </a:ext>
            </a:extLst>
          </p:cNvPr>
          <p:cNvSpPr/>
          <p:nvPr/>
        </p:nvSpPr>
        <p:spPr>
          <a:xfrm rot="16200000">
            <a:off x="10480199" y="2113438"/>
            <a:ext cx="1794830" cy="1628776"/>
          </a:xfrm>
          <a:prstGeom prst="triangle">
            <a:avLst>
              <a:gd name="adj" fmla="val 50514"/>
            </a:avLst>
          </a:prstGeom>
          <a:gradFill>
            <a:gsLst>
              <a:gs pos="0">
                <a:schemeClr val="bg1">
                  <a:lumMod val="85000"/>
                </a:schemeClr>
              </a:gs>
              <a:gs pos="23000">
                <a:schemeClr val="bg1">
                  <a:lumMod val="85000"/>
                </a:schemeClr>
              </a:gs>
              <a:gs pos="69000">
                <a:schemeClr val="bg1">
                  <a:lumMod val="75000"/>
                </a:schemeClr>
              </a:gs>
              <a:gs pos="97000">
                <a:schemeClr val="bg1">
                  <a:lumMod val="50000"/>
                </a:schemeClr>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Isosceles Triangle 17">
            <a:extLst>
              <a:ext uri="{FF2B5EF4-FFF2-40B4-BE49-F238E27FC236}">
                <a16:creationId xmlns:a16="http://schemas.microsoft.com/office/drawing/2014/main" id="{BE9A4F1F-FA57-47D4-B172-81F2961C6E30}"/>
              </a:ext>
            </a:extLst>
          </p:cNvPr>
          <p:cNvSpPr/>
          <p:nvPr/>
        </p:nvSpPr>
        <p:spPr>
          <a:xfrm rot="16200000">
            <a:off x="10480198" y="148114"/>
            <a:ext cx="1794830" cy="1628775"/>
          </a:xfrm>
          <a:prstGeom prst="triangle">
            <a:avLst>
              <a:gd name="adj" fmla="val 50514"/>
            </a:avLst>
          </a:prstGeom>
          <a:gradFill>
            <a:gsLst>
              <a:gs pos="0">
                <a:srgbClr val="FF33CC"/>
              </a:gs>
              <a:gs pos="23000">
                <a:srgbClr val="FF33CC"/>
              </a:gs>
              <a:gs pos="69000">
                <a:srgbClr val="CC3399"/>
              </a:gs>
              <a:gs pos="97000">
                <a:srgbClr val="CC3399"/>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Isosceles Triangle 18">
            <a:extLst>
              <a:ext uri="{FF2B5EF4-FFF2-40B4-BE49-F238E27FC236}">
                <a16:creationId xmlns:a16="http://schemas.microsoft.com/office/drawing/2014/main" id="{9674ADDB-D419-4E45-BCBC-CD432F94CA69}"/>
              </a:ext>
            </a:extLst>
          </p:cNvPr>
          <p:cNvSpPr/>
          <p:nvPr/>
        </p:nvSpPr>
        <p:spPr>
          <a:xfrm rot="16200000">
            <a:off x="8789509" y="83028"/>
            <a:ext cx="1794830" cy="1628775"/>
          </a:xfrm>
          <a:prstGeom prst="triangle">
            <a:avLst>
              <a:gd name="adj" fmla="val 50514"/>
            </a:avLst>
          </a:prstGeom>
          <a:gradFill>
            <a:gsLst>
              <a:gs pos="0">
                <a:srgbClr val="FFFF00"/>
              </a:gs>
              <a:gs pos="23000">
                <a:srgbClr val="FFFF00"/>
              </a:gs>
              <a:gs pos="69000">
                <a:srgbClr val="CCCC00"/>
              </a:gs>
              <a:gs pos="97000">
                <a:srgbClr val="CCCC00"/>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30" name="Picture 6" descr="Image result for fortnite world cup logo transparent">
            <a:extLst>
              <a:ext uri="{FF2B5EF4-FFF2-40B4-BE49-F238E27FC236}">
                <a16:creationId xmlns:a16="http://schemas.microsoft.com/office/drawing/2014/main" id="{72D7F386-144B-470E-B766-F514247AB1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9607" y="3825241"/>
            <a:ext cx="2550747" cy="2786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50008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D9F77-CD2D-421A-9F7B-0345798B92EC}"/>
              </a:ext>
            </a:extLst>
          </p:cNvPr>
          <p:cNvSpPr>
            <a:spLocks noGrp="1"/>
          </p:cNvSpPr>
          <p:nvPr>
            <p:ph type="ctrTitle"/>
          </p:nvPr>
        </p:nvSpPr>
        <p:spPr>
          <a:xfrm>
            <a:off x="209551" y="411797"/>
            <a:ext cx="5400674" cy="1101407"/>
          </a:xfrm>
        </p:spPr>
        <p:txBody>
          <a:bodyPr>
            <a:noAutofit/>
          </a:bodyPr>
          <a:lstStyle/>
          <a:p>
            <a:r>
              <a:rPr lang="en-US" sz="8000" b="1" dirty="0">
                <a:solidFill>
                  <a:schemeClr val="bg1"/>
                </a:solidFill>
                <a:latin typeface="Times New Roman" panose="02020603050405020304" pitchFamily="18" charset="0"/>
                <a:cs typeface="Times New Roman" panose="02020603050405020304" pitchFamily="18" charset="0"/>
              </a:rPr>
              <a:t>$1 billion</a:t>
            </a:r>
          </a:p>
        </p:txBody>
      </p:sp>
      <p:sp>
        <p:nvSpPr>
          <p:cNvPr id="3" name="Subtitle 2">
            <a:extLst>
              <a:ext uri="{FF2B5EF4-FFF2-40B4-BE49-F238E27FC236}">
                <a16:creationId xmlns:a16="http://schemas.microsoft.com/office/drawing/2014/main" id="{55509A1E-496E-4B12-A8DF-BF5AB765F349}"/>
              </a:ext>
            </a:extLst>
          </p:cNvPr>
          <p:cNvSpPr>
            <a:spLocks noGrp="1"/>
          </p:cNvSpPr>
          <p:nvPr>
            <p:ph type="subTitle" idx="1"/>
          </p:nvPr>
        </p:nvSpPr>
        <p:spPr>
          <a:xfrm>
            <a:off x="895349" y="1933898"/>
            <a:ext cx="6791326" cy="4428801"/>
          </a:xfrm>
        </p:spPr>
        <p:txBody>
          <a:bodyPr>
            <a:normAutofit/>
          </a:bodyPr>
          <a:lstStyle/>
          <a:p>
            <a:pPr algn="l"/>
            <a:r>
              <a:rPr lang="en-US" sz="3600" dirty="0">
                <a:solidFill>
                  <a:schemeClr val="bg1"/>
                </a:solidFill>
                <a:latin typeface="Times New Roman" panose="02020603050405020304" pitchFamily="18" charset="0"/>
                <a:cs typeface="Times New Roman" panose="02020603050405020304" pitchFamily="18" charset="0"/>
              </a:rPr>
              <a:t>According to marketing firm </a:t>
            </a:r>
            <a:r>
              <a:rPr lang="en-US" sz="3600" dirty="0" err="1">
                <a:solidFill>
                  <a:schemeClr val="bg1"/>
                </a:solidFill>
                <a:latin typeface="Times New Roman" panose="02020603050405020304" pitchFamily="18" charset="0"/>
                <a:cs typeface="Times New Roman" panose="02020603050405020304" pitchFamily="18" charset="0"/>
              </a:rPr>
              <a:t>Newzoo</a:t>
            </a:r>
            <a:r>
              <a:rPr lang="en-US" sz="3600" dirty="0">
                <a:solidFill>
                  <a:schemeClr val="bg1"/>
                </a:solidFill>
                <a:latin typeface="Times New Roman" panose="02020603050405020304" pitchFamily="18" charset="0"/>
                <a:cs typeface="Times New Roman" panose="02020603050405020304" pitchFamily="18" charset="0"/>
              </a:rPr>
              <a:t>, the esports industry is expected to generate more than $1 billion in revenue this year (setting another new industry record)</a:t>
            </a:r>
          </a:p>
        </p:txBody>
      </p:sp>
      <p:sp>
        <p:nvSpPr>
          <p:cNvPr id="17" name="Isosceles Triangle 16">
            <a:extLst>
              <a:ext uri="{FF2B5EF4-FFF2-40B4-BE49-F238E27FC236}">
                <a16:creationId xmlns:a16="http://schemas.microsoft.com/office/drawing/2014/main" id="{DEA9A447-51C7-4B4F-91F8-A6F7E457E755}"/>
              </a:ext>
            </a:extLst>
          </p:cNvPr>
          <p:cNvSpPr/>
          <p:nvPr/>
        </p:nvSpPr>
        <p:spPr>
          <a:xfrm rot="16200000">
            <a:off x="10480199" y="2113438"/>
            <a:ext cx="1794830" cy="1628776"/>
          </a:xfrm>
          <a:prstGeom prst="triangle">
            <a:avLst>
              <a:gd name="adj" fmla="val 50514"/>
            </a:avLst>
          </a:prstGeom>
          <a:gradFill>
            <a:gsLst>
              <a:gs pos="0">
                <a:schemeClr val="bg1">
                  <a:lumMod val="85000"/>
                </a:schemeClr>
              </a:gs>
              <a:gs pos="23000">
                <a:schemeClr val="bg1">
                  <a:lumMod val="85000"/>
                </a:schemeClr>
              </a:gs>
              <a:gs pos="69000">
                <a:schemeClr val="bg1">
                  <a:lumMod val="75000"/>
                </a:schemeClr>
              </a:gs>
              <a:gs pos="97000">
                <a:schemeClr val="bg1">
                  <a:lumMod val="50000"/>
                </a:schemeClr>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Isosceles Triangle 17">
            <a:extLst>
              <a:ext uri="{FF2B5EF4-FFF2-40B4-BE49-F238E27FC236}">
                <a16:creationId xmlns:a16="http://schemas.microsoft.com/office/drawing/2014/main" id="{BE9A4F1F-FA57-47D4-B172-81F2961C6E30}"/>
              </a:ext>
            </a:extLst>
          </p:cNvPr>
          <p:cNvSpPr/>
          <p:nvPr/>
        </p:nvSpPr>
        <p:spPr>
          <a:xfrm rot="16200000">
            <a:off x="10480198" y="148114"/>
            <a:ext cx="1794830" cy="1628775"/>
          </a:xfrm>
          <a:prstGeom prst="triangle">
            <a:avLst>
              <a:gd name="adj" fmla="val 50514"/>
            </a:avLst>
          </a:prstGeom>
          <a:gradFill>
            <a:gsLst>
              <a:gs pos="0">
                <a:srgbClr val="FF33CC"/>
              </a:gs>
              <a:gs pos="23000">
                <a:srgbClr val="FF33CC"/>
              </a:gs>
              <a:gs pos="69000">
                <a:srgbClr val="CC3399"/>
              </a:gs>
              <a:gs pos="97000">
                <a:srgbClr val="CC3399"/>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Isosceles Triangle 18">
            <a:extLst>
              <a:ext uri="{FF2B5EF4-FFF2-40B4-BE49-F238E27FC236}">
                <a16:creationId xmlns:a16="http://schemas.microsoft.com/office/drawing/2014/main" id="{9674ADDB-D419-4E45-BCBC-CD432F94CA69}"/>
              </a:ext>
            </a:extLst>
          </p:cNvPr>
          <p:cNvSpPr/>
          <p:nvPr/>
        </p:nvSpPr>
        <p:spPr>
          <a:xfrm rot="16200000">
            <a:off x="8789509" y="83028"/>
            <a:ext cx="1794830" cy="1628775"/>
          </a:xfrm>
          <a:prstGeom prst="triangle">
            <a:avLst>
              <a:gd name="adj" fmla="val 50514"/>
            </a:avLst>
          </a:prstGeom>
          <a:gradFill>
            <a:gsLst>
              <a:gs pos="0">
                <a:srgbClr val="FFFF00"/>
              </a:gs>
              <a:gs pos="23000">
                <a:srgbClr val="FFFF00"/>
              </a:gs>
              <a:gs pos="69000">
                <a:srgbClr val="CCCC00"/>
              </a:gs>
              <a:gs pos="97000">
                <a:srgbClr val="CCCC00"/>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30" name="Picture 6" descr="Image result for fortnite world cup logo transparent">
            <a:extLst>
              <a:ext uri="{FF2B5EF4-FFF2-40B4-BE49-F238E27FC236}">
                <a16:creationId xmlns:a16="http://schemas.microsoft.com/office/drawing/2014/main" id="{72D7F386-144B-470E-B766-F514247AB1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9607" y="3825241"/>
            <a:ext cx="2550747" cy="2786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30512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D9F77-CD2D-421A-9F7B-0345798B92EC}"/>
              </a:ext>
            </a:extLst>
          </p:cNvPr>
          <p:cNvSpPr>
            <a:spLocks noGrp="1"/>
          </p:cNvSpPr>
          <p:nvPr>
            <p:ph type="ctrTitle"/>
          </p:nvPr>
        </p:nvSpPr>
        <p:spPr>
          <a:xfrm>
            <a:off x="209551" y="411797"/>
            <a:ext cx="5400674" cy="1101407"/>
          </a:xfrm>
        </p:spPr>
        <p:txBody>
          <a:bodyPr>
            <a:noAutofit/>
          </a:bodyPr>
          <a:lstStyle/>
          <a:p>
            <a:r>
              <a:rPr lang="en-US" sz="8000" b="1" dirty="0">
                <a:solidFill>
                  <a:schemeClr val="bg1"/>
                </a:solidFill>
                <a:latin typeface="Times New Roman" panose="02020603050405020304" pitchFamily="18" charset="0"/>
                <a:cs typeface="Times New Roman" panose="02020603050405020304" pitchFamily="18" charset="0"/>
              </a:rPr>
              <a:t>$3 billion</a:t>
            </a:r>
          </a:p>
        </p:txBody>
      </p:sp>
      <p:sp>
        <p:nvSpPr>
          <p:cNvPr id="3" name="Subtitle 2">
            <a:extLst>
              <a:ext uri="{FF2B5EF4-FFF2-40B4-BE49-F238E27FC236}">
                <a16:creationId xmlns:a16="http://schemas.microsoft.com/office/drawing/2014/main" id="{55509A1E-496E-4B12-A8DF-BF5AB765F349}"/>
              </a:ext>
            </a:extLst>
          </p:cNvPr>
          <p:cNvSpPr>
            <a:spLocks noGrp="1"/>
          </p:cNvSpPr>
          <p:nvPr>
            <p:ph type="subTitle" idx="1"/>
          </p:nvPr>
        </p:nvSpPr>
        <p:spPr>
          <a:xfrm>
            <a:off x="895349" y="1933898"/>
            <a:ext cx="6791326" cy="4428801"/>
          </a:xfrm>
        </p:spPr>
        <p:txBody>
          <a:bodyPr>
            <a:normAutofit/>
          </a:bodyPr>
          <a:lstStyle/>
          <a:p>
            <a:pPr algn="l"/>
            <a:r>
              <a:rPr lang="en-US" sz="3600" dirty="0">
                <a:solidFill>
                  <a:schemeClr val="bg1"/>
                </a:solidFill>
                <a:latin typeface="Times New Roman" panose="02020603050405020304" pitchFamily="18" charset="0"/>
                <a:cs typeface="Times New Roman" panose="02020603050405020304" pitchFamily="18" charset="0"/>
              </a:rPr>
              <a:t>According to TechCrunch, Epic Games generated $3 billion in profits last year (thanks, in large part, to the success of Fortnite)</a:t>
            </a:r>
          </a:p>
        </p:txBody>
      </p:sp>
      <p:sp>
        <p:nvSpPr>
          <p:cNvPr id="17" name="Isosceles Triangle 16">
            <a:extLst>
              <a:ext uri="{FF2B5EF4-FFF2-40B4-BE49-F238E27FC236}">
                <a16:creationId xmlns:a16="http://schemas.microsoft.com/office/drawing/2014/main" id="{DEA9A447-51C7-4B4F-91F8-A6F7E457E755}"/>
              </a:ext>
            </a:extLst>
          </p:cNvPr>
          <p:cNvSpPr/>
          <p:nvPr/>
        </p:nvSpPr>
        <p:spPr>
          <a:xfrm rot="16200000">
            <a:off x="10480199" y="2113438"/>
            <a:ext cx="1794830" cy="1628776"/>
          </a:xfrm>
          <a:prstGeom prst="triangle">
            <a:avLst>
              <a:gd name="adj" fmla="val 50514"/>
            </a:avLst>
          </a:prstGeom>
          <a:gradFill>
            <a:gsLst>
              <a:gs pos="0">
                <a:schemeClr val="bg1">
                  <a:lumMod val="85000"/>
                </a:schemeClr>
              </a:gs>
              <a:gs pos="23000">
                <a:schemeClr val="bg1">
                  <a:lumMod val="85000"/>
                </a:schemeClr>
              </a:gs>
              <a:gs pos="69000">
                <a:schemeClr val="bg1">
                  <a:lumMod val="75000"/>
                </a:schemeClr>
              </a:gs>
              <a:gs pos="97000">
                <a:schemeClr val="bg1">
                  <a:lumMod val="50000"/>
                </a:schemeClr>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Isosceles Triangle 17">
            <a:extLst>
              <a:ext uri="{FF2B5EF4-FFF2-40B4-BE49-F238E27FC236}">
                <a16:creationId xmlns:a16="http://schemas.microsoft.com/office/drawing/2014/main" id="{BE9A4F1F-FA57-47D4-B172-81F2961C6E30}"/>
              </a:ext>
            </a:extLst>
          </p:cNvPr>
          <p:cNvSpPr/>
          <p:nvPr/>
        </p:nvSpPr>
        <p:spPr>
          <a:xfrm rot="16200000">
            <a:off x="10480198" y="148114"/>
            <a:ext cx="1794830" cy="1628775"/>
          </a:xfrm>
          <a:prstGeom prst="triangle">
            <a:avLst>
              <a:gd name="adj" fmla="val 50514"/>
            </a:avLst>
          </a:prstGeom>
          <a:gradFill>
            <a:gsLst>
              <a:gs pos="0">
                <a:srgbClr val="FF33CC"/>
              </a:gs>
              <a:gs pos="23000">
                <a:srgbClr val="FF33CC"/>
              </a:gs>
              <a:gs pos="69000">
                <a:srgbClr val="CC3399"/>
              </a:gs>
              <a:gs pos="97000">
                <a:srgbClr val="CC3399"/>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Isosceles Triangle 18">
            <a:extLst>
              <a:ext uri="{FF2B5EF4-FFF2-40B4-BE49-F238E27FC236}">
                <a16:creationId xmlns:a16="http://schemas.microsoft.com/office/drawing/2014/main" id="{9674ADDB-D419-4E45-BCBC-CD432F94CA69}"/>
              </a:ext>
            </a:extLst>
          </p:cNvPr>
          <p:cNvSpPr/>
          <p:nvPr/>
        </p:nvSpPr>
        <p:spPr>
          <a:xfrm rot="16200000">
            <a:off x="8789509" y="83028"/>
            <a:ext cx="1794830" cy="1628775"/>
          </a:xfrm>
          <a:prstGeom prst="triangle">
            <a:avLst>
              <a:gd name="adj" fmla="val 50514"/>
            </a:avLst>
          </a:prstGeom>
          <a:gradFill>
            <a:gsLst>
              <a:gs pos="0">
                <a:srgbClr val="FFFF00"/>
              </a:gs>
              <a:gs pos="23000">
                <a:srgbClr val="FFFF00"/>
              </a:gs>
              <a:gs pos="69000">
                <a:srgbClr val="CCCC00"/>
              </a:gs>
              <a:gs pos="97000">
                <a:srgbClr val="CCCC00"/>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30" name="Picture 6" descr="Image result for fortnite world cup logo transparent">
            <a:extLst>
              <a:ext uri="{FF2B5EF4-FFF2-40B4-BE49-F238E27FC236}">
                <a16:creationId xmlns:a16="http://schemas.microsoft.com/office/drawing/2014/main" id="{72D7F386-144B-470E-B766-F514247AB1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9607" y="3825241"/>
            <a:ext cx="2550747" cy="2786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12932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D9F77-CD2D-421A-9F7B-0345798B92EC}"/>
              </a:ext>
            </a:extLst>
          </p:cNvPr>
          <p:cNvSpPr>
            <a:spLocks noGrp="1"/>
          </p:cNvSpPr>
          <p:nvPr>
            <p:ph type="ctrTitle"/>
          </p:nvPr>
        </p:nvSpPr>
        <p:spPr>
          <a:xfrm>
            <a:off x="646754" y="1653064"/>
            <a:ext cx="7783350" cy="1101407"/>
          </a:xfrm>
        </p:spPr>
        <p:txBody>
          <a:bodyPr>
            <a:noAutofit/>
          </a:bodyPr>
          <a:lstStyle/>
          <a:p>
            <a:pPr algn="l"/>
            <a:r>
              <a:rPr lang="en-US" sz="7200" b="1" dirty="0">
                <a:solidFill>
                  <a:schemeClr val="bg1"/>
                </a:solidFill>
                <a:latin typeface="Times New Roman" panose="02020603050405020304" pitchFamily="18" charset="0"/>
                <a:cs typeface="Times New Roman" panose="02020603050405020304" pitchFamily="18" charset="0"/>
              </a:rPr>
              <a:t>2019 Fortnite World Cup</a:t>
            </a:r>
          </a:p>
        </p:txBody>
      </p:sp>
      <p:sp>
        <p:nvSpPr>
          <p:cNvPr id="3" name="Subtitle 2">
            <a:extLst>
              <a:ext uri="{FF2B5EF4-FFF2-40B4-BE49-F238E27FC236}">
                <a16:creationId xmlns:a16="http://schemas.microsoft.com/office/drawing/2014/main" id="{55509A1E-496E-4B12-A8DF-BF5AB765F349}"/>
              </a:ext>
            </a:extLst>
          </p:cNvPr>
          <p:cNvSpPr>
            <a:spLocks noGrp="1"/>
          </p:cNvSpPr>
          <p:nvPr>
            <p:ph type="subTitle" idx="1"/>
          </p:nvPr>
        </p:nvSpPr>
        <p:spPr>
          <a:xfrm>
            <a:off x="704849" y="3130710"/>
            <a:ext cx="6353176" cy="1655762"/>
          </a:xfrm>
        </p:spPr>
        <p:txBody>
          <a:bodyPr>
            <a:noAutofit/>
          </a:bodyPr>
          <a:lstStyle/>
          <a:p>
            <a:pPr algn="l"/>
            <a:r>
              <a:rPr lang="en-US" sz="6600" i="1" dirty="0">
                <a:solidFill>
                  <a:schemeClr val="bg1"/>
                </a:solidFill>
                <a:latin typeface="Times New Roman" panose="02020603050405020304" pitchFamily="18" charset="0"/>
                <a:cs typeface="Times New Roman" panose="02020603050405020304" pitchFamily="18" charset="0"/>
              </a:rPr>
              <a:t>Questions for Classroom Discussion</a:t>
            </a:r>
          </a:p>
        </p:txBody>
      </p:sp>
      <p:sp>
        <p:nvSpPr>
          <p:cNvPr id="17" name="Isosceles Triangle 16">
            <a:extLst>
              <a:ext uri="{FF2B5EF4-FFF2-40B4-BE49-F238E27FC236}">
                <a16:creationId xmlns:a16="http://schemas.microsoft.com/office/drawing/2014/main" id="{DEA9A447-51C7-4B4F-91F8-A6F7E457E755}"/>
              </a:ext>
            </a:extLst>
          </p:cNvPr>
          <p:cNvSpPr/>
          <p:nvPr/>
        </p:nvSpPr>
        <p:spPr>
          <a:xfrm rot="16200000">
            <a:off x="10480199" y="2113438"/>
            <a:ext cx="1794830" cy="1628776"/>
          </a:xfrm>
          <a:prstGeom prst="triangle">
            <a:avLst>
              <a:gd name="adj" fmla="val 50514"/>
            </a:avLst>
          </a:prstGeom>
          <a:gradFill>
            <a:gsLst>
              <a:gs pos="0">
                <a:schemeClr val="bg1">
                  <a:lumMod val="85000"/>
                </a:schemeClr>
              </a:gs>
              <a:gs pos="23000">
                <a:schemeClr val="bg1">
                  <a:lumMod val="85000"/>
                </a:schemeClr>
              </a:gs>
              <a:gs pos="69000">
                <a:schemeClr val="bg1">
                  <a:lumMod val="75000"/>
                </a:schemeClr>
              </a:gs>
              <a:gs pos="97000">
                <a:schemeClr val="bg1">
                  <a:lumMod val="50000"/>
                </a:schemeClr>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Isosceles Triangle 17">
            <a:extLst>
              <a:ext uri="{FF2B5EF4-FFF2-40B4-BE49-F238E27FC236}">
                <a16:creationId xmlns:a16="http://schemas.microsoft.com/office/drawing/2014/main" id="{BE9A4F1F-FA57-47D4-B172-81F2961C6E30}"/>
              </a:ext>
            </a:extLst>
          </p:cNvPr>
          <p:cNvSpPr/>
          <p:nvPr/>
        </p:nvSpPr>
        <p:spPr>
          <a:xfrm rot="16200000">
            <a:off x="10480198" y="148114"/>
            <a:ext cx="1794830" cy="1628775"/>
          </a:xfrm>
          <a:prstGeom prst="triangle">
            <a:avLst>
              <a:gd name="adj" fmla="val 50514"/>
            </a:avLst>
          </a:prstGeom>
          <a:gradFill>
            <a:gsLst>
              <a:gs pos="0">
                <a:srgbClr val="FF33CC"/>
              </a:gs>
              <a:gs pos="23000">
                <a:srgbClr val="FF33CC"/>
              </a:gs>
              <a:gs pos="69000">
                <a:srgbClr val="CC3399"/>
              </a:gs>
              <a:gs pos="97000">
                <a:srgbClr val="CC3399"/>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Isosceles Triangle 18">
            <a:extLst>
              <a:ext uri="{FF2B5EF4-FFF2-40B4-BE49-F238E27FC236}">
                <a16:creationId xmlns:a16="http://schemas.microsoft.com/office/drawing/2014/main" id="{9674ADDB-D419-4E45-BCBC-CD432F94CA69}"/>
              </a:ext>
            </a:extLst>
          </p:cNvPr>
          <p:cNvSpPr/>
          <p:nvPr/>
        </p:nvSpPr>
        <p:spPr>
          <a:xfrm rot="16200000">
            <a:off x="8789509" y="83028"/>
            <a:ext cx="1794830" cy="1628775"/>
          </a:xfrm>
          <a:prstGeom prst="triangle">
            <a:avLst>
              <a:gd name="adj" fmla="val 50514"/>
            </a:avLst>
          </a:prstGeom>
          <a:gradFill>
            <a:gsLst>
              <a:gs pos="0">
                <a:srgbClr val="FFFF00"/>
              </a:gs>
              <a:gs pos="23000">
                <a:srgbClr val="FFFF00"/>
              </a:gs>
              <a:gs pos="69000">
                <a:srgbClr val="CCCC00"/>
              </a:gs>
              <a:gs pos="97000">
                <a:srgbClr val="CCCC00"/>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30" name="Picture 6" descr="Image result for fortnite world cup logo transparent">
            <a:extLst>
              <a:ext uri="{FF2B5EF4-FFF2-40B4-BE49-F238E27FC236}">
                <a16:creationId xmlns:a16="http://schemas.microsoft.com/office/drawing/2014/main" id="{72D7F386-144B-470E-B766-F514247AB1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58025" y="1357914"/>
            <a:ext cx="4874421" cy="53256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97664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5509A1E-496E-4B12-A8DF-BF5AB765F349}"/>
              </a:ext>
            </a:extLst>
          </p:cNvPr>
          <p:cNvSpPr>
            <a:spLocks noGrp="1"/>
          </p:cNvSpPr>
          <p:nvPr>
            <p:ph type="subTitle" idx="1"/>
          </p:nvPr>
        </p:nvSpPr>
        <p:spPr>
          <a:xfrm>
            <a:off x="533399" y="381323"/>
            <a:ext cx="7134226" cy="6476677"/>
          </a:xfrm>
        </p:spPr>
        <p:txBody>
          <a:bodyPr>
            <a:normAutofit lnSpcReduction="10000"/>
          </a:bodyPr>
          <a:lstStyle/>
          <a:p>
            <a:pPr marL="742950" indent="-742950" algn="l">
              <a:buAutoNum type="arabicParenR"/>
            </a:pPr>
            <a:r>
              <a:rPr lang="en-US" sz="4000" dirty="0">
                <a:solidFill>
                  <a:schemeClr val="bg1"/>
                </a:solidFill>
                <a:latin typeface="Times New Roman" panose="02020603050405020304" pitchFamily="18" charset="0"/>
                <a:cs typeface="Times New Roman" panose="02020603050405020304" pitchFamily="18" charset="0"/>
              </a:rPr>
              <a:t>Do you consider esports to be a traditional “sport”?  Why or why not?  Does it matter?</a:t>
            </a:r>
          </a:p>
          <a:p>
            <a:pPr marL="742950" indent="-742950" algn="l">
              <a:buAutoNum type="arabicParenR"/>
            </a:pPr>
            <a:endParaRPr lang="en-US" sz="4000" dirty="0">
              <a:solidFill>
                <a:schemeClr val="bg1"/>
              </a:solidFill>
              <a:latin typeface="Times New Roman" panose="02020603050405020304" pitchFamily="18" charset="0"/>
              <a:cs typeface="Times New Roman" panose="02020603050405020304" pitchFamily="18" charset="0"/>
            </a:endParaRPr>
          </a:p>
          <a:p>
            <a:pPr marL="742950" indent="-742950" algn="l">
              <a:buAutoNum type="arabicParenR"/>
            </a:pPr>
            <a:r>
              <a:rPr lang="en-US" sz="4000" dirty="0">
                <a:solidFill>
                  <a:schemeClr val="bg1"/>
                </a:solidFill>
                <a:latin typeface="Times New Roman" panose="02020603050405020304" pitchFamily="18" charset="0"/>
                <a:cs typeface="Times New Roman" panose="02020603050405020304" pitchFamily="18" charset="0"/>
              </a:rPr>
              <a:t>Why do you think esports have grown so much in the past few years?</a:t>
            </a:r>
          </a:p>
          <a:p>
            <a:pPr marL="742950" indent="-742950" algn="l">
              <a:buAutoNum type="arabicParenR"/>
            </a:pPr>
            <a:endParaRPr lang="en-US" sz="4000" dirty="0">
              <a:solidFill>
                <a:schemeClr val="bg1"/>
              </a:solidFill>
              <a:latin typeface="Times New Roman" panose="02020603050405020304" pitchFamily="18" charset="0"/>
              <a:cs typeface="Times New Roman" panose="02020603050405020304" pitchFamily="18" charset="0"/>
            </a:endParaRPr>
          </a:p>
          <a:p>
            <a:pPr marL="742950" indent="-742950" algn="l">
              <a:buAutoNum type="arabicParenR"/>
            </a:pPr>
            <a:r>
              <a:rPr lang="en-US" sz="4000" dirty="0">
                <a:solidFill>
                  <a:schemeClr val="bg1"/>
                </a:solidFill>
                <a:latin typeface="Times New Roman" panose="02020603050405020304" pitchFamily="18" charset="0"/>
                <a:cs typeface="Times New Roman" panose="02020603050405020304" pitchFamily="18" charset="0"/>
              </a:rPr>
              <a:t>Do you think there is room for even more growth?  Why or why not?</a:t>
            </a:r>
          </a:p>
        </p:txBody>
      </p:sp>
      <p:sp>
        <p:nvSpPr>
          <p:cNvPr id="17" name="Isosceles Triangle 16">
            <a:extLst>
              <a:ext uri="{FF2B5EF4-FFF2-40B4-BE49-F238E27FC236}">
                <a16:creationId xmlns:a16="http://schemas.microsoft.com/office/drawing/2014/main" id="{DEA9A447-51C7-4B4F-91F8-A6F7E457E755}"/>
              </a:ext>
            </a:extLst>
          </p:cNvPr>
          <p:cNvSpPr/>
          <p:nvPr/>
        </p:nvSpPr>
        <p:spPr>
          <a:xfrm rot="16200000">
            <a:off x="10480199" y="2113438"/>
            <a:ext cx="1794830" cy="1628776"/>
          </a:xfrm>
          <a:prstGeom prst="triangle">
            <a:avLst>
              <a:gd name="adj" fmla="val 50514"/>
            </a:avLst>
          </a:prstGeom>
          <a:gradFill>
            <a:gsLst>
              <a:gs pos="0">
                <a:schemeClr val="bg1">
                  <a:lumMod val="85000"/>
                </a:schemeClr>
              </a:gs>
              <a:gs pos="23000">
                <a:schemeClr val="bg1">
                  <a:lumMod val="85000"/>
                </a:schemeClr>
              </a:gs>
              <a:gs pos="69000">
                <a:schemeClr val="bg1">
                  <a:lumMod val="75000"/>
                </a:schemeClr>
              </a:gs>
              <a:gs pos="97000">
                <a:schemeClr val="bg1">
                  <a:lumMod val="50000"/>
                </a:schemeClr>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Isosceles Triangle 17">
            <a:extLst>
              <a:ext uri="{FF2B5EF4-FFF2-40B4-BE49-F238E27FC236}">
                <a16:creationId xmlns:a16="http://schemas.microsoft.com/office/drawing/2014/main" id="{BE9A4F1F-FA57-47D4-B172-81F2961C6E30}"/>
              </a:ext>
            </a:extLst>
          </p:cNvPr>
          <p:cNvSpPr/>
          <p:nvPr/>
        </p:nvSpPr>
        <p:spPr>
          <a:xfrm rot="16200000">
            <a:off x="10480198" y="148114"/>
            <a:ext cx="1794830" cy="1628775"/>
          </a:xfrm>
          <a:prstGeom prst="triangle">
            <a:avLst>
              <a:gd name="adj" fmla="val 50514"/>
            </a:avLst>
          </a:prstGeom>
          <a:gradFill>
            <a:gsLst>
              <a:gs pos="0">
                <a:srgbClr val="FF33CC"/>
              </a:gs>
              <a:gs pos="23000">
                <a:srgbClr val="FF33CC"/>
              </a:gs>
              <a:gs pos="69000">
                <a:srgbClr val="CC3399"/>
              </a:gs>
              <a:gs pos="97000">
                <a:srgbClr val="CC3399"/>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Isosceles Triangle 18">
            <a:extLst>
              <a:ext uri="{FF2B5EF4-FFF2-40B4-BE49-F238E27FC236}">
                <a16:creationId xmlns:a16="http://schemas.microsoft.com/office/drawing/2014/main" id="{9674ADDB-D419-4E45-BCBC-CD432F94CA69}"/>
              </a:ext>
            </a:extLst>
          </p:cNvPr>
          <p:cNvSpPr/>
          <p:nvPr/>
        </p:nvSpPr>
        <p:spPr>
          <a:xfrm rot="16200000">
            <a:off x="8789509" y="83028"/>
            <a:ext cx="1794830" cy="1628775"/>
          </a:xfrm>
          <a:prstGeom prst="triangle">
            <a:avLst>
              <a:gd name="adj" fmla="val 50514"/>
            </a:avLst>
          </a:prstGeom>
          <a:gradFill>
            <a:gsLst>
              <a:gs pos="0">
                <a:srgbClr val="FFFF00"/>
              </a:gs>
              <a:gs pos="23000">
                <a:srgbClr val="FFFF00"/>
              </a:gs>
              <a:gs pos="69000">
                <a:srgbClr val="CCCC00"/>
              </a:gs>
              <a:gs pos="97000">
                <a:srgbClr val="CCCC00"/>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30" name="Picture 6" descr="Image result for fortnite world cup logo transparent">
            <a:extLst>
              <a:ext uri="{FF2B5EF4-FFF2-40B4-BE49-F238E27FC236}">
                <a16:creationId xmlns:a16="http://schemas.microsoft.com/office/drawing/2014/main" id="{72D7F386-144B-470E-B766-F514247AB1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9607" y="3825241"/>
            <a:ext cx="2550747" cy="2786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26555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5509A1E-496E-4B12-A8DF-BF5AB765F349}"/>
              </a:ext>
            </a:extLst>
          </p:cNvPr>
          <p:cNvSpPr>
            <a:spLocks noGrp="1"/>
          </p:cNvSpPr>
          <p:nvPr>
            <p:ph type="subTitle" idx="1"/>
          </p:nvPr>
        </p:nvSpPr>
        <p:spPr>
          <a:xfrm>
            <a:off x="533399" y="381323"/>
            <a:ext cx="7134226" cy="6476677"/>
          </a:xfrm>
        </p:spPr>
        <p:txBody>
          <a:bodyPr>
            <a:normAutofit lnSpcReduction="10000"/>
          </a:bodyPr>
          <a:lstStyle/>
          <a:p>
            <a:pPr marL="742950" indent="-742950" algn="l">
              <a:buFont typeface="+mj-lt"/>
              <a:buAutoNum type="arabicParenR" startAt="4"/>
            </a:pPr>
            <a:r>
              <a:rPr lang="en-US" sz="4000" dirty="0">
                <a:solidFill>
                  <a:schemeClr val="bg1"/>
                </a:solidFill>
                <a:latin typeface="Times New Roman" panose="02020603050405020304" pitchFamily="18" charset="0"/>
                <a:cs typeface="Times New Roman" panose="02020603050405020304" pitchFamily="18" charset="0"/>
              </a:rPr>
              <a:t>What is event management?  Event marketing?  Are they the same thing? </a:t>
            </a:r>
          </a:p>
          <a:p>
            <a:pPr marL="742950" indent="-742950" algn="l">
              <a:buFont typeface="+mj-lt"/>
              <a:buAutoNum type="arabicParenR" startAt="4"/>
            </a:pPr>
            <a:endParaRPr lang="en-US" sz="4000" dirty="0">
              <a:solidFill>
                <a:schemeClr val="bg1"/>
              </a:solidFill>
              <a:latin typeface="Times New Roman" panose="02020603050405020304" pitchFamily="18" charset="0"/>
              <a:cs typeface="Times New Roman" panose="02020603050405020304" pitchFamily="18" charset="0"/>
            </a:endParaRPr>
          </a:p>
          <a:p>
            <a:pPr marL="742950" indent="-742950" algn="l">
              <a:buFont typeface="+mj-lt"/>
              <a:buAutoNum type="arabicParenR" startAt="4"/>
            </a:pPr>
            <a:r>
              <a:rPr lang="en-US" sz="4000" dirty="0">
                <a:solidFill>
                  <a:schemeClr val="bg1"/>
                </a:solidFill>
                <a:latin typeface="Times New Roman" panose="02020603050405020304" pitchFamily="18" charset="0"/>
                <a:cs typeface="Times New Roman" panose="02020603050405020304" pitchFamily="18" charset="0"/>
              </a:rPr>
              <a:t>Why do you think Epic Games created the Fortnite World Cup event?</a:t>
            </a:r>
          </a:p>
          <a:p>
            <a:pPr marL="742950" indent="-742950" algn="l">
              <a:buFont typeface="+mj-lt"/>
              <a:buAutoNum type="arabicParenR" startAt="4"/>
            </a:pPr>
            <a:endParaRPr lang="en-US" sz="4000" dirty="0">
              <a:solidFill>
                <a:schemeClr val="bg1"/>
              </a:solidFill>
              <a:latin typeface="Times New Roman" panose="02020603050405020304" pitchFamily="18" charset="0"/>
              <a:cs typeface="Times New Roman" panose="02020603050405020304" pitchFamily="18" charset="0"/>
            </a:endParaRPr>
          </a:p>
          <a:p>
            <a:pPr marL="742950" indent="-742950" algn="l">
              <a:buFont typeface="+mj-lt"/>
              <a:buAutoNum type="arabicParenR" startAt="4"/>
            </a:pPr>
            <a:r>
              <a:rPr lang="en-US" sz="4000" dirty="0">
                <a:solidFill>
                  <a:schemeClr val="bg1"/>
                </a:solidFill>
                <a:latin typeface="Times New Roman" panose="02020603050405020304" pitchFamily="18" charset="0"/>
                <a:cs typeface="Times New Roman" panose="02020603050405020304" pitchFamily="18" charset="0"/>
              </a:rPr>
              <a:t>Why would Epic Games distribute so much in prize money?</a:t>
            </a:r>
          </a:p>
          <a:p>
            <a:pPr marL="742950" indent="-742950" algn="l">
              <a:buAutoNum type="arabicParenR" startAt="4"/>
            </a:pPr>
            <a:endParaRPr lang="en-US" sz="4000" dirty="0">
              <a:solidFill>
                <a:schemeClr val="bg1"/>
              </a:solidFill>
              <a:latin typeface="Times New Roman" panose="02020603050405020304" pitchFamily="18" charset="0"/>
              <a:cs typeface="Times New Roman" panose="02020603050405020304" pitchFamily="18" charset="0"/>
            </a:endParaRPr>
          </a:p>
        </p:txBody>
      </p:sp>
      <p:sp>
        <p:nvSpPr>
          <p:cNvPr id="17" name="Isosceles Triangle 16">
            <a:extLst>
              <a:ext uri="{FF2B5EF4-FFF2-40B4-BE49-F238E27FC236}">
                <a16:creationId xmlns:a16="http://schemas.microsoft.com/office/drawing/2014/main" id="{DEA9A447-51C7-4B4F-91F8-A6F7E457E755}"/>
              </a:ext>
            </a:extLst>
          </p:cNvPr>
          <p:cNvSpPr/>
          <p:nvPr/>
        </p:nvSpPr>
        <p:spPr>
          <a:xfrm rot="16200000">
            <a:off x="10480199" y="2113438"/>
            <a:ext cx="1794830" cy="1628776"/>
          </a:xfrm>
          <a:prstGeom prst="triangle">
            <a:avLst>
              <a:gd name="adj" fmla="val 50514"/>
            </a:avLst>
          </a:prstGeom>
          <a:gradFill>
            <a:gsLst>
              <a:gs pos="0">
                <a:schemeClr val="bg1">
                  <a:lumMod val="85000"/>
                </a:schemeClr>
              </a:gs>
              <a:gs pos="23000">
                <a:schemeClr val="bg1">
                  <a:lumMod val="85000"/>
                </a:schemeClr>
              </a:gs>
              <a:gs pos="69000">
                <a:schemeClr val="bg1">
                  <a:lumMod val="75000"/>
                </a:schemeClr>
              </a:gs>
              <a:gs pos="97000">
                <a:schemeClr val="bg1">
                  <a:lumMod val="50000"/>
                </a:schemeClr>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Isosceles Triangle 17">
            <a:extLst>
              <a:ext uri="{FF2B5EF4-FFF2-40B4-BE49-F238E27FC236}">
                <a16:creationId xmlns:a16="http://schemas.microsoft.com/office/drawing/2014/main" id="{BE9A4F1F-FA57-47D4-B172-81F2961C6E30}"/>
              </a:ext>
            </a:extLst>
          </p:cNvPr>
          <p:cNvSpPr/>
          <p:nvPr/>
        </p:nvSpPr>
        <p:spPr>
          <a:xfrm rot="16200000">
            <a:off x="10480198" y="148114"/>
            <a:ext cx="1794830" cy="1628775"/>
          </a:xfrm>
          <a:prstGeom prst="triangle">
            <a:avLst>
              <a:gd name="adj" fmla="val 50514"/>
            </a:avLst>
          </a:prstGeom>
          <a:gradFill>
            <a:gsLst>
              <a:gs pos="0">
                <a:srgbClr val="FF33CC"/>
              </a:gs>
              <a:gs pos="23000">
                <a:srgbClr val="FF33CC"/>
              </a:gs>
              <a:gs pos="69000">
                <a:srgbClr val="CC3399"/>
              </a:gs>
              <a:gs pos="97000">
                <a:srgbClr val="CC3399"/>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Isosceles Triangle 18">
            <a:extLst>
              <a:ext uri="{FF2B5EF4-FFF2-40B4-BE49-F238E27FC236}">
                <a16:creationId xmlns:a16="http://schemas.microsoft.com/office/drawing/2014/main" id="{9674ADDB-D419-4E45-BCBC-CD432F94CA69}"/>
              </a:ext>
            </a:extLst>
          </p:cNvPr>
          <p:cNvSpPr/>
          <p:nvPr/>
        </p:nvSpPr>
        <p:spPr>
          <a:xfrm rot="16200000">
            <a:off x="8789509" y="83028"/>
            <a:ext cx="1794830" cy="1628775"/>
          </a:xfrm>
          <a:prstGeom prst="triangle">
            <a:avLst>
              <a:gd name="adj" fmla="val 50514"/>
            </a:avLst>
          </a:prstGeom>
          <a:gradFill>
            <a:gsLst>
              <a:gs pos="0">
                <a:srgbClr val="FFFF00"/>
              </a:gs>
              <a:gs pos="23000">
                <a:srgbClr val="FFFF00"/>
              </a:gs>
              <a:gs pos="69000">
                <a:srgbClr val="CCCC00"/>
              </a:gs>
              <a:gs pos="97000">
                <a:srgbClr val="CCCC00"/>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30" name="Picture 6" descr="Image result for fortnite world cup logo transparent">
            <a:extLst>
              <a:ext uri="{FF2B5EF4-FFF2-40B4-BE49-F238E27FC236}">
                <a16:creationId xmlns:a16="http://schemas.microsoft.com/office/drawing/2014/main" id="{72D7F386-144B-470E-B766-F514247AB1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9607" y="3825241"/>
            <a:ext cx="2550747" cy="2786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52213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5509A1E-496E-4B12-A8DF-BF5AB765F349}"/>
              </a:ext>
            </a:extLst>
          </p:cNvPr>
          <p:cNvSpPr>
            <a:spLocks noGrp="1"/>
          </p:cNvSpPr>
          <p:nvPr>
            <p:ph type="subTitle" idx="1"/>
          </p:nvPr>
        </p:nvSpPr>
        <p:spPr>
          <a:xfrm>
            <a:off x="533399" y="381323"/>
            <a:ext cx="7134226" cy="6476677"/>
          </a:xfrm>
        </p:spPr>
        <p:txBody>
          <a:bodyPr>
            <a:normAutofit lnSpcReduction="10000"/>
          </a:bodyPr>
          <a:lstStyle/>
          <a:p>
            <a:pPr marL="742950" indent="-742950" algn="l">
              <a:buFont typeface="+mj-lt"/>
              <a:buAutoNum type="arabicParenR" startAt="7"/>
            </a:pPr>
            <a:r>
              <a:rPr lang="en-US" sz="4000" dirty="0">
                <a:solidFill>
                  <a:schemeClr val="bg1"/>
                </a:solidFill>
                <a:latin typeface="Times New Roman" panose="02020603050405020304" pitchFamily="18" charset="0"/>
                <a:cs typeface="Times New Roman" panose="02020603050405020304" pitchFamily="18" charset="0"/>
              </a:rPr>
              <a:t>Why do you think they held the tournament in New York?  </a:t>
            </a:r>
          </a:p>
          <a:p>
            <a:pPr marL="742950" indent="-742950" algn="l">
              <a:buFont typeface="+mj-lt"/>
              <a:buAutoNum type="arabicParenR" startAt="7"/>
            </a:pPr>
            <a:endParaRPr lang="en-US" sz="4000" dirty="0">
              <a:solidFill>
                <a:schemeClr val="bg1"/>
              </a:solidFill>
              <a:latin typeface="Times New Roman" panose="02020603050405020304" pitchFamily="18" charset="0"/>
              <a:cs typeface="Times New Roman" panose="02020603050405020304" pitchFamily="18" charset="0"/>
            </a:endParaRPr>
          </a:p>
          <a:p>
            <a:pPr marL="742950" indent="-742950" algn="l">
              <a:buFont typeface="+mj-lt"/>
              <a:buAutoNum type="arabicParenR" startAt="7"/>
            </a:pPr>
            <a:r>
              <a:rPr lang="en-US" sz="4000" dirty="0">
                <a:solidFill>
                  <a:schemeClr val="bg1"/>
                </a:solidFill>
                <a:latin typeface="Times New Roman" panose="02020603050405020304" pitchFamily="18" charset="0"/>
                <a:cs typeface="Times New Roman" panose="02020603050405020304" pitchFamily="18" charset="0"/>
              </a:rPr>
              <a:t>Why do you think they held the event at Arthur Ashe Stadium instead of another venue?</a:t>
            </a:r>
          </a:p>
          <a:p>
            <a:pPr marL="742950" indent="-742950" algn="l">
              <a:buFont typeface="+mj-lt"/>
              <a:buAutoNum type="arabicParenR" startAt="7"/>
            </a:pPr>
            <a:endParaRPr lang="en-US" sz="4000" dirty="0">
              <a:solidFill>
                <a:schemeClr val="bg1"/>
              </a:solidFill>
              <a:latin typeface="Times New Roman" panose="02020603050405020304" pitchFamily="18" charset="0"/>
              <a:cs typeface="Times New Roman" panose="02020603050405020304" pitchFamily="18" charset="0"/>
            </a:endParaRPr>
          </a:p>
          <a:p>
            <a:pPr marL="742950" indent="-742950" algn="l">
              <a:buFont typeface="+mj-lt"/>
              <a:buAutoNum type="arabicParenR" startAt="7"/>
            </a:pPr>
            <a:r>
              <a:rPr lang="en-US" sz="4000" dirty="0">
                <a:solidFill>
                  <a:schemeClr val="bg1"/>
                </a:solidFill>
                <a:latin typeface="Times New Roman" panose="02020603050405020304" pitchFamily="18" charset="0"/>
                <a:cs typeface="Times New Roman" panose="02020603050405020304" pitchFamily="18" charset="0"/>
              </a:rPr>
              <a:t>How does attendance at esports events help the industry to grow?</a:t>
            </a:r>
          </a:p>
          <a:p>
            <a:pPr marL="742950" indent="-742950" algn="l">
              <a:buAutoNum type="arabicParenR" startAt="7"/>
            </a:pPr>
            <a:endParaRPr lang="en-US" sz="4000" dirty="0">
              <a:solidFill>
                <a:schemeClr val="bg1"/>
              </a:solidFill>
              <a:latin typeface="Times New Roman" panose="02020603050405020304" pitchFamily="18" charset="0"/>
              <a:cs typeface="Times New Roman" panose="02020603050405020304" pitchFamily="18" charset="0"/>
            </a:endParaRPr>
          </a:p>
        </p:txBody>
      </p:sp>
      <p:sp>
        <p:nvSpPr>
          <p:cNvPr id="17" name="Isosceles Triangle 16">
            <a:extLst>
              <a:ext uri="{FF2B5EF4-FFF2-40B4-BE49-F238E27FC236}">
                <a16:creationId xmlns:a16="http://schemas.microsoft.com/office/drawing/2014/main" id="{DEA9A447-51C7-4B4F-91F8-A6F7E457E755}"/>
              </a:ext>
            </a:extLst>
          </p:cNvPr>
          <p:cNvSpPr/>
          <p:nvPr/>
        </p:nvSpPr>
        <p:spPr>
          <a:xfrm rot="16200000">
            <a:off x="10480199" y="2113438"/>
            <a:ext cx="1794830" cy="1628776"/>
          </a:xfrm>
          <a:prstGeom prst="triangle">
            <a:avLst>
              <a:gd name="adj" fmla="val 50514"/>
            </a:avLst>
          </a:prstGeom>
          <a:gradFill>
            <a:gsLst>
              <a:gs pos="0">
                <a:schemeClr val="bg1">
                  <a:lumMod val="85000"/>
                </a:schemeClr>
              </a:gs>
              <a:gs pos="23000">
                <a:schemeClr val="bg1">
                  <a:lumMod val="85000"/>
                </a:schemeClr>
              </a:gs>
              <a:gs pos="69000">
                <a:schemeClr val="bg1">
                  <a:lumMod val="75000"/>
                </a:schemeClr>
              </a:gs>
              <a:gs pos="97000">
                <a:schemeClr val="bg1">
                  <a:lumMod val="50000"/>
                </a:schemeClr>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Isosceles Triangle 17">
            <a:extLst>
              <a:ext uri="{FF2B5EF4-FFF2-40B4-BE49-F238E27FC236}">
                <a16:creationId xmlns:a16="http://schemas.microsoft.com/office/drawing/2014/main" id="{BE9A4F1F-FA57-47D4-B172-81F2961C6E30}"/>
              </a:ext>
            </a:extLst>
          </p:cNvPr>
          <p:cNvSpPr/>
          <p:nvPr/>
        </p:nvSpPr>
        <p:spPr>
          <a:xfrm rot="16200000">
            <a:off x="10480198" y="148114"/>
            <a:ext cx="1794830" cy="1628775"/>
          </a:xfrm>
          <a:prstGeom prst="triangle">
            <a:avLst>
              <a:gd name="adj" fmla="val 50514"/>
            </a:avLst>
          </a:prstGeom>
          <a:gradFill>
            <a:gsLst>
              <a:gs pos="0">
                <a:srgbClr val="FF33CC"/>
              </a:gs>
              <a:gs pos="23000">
                <a:srgbClr val="FF33CC"/>
              </a:gs>
              <a:gs pos="69000">
                <a:srgbClr val="CC3399"/>
              </a:gs>
              <a:gs pos="97000">
                <a:srgbClr val="CC3399"/>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Isosceles Triangle 18">
            <a:extLst>
              <a:ext uri="{FF2B5EF4-FFF2-40B4-BE49-F238E27FC236}">
                <a16:creationId xmlns:a16="http://schemas.microsoft.com/office/drawing/2014/main" id="{9674ADDB-D419-4E45-BCBC-CD432F94CA69}"/>
              </a:ext>
            </a:extLst>
          </p:cNvPr>
          <p:cNvSpPr/>
          <p:nvPr/>
        </p:nvSpPr>
        <p:spPr>
          <a:xfrm rot="16200000">
            <a:off x="8789509" y="83028"/>
            <a:ext cx="1794830" cy="1628775"/>
          </a:xfrm>
          <a:prstGeom prst="triangle">
            <a:avLst>
              <a:gd name="adj" fmla="val 50514"/>
            </a:avLst>
          </a:prstGeom>
          <a:gradFill>
            <a:gsLst>
              <a:gs pos="0">
                <a:srgbClr val="FFFF00"/>
              </a:gs>
              <a:gs pos="23000">
                <a:srgbClr val="FFFF00"/>
              </a:gs>
              <a:gs pos="69000">
                <a:srgbClr val="CCCC00"/>
              </a:gs>
              <a:gs pos="97000">
                <a:srgbClr val="CCCC00"/>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30" name="Picture 6" descr="Image result for fortnite world cup logo transparent">
            <a:extLst>
              <a:ext uri="{FF2B5EF4-FFF2-40B4-BE49-F238E27FC236}">
                <a16:creationId xmlns:a16="http://schemas.microsoft.com/office/drawing/2014/main" id="{72D7F386-144B-470E-B766-F514247AB1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9607" y="3825241"/>
            <a:ext cx="2550747" cy="2786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81493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5509A1E-496E-4B12-A8DF-BF5AB765F349}"/>
              </a:ext>
            </a:extLst>
          </p:cNvPr>
          <p:cNvSpPr>
            <a:spLocks noGrp="1"/>
          </p:cNvSpPr>
          <p:nvPr>
            <p:ph type="subTitle" idx="1"/>
          </p:nvPr>
        </p:nvSpPr>
        <p:spPr>
          <a:xfrm>
            <a:off x="533399" y="0"/>
            <a:ext cx="7134226" cy="6612096"/>
          </a:xfrm>
        </p:spPr>
        <p:txBody>
          <a:bodyPr>
            <a:normAutofit/>
          </a:bodyPr>
          <a:lstStyle/>
          <a:p>
            <a:pPr marL="742950" indent="-742950" algn="l">
              <a:buFont typeface="+mj-lt"/>
              <a:buAutoNum type="arabicParenR" startAt="7"/>
            </a:pPr>
            <a:endParaRPr lang="en-US" sz="4000" dirty="0">
              <a:solidFill>
                <a:schemeClr val="bg1"/>
              </a:solidFill>
              <a:latin typeface="Times New Roman" panose="02020603050405020304" pitchFamily="18" charset="0"/>
              <a:cs typeface="Times New Roman" panose="02020603050405020304" pitchFamily="18" charset="0"/>
            </a:endParaRPr>
          </a:p>
          <a:p>
            <a:pPr marL="742950" indent="-742950" algn="l">
              <a:buFont typeface="+mj-lt"/>
              <a:buAutoNum type="arabicParenR" startAt="10"/>
            </a:pPr>
            <a:r>
              <a:rPr lang="en-US" sz="4000" dirty="0">
                <a:solidFill>
                  <a:schemeClr val="bg1"/>
                </a:solidFill>
                <a:latin typeface="Times New Roman" panose="02020603050405020304" pitchFamily="18" charset="0"/>
                <a:cs typeface="Times New Roman" panose="02020603050405020304" pitchFamily="18" charset="0"/>
              </a:rPr>
              <a:t>What is revenue?  How do esports teams generate revenue?  </a:t>
            </a:r>
          </a:p>
          <a:p>
            <a:pPr marL="742950" indent="-742950" algn="l">
              <a:buFont typeface="+mj-lt"/>
              <a:buAutoNum type="arabicParenR" startAt="10"/>
            </a:pPr>
            <a:endParaRPr lang="en-US" sz="4000" dirty="0">
              <a:solidFill>
                <a:schemeClr val="bg1"/>
              </a:solidFill>
              <a:latin typeface="Times New Roman" panose="02020603050405020304" pitchFamily="18" charset="0"/>
              <a:cs typeface="Times New Roman" panose="02020603050405020304" pitchFamily="18" charset="0"/>
            </a:endParaRPr>
          </a:p>
          <a:p>
            <a:pPr marL="742950" indent="-742950" algn="l">
              <a:buFont typeface="+mj-lt"/>
              <a:buAutoNum type="arabicParenR" startAt="10"/>
            </a:pPr>
            <a:r>
              <a:rPr lang="en-US" sz="4000" dirty="0">
                <a:solidFill>
                  <a:schemeClr val="bg1"/>
                </a:solidFill>
                <a:latin typeface="Times New Roman" panose="02020603050405020304" pitchFamily="18" charset="0"/>
                <a:cs typeface="Times New Roman" panose="02020603050405020304" pitchFamily="18" charset="0"/>
              </a:rPr>
              <a:t>What is sponsorship?  What is advertising?  Do you think sponsorship represents a growth opportunity for esports teams?  How so?</a:t>
            </a:r>
          </a:p>
          <a:p>
            <a:pPr marL="742950" indent="-742950" algn="l">
              <a:buAutoNum type="arabicParenR" startAt="10"/>
            </a:pPr>
            <a:endParaRPr lang="en-US" sz="4000" dirty="0">
              <a:solidFill>
                <a:schemeClr val="bg1"/>
              </a:solidFill>
              <a:latin typeface="Times New Roman" panose="02020603050405020304" pitchFamily="18" charset="0"/>
              <a:cs typeface="Times New Roman" panose="02020603050405020304" pitchFamily="18" charset="0"/>
            </a:endParaRPr>
          </a:p>
        </p:txBody>
      </p:sp>
      <p:sp>
        <p:nvSpPr>
          <p:cNvPr id="17" name="Isosceles Triangle 16">
            <a:extLst>
              <a:ext uri="{FF2B5EF4-FFF2-40B4-BE49-F238E27FC236}">
                <a16:creationId xmlns:a16="http://schemas.microsoft.com/office/drawing/2014/main" id="{DEA9A447-51C7-4B4F-91F8-A6F7E457E755}"/>
              </a:ext>
            </a:extLst>
          </p:cNvPr>
          <p:cNvSpPr/>
          <p:nvPr/>
        </p:nvSpPr>
        <p:spPr>
          <a:xfrm rot="16200000">
            <a:off x="10480199" y="2113438"/>
            <a:ext cx="1794830" cy="1628776"/>
          </a:xfrm>
          <a:prstGeom prst="triangle">
            <a:avLst>
              <a:gd name="adj" fmla="val 50514"/>
            </a:avLst>
          </a:prstGeom>
          <a:gradFill>
            <a:gsLst>
              <a:gs pos="0">
                <a:schemeClr val="bg1">
                  <a:lumMod val="85000"/>
                </a:schemeClr>
              </a:gs>
              <a:gs pos="23000">
                <a:schemeClr val="bg1">
                  <a:lumMod val="85000"/>
                </a:schemeClr>
              </a:gs>
              <a:gs pos="69000">
                <a:schemeClr val="bg1">
                  <a:lumMod val="75000"/>
                </a:schemeClr>
              </a:gs>
              <a:gs pos="97000">
                <a:schemeClr val="bg1">
                  <a:lumMod val="50000"/>
                </a:schemeClr>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Isosceles Triangle 17">
            <a:extLst>
              <a:ext uri="{FF2B5EF4-FFF2-40B4-BE49-F238E27FC236}">
                <a16:creationId xmlns:a16="http://schemas.microsoft.com/office/drawing/2014/main" id="{BE9A4F1F-FA57-47D4-B172-81F2961C6E30}"/>
              </a:ext>
            </a:extLst>
          </p:cNvPr>
          <p:cNvSpPr/>
          <p:nvPr/>
        </p:nvSpPr>
        <p:spPr>
          <a:xfrm rot="16200000">
            <a:off x="10480198" y="148114"/>
            <a:ext cx="1794830" cy="1628775"/>
          </a:xfrm>
          <a:prstGeom prst="triangle">
            <a:avLst>
              <a:gd name="adj" fmla="val 50514"/>
            </a:avLst>
          </a:prstGeom>
          <a:gradFill>
            <a:gsLst>
              <a:gs pos="0">
                <a:srgbClr val="FF33CC"/>
              </a:gs>
              <a:gs pos="23000">
                <a:srgbClr val="FF33CC"/>
              </a:gs>
              <a:gs pos="69000">
                <a:srgbClr val="CC3399"/>
              </a:gs>
              <a:gs pos="97000">
                <a:srgbClr val="CC3399"/>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Isosceles Triangle 18">
            <a:extLst>
              <a:ext uri="{FF2B5EF4-FFF2-40B4-BE49-F238E27FC236}">
                <a16:creationId xmlns:a16="http://schemas.microsoft.com/office/drawing/2014/main" id="{9674ADDB-D419-4E45-BCBC-CD432F94CA69}"/>
              </a:ext>
            </a:extLst>
          </p:cNvPr>
          <p:cNvSpPr/>
          <p:nvPr/>
        </p:nvSpPr>
        <p:spPr>
          <a:xfrm rot="16200000">
            <a:off x="8789509" y="83028"/>
            <a:ext cx="1794830" cy="1628775"/>
          </a:xfrm>
          <a:prstGeom prst="triangle">
            <a:avLst>
              <a:gd name="adj" fmla="val 50514"/>
            </a:avLst>
          </a:prstGeom>
          <a:gradFill>
            <a:gsLst>
              <a:gs pos="0">
                <a:srgbClr val="FFFF00"/>
              </a:gs>
              <a:gs pos="23000">
                <a:srgbClr val="FFFF00"/>
              </a:gs>
              <a:gs pos="69000">
                <a:srgbClr val="CCCC00"/>
              </a:gs>
              <a:gs pos="97000">
                <a:srgbClr val="CCCC00"/>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30" name="Picture 6" descr="Image result for fortnite world cup logo transparent">
            <a:extLst>
              <a:ext uri="{FF2B5EF4-FFF2-40B4-BE49-F238E27FC236}">
                <a16:creationId xmlns:a16="http://schemas.microsoft.com/office/drawing/2014/main" id="{72D7F386-144B-470E-B766-F514247AB1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9607" y="3825241"/>
            <a:ext cx="2550747" cy="2786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38425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D9F77-CD2D-421A-9F7B-0345798B92EC}"/>
              </a:ext>
            </a:extLst>
          </p:cNvPr>
          <p:cNvSpPr>
            <a:spLocks noGrp="1"/>
          </p:cNvSpPr>
          <p:nvPr>
            <p:ph type="ctrTitle"/>
          </p:nvPr>
        </p:nvSpPr>
        <p:spPr>
          <a:xfrm>
            <a:off x="166688" y="411797"/>
            <a:ext cx="2133600" cy="1101407"/>
          </a:xfrm>
        </p:spPr>
        <p:txBody>
          <a:bodyPr>
            <a:noAutofit/>
          </a:bodyPr>
          <a:lstStyle/>
          <a:p>
            <a:r>
              <a:rPr lang="en-US" sz="8000" b="1" dirty="0">
                <a:solidFill>
                  <a:schemeClr val="bg1"/>
                </a:solidFill>
                <a:latin typeface="Times New Roman" panose="02020603050405020304" pitchFamily="18" charset="0"/>
                <a:cs typeface="Times New Roman" panose="02020603050405020304" pitchFamily="18" charset="0"/>
              </a:rPr>
              <a:t>3</a:t>
            </a:r>
          </a:p>
        </p:txBody>
      </p:sp>
      <p:sp>
        <p:nvSpPr>
          <p:cNvPr id="3" name="Subtitle 2">
            <a:extLst>
              <a:ext uri="{FF2B5EF4-FFF2-40B4-BE49-F238E27FC236}">
                <a16:creationId xmlns:a16="http://schemas.microsoft.com/office/drawing/2014/main" id="{55509A1E-496E-4B12-A8DF-BF5AB765F349}"/>
              </a:ext>
            </a:extLst>
          </p:cNvPr>
          <p:cNvSpPr>
            <a:spLocks noGrp="1"/>
          </p:cNvSpPr>
          <p:nvPr>
            <p:ph type="subTitle" idx="1"/>
          </p:nvPr>
        </p:nvSpPr>
        <p:spPr>
          <a:xfrm>
            <a:off x="895350" y="1933898"/>
            <a:ext cx="6496050" cy="4428801"/>
          </a:xfrm>
        </p:spPr>
        <p:txBody>
          <a:bodyPr>
            <a:normAutofit/>
          </a:bodyPr>
          <a:lstStyle/>
          <a:p>
            <a:pPr algn="l"/>
            <a:r>
              <a:rPr lang="en-US" sz="3600" dirty="0">
                <a:solidFill>
                  <a:schemeClr val="bg1"/>
                </a:solidFill>
                <a:latin typeface="Times New Roman" panose="02020603050405020304" pitchFamily="18" charset="0"/>
                <a:cs typeface="Times New Roman" panose="02020603050405020304" pitchFamily="18" charset="0"/>
              </a:rPr>
              <a:t>The Fortnite World Cup spans a total of three days, beginning with a Creative event and a Pro-Am face-off, culminating with the championship</a:t>
            </a:r>
          </a:p>
        </p:txBody>
      </p:sp>
      <p:sp>
        <p:nvSpPr>
          <p:cNvPr id="17" name="Isosceles Triangle 16">
            <a:extLst>
              <a:ext uri="{FF2B5EF4-FFF2-40B4-BE49-F238E27FC236}">
                <a16:creationId xmlns:a16="http://schemas.microsoft.com/office/drawing/2014/main" id="{DEA9A447-51C7-4B4F-91F8-A6F7E457E755}"/>
              </a:ext>
            </a:extLst>
          </p:cNvPr>
          <p:cNvSpPr/>
          <p:nvPr/>
        </p:nvSpPr>
        <p:spPr>
          <a:xfrm rot="16200000">
            <a:off x="10480199" y="2113438"/>
            <a:ext cx="1794830" cy="1628776"/>
          </a:xfrm>
          <a:prstGeom prst="triangle">
            <a:avLst>
              <a:gd name="adj" fmla="val 50514"/>
            </a:avLst>
          </a:prstGeom>
          <a:gradFill>
            <a:gsLst>
              <a:gs pos="0">
                <a:schemeClr val="bg1">
                  <a:lumMod val="85000"/>
                </a:schemeClr>
              </a:gs>
              <a:gs pos="23000">
                <a:schemeClr val="bg1">
                  <a:lumMod val="85000"/>
                </a:schemeClr>
              </a:gs>
              <a:gs pos="69000">
                <a:schemeClr val="bg1">
                  <a:lumMod val="75000"/>
                </a:schemeClr>
              </a:gs>
              <a:gs pos="97000">
                <a:schemeClr val="bg1">
                  <a:lumMod val="50000"/>
                </a:schemeClr>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Isosceles Triangle 17">
            <a:extLst>
              <a:ext uri="{FF2B5EF4-FFF2-40B4-BE49-F238E27FC236}">
                <a16:creationId xmlns:a16="http://schemas.microsoft.com/office/drawing/2014/main" id="{BE9A4F1F-FA57-47D4-B172-81F2961C6E30}"/>
              </a:ext>
            </a:extLst>
          </p:cNvPr>
          <p:cNvSpPr/>
          <p:nvPr/>
        </p:nvSpPr>
        <p:spPr>
          <a:xfrm rot="16200000">
            <a:off x="10480198" y="148114"/>
            <a:ext cx="1794830" cy="1628775"/>
          </a:xfrm>
          <a:prstGeom prst="triangle">
            <a:avLst>
              <a:gd name="adj" fmla="val 50514"/>
            </a:avLst>
          </a:prstGeom>
          <a:gradFill>
            <a:gsLst>
              <a:gs pos="0">
                <a:srgbClr val="FF33CC"/>
              </a:gs>
              <a:gs pos="23000">
                <a:srgbClr val="FF33CC"/>
              </a:gs>
              <a:gs pos="69000">
                <a:srgbClr val="CC3399"/>
              </a:gs>
              <a:gs pos="97000">
                <a:srgbClr val="CC3399"/>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Isosceles Triangle 18">
            <a:extLst>
              <a:ext uri="{FF2B5EF4-FFF2-40B4-BE49-F238E27FC236}">
                <a16:creationId xmlns:a16="http://schemas.microsoft.com/office/drawing/2014/main" id="{9674ADDB-D419-4E45-BCBC-CD432F94CA69}"/>
              </a:ext>
            </a:extLst>
          </p:cNvPr>
          <p:cNvSpPr/>
          <p:nvPr/>
        </p:nvSpPr>
        <p:spPr>
          <a:xfrm rot="16200000">
            <a:off x="8789509" y="83028"/>
            <a:ext cx="1794830" cy="1628775"/>
          </a:xfrm>
          <a:prstGeom prst="triangle">
            <a:avLst>
              <a:gd name="adj" fmla="val 50514"/>
            </a:avLst>
          </a:prstGeom>
          <a:gradFill>
            <a:gsLst>
              <a:gs pos="0">
                <a:srgbClr val="FFFF00"/>
              </a:gs>
              <a:gs pos="23000">
                <a:srgbClr val="FFFF00"/>
              </a:gs>
              <a:gs pos="69000">
                <a:srgbClr val="CCCC00"/>
              </a:gs>
              <a:gs pos="97000">
                <a:srgbClr val="CCCC00"/>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30" name="Picture 6" descr="Image result for fortnite world cup logo transparent">
            <a:extLst>
              <a:ext uri="{FF2B5EF4-FFF2-40B4-BE49-F238E27FC236}">
                <a16:creationId xmlns:a16="http://schemas.microsoft.com/office/drawing/2014/main" id="{72D7F386-144B-470E-B766-F514247AB1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9607" y="3825241"/>
            <a:ext cx="2550747" cy="2786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12649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5509A1E-496E-4B12-A8DF-BF5AB765F349}"/>
              </a:ext>
            </a:extLst>
          </p:cNvPr>
          <p:cNvSpPr>
            <a:spLocks noGrp="1"/>
          </p:cNvSpPr>
          <p:nvPr>
            <p:ph type="subTitle" idx="1"/>
          </p:nvPr>
        </p:nvSpPr>
        <p:spPr>
          <a:xfrm>
            <a:off x="445293" y="444660"/>
            <a:ext cx="6353176" cy="1655762"/>
          </a:xfrm>
        </p:spPr>
        <p:txBody>
          <a:bodyPr>
            <a:noAutofit/>
          </a:bodyPr>
          <a:lstStyle/>
          <a:p>
            <a:pPr algn="l"/>
            <a:r>
              <a:rPr lang="en-US" sz="6600" i="1" dirty="0">
                <a:solidFill>
                  <a:schemeClr val="bg1"/>
                </a:solidFill>
                <a:latin typeface="Times New Roman" panose="02020603050405020304" pitchFamily="18" charset="0"/>
                <a:cs typeface="Times New Roman" panose="02020603050405020304" pitchFamily="18" charset="0"/>
              </a:rPr>
              <a:t>Sources:</a:t>
            </a:r>
          </a:p>
          <a:p>
            <a:pPr algn="l"/>
            <a:endParaRPr lang="en-US" sz="6600" i="1" dirty="0">
              <a:solidFill>
                <a:schemeClr val="bg1"/>
              </a:solidFill>
              <a:latin typeface="Times New Roman" panose="02020603050405020304" pitchFamily="18" charset="0"/>
              <a:cs typeface="Times New Roman" panose="02020603050405020304" pitchFamily="18" charset="0"/>
            </a:endParaRPr>
          </a:p>
          <a:p>
            <a:pPr algn="l"/>
            <a:r>
              <a:rPr lang="en-US" i="1" dirty="0">
                <a:solidFill>
                  <a:schemeClr val="bg1"/>
                </a:solidFill>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techcrunch.com</a:t>
            </a:r>
          </a:p>
          <a:p>
            <a:pPr algn="l"/>
            <a:r>
              <a:rPr lang="en-US" i="1" dirty="0">
                <a:solidFill>
                  <a:schemeClr val="bg1"/>
                </a:solidFill>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esportsobserver.com</a:t>
            </a:r>
            <a:endParaRPr lang="en-US" i="1" dirty="0">
              <a:solidFill>
                <a:schemeClr val="bg1"/>
              </a:solidFill>
              <a:latin typeface="Times New Roman" panose="02020603050405020304" pitchFamily="18" charset="0"/>
              <a:cs typeface="Times New Roman" panose="02020603050405020304" pitchFamily="18" charset="0"/>
            </a:endParaRPr>
          </a:p>
          <a:p>
            <a:pPr algn="l"/>
            <a:r>
              <a:rPr lang="en-US" i="1" dirty="0">
                <a:solidFill>
                  <a:schemeClr val="bg1"/>
                </a:solidFill>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medium.com</a:t>
            </a:r>
            <a:endParaRPr lang="en-US" i="1" dirty="0">
              <a:solidFill>
                <a:schemeClr val="bg1"/>
              </a:solidFill>
              <a:latin typeface="Times New Roman" panose="02020603050405020304" pitchFamily="18" charset="0"/>
              <a:cs typeface="Times New Roman" panose="02020603050405020304" pitchFamily="18" charset="0"/>
            </a:endParaRPr>
          </a:p>
          <a:p>
            <a:pPr algn="l"/>
            <a:r>
              <a:rPr lang="en-US" i="1" dirty="0">
                <a:solidFill>
                  <a:schemeClr val="bg1"/>
                </a:solidFill>
                <a:latin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pcgamer.com</a:t>
            </a:r>
            <a:endParaRPr lang="en-US" i="1" dirty="0">
              <a:solidFill>
                <a:schemeClr val="bg1"/>
              </a:solidFill>
              <a:latin typeface="Times New Roman" panose="02020603050405020304" pitchFamily="18" charset="0"/>
              <a:cs typeface="Times New Roman" panose="02020603050405020304" pitchFamily="18" charset="0"/>
            </a:endParaRPr>
          </a:p>
          <a:p>
            <a:pPr algn="l"/>
            <a:r>
              <a:rPr lang="en-US" i="1" dirty="0">
                <a:solidFill>
                  <a:schemeClr val="bg1"/>
                </a:solidFill>
                <a:latin typeface="Times New Roman" panose="02020603050405020304" pitchFamily="18" charset="0"/>
                <a:cs typeface="Times New Roman" panose="02020603050405020304" pitchFamily="18" charset="0"/>
                <a:hlinkClick r:id="rId5">
                  <a:extLst>
                    <a:ext uri="{A12FA001-AC4F-418D-AE19-62706E023703}">
                      <ahyp:hlinkClr xmlns:ahyp="http://schemas.microsoft.com/office/drawing/2018/hyperlinkcolor" val="tx"/>
                    </a:ext>
                  </a:extLst>
                </a:hlinkClick>
              </a:rPr>
              <a:t>wikipedia.com</a:t>
            </a:r>
            <a:endParaRPr lang="en-US" i="1" dirty="0">
              <a:solidFill>
                <a:schemeClr val="bg1"/>
              </a:solidFill>
              <a:latin typeface="Times New Roman" panose="02020603050405020304" pitchFamily="18" charset="0"/>
              <a:cs typeface="Times New Roman" panose="02020603050405020304" pitchFamily="18" charset="0"/>
            </a:endParaRPr>
          </a:p>
          <a:p>
            <a:pPr algn="l"/>
            <a:r>
              <a:rPr lang="en-US" i="1" dirty="0">
                <a:solidFill>
                  <a:schemeClr val="bg1"/>
                </a:solidFill>
                <a:latin typeface="Times New Roman" panose="02020603050405020304" pitchFamily="18" charset="0"/>
                <a:cs typeface="Times New Roman" panose="02020603050405020304" pitchFamily="18" charset="0"/>
                <a:hlinkClick r:id="rId6">
                  <a:extLst>
                    <a:ext uri="{A12FA001-AC4F-418D-AE19-62706E023703}">
                      <ahyp:hlinkClr xmlns:ahyp="http://schemas.microsoft.com/office/drawing/2018/hyperlinkcolor" val="tx"/>
                    </a:ext>
                  </a:extLst>
                </a:hlinkClick>
              </a:rPr>
              <a:t>cnbc.com</a:t>
            </a:r>
            <a:endParaRPr lang="en-US" i="1" dirty="0">
              <a:solidFill>
                <a:schemeClr val="bg1"/>
              </a:solidFill>
              <a:latin typeface="Times New Roman" panose="02020603050405020304" pitchFamily="18" charset="0"/>
              <a:cs typeface="Times New Roman" panose="02020603050405020304" pitchFamily="18" charset="0"/>
            </a:endParaRPr>
          </a:p>
          <a:p>
            <a:pPr algn="l"/>
            <a:r>
              <a:rPr lang="en-US" i="1" dirty="0">
                <a:solidFill>
                  <a:schemeClr val="bg1"/>
                </a:solidFill>
                <a:latin typeface="Times New Roman" panose="02020603050405020304" pitchFamily="18" charset="0"/>
                <a:cs typeface="Times New Roman" panose="02020603050405020304" pitchFamily="18" charset="0"/>
                <a:hlinkClick r:id="rId7">
                  <a:extLst>
                    <a:ext uri="{A12FA001-AC4F-418D-AE19-62706E023703}">
                      <ahyp:hlinkClr xmlns:ahyp="http://schemas.microsoft.com/office/drawing/2018/hyperlinkcolor" val="tx"/>
                    </a:ext>
                  </a:extLst>
                </a:hlinkClick>
              </a:rPr>
              <a:t>forbes.com</a:t>
            </a:r>
            <a:endParaRPr lang="en-US" i="1" dirty="0">
              <a:solidFill>
                <a:schemeClr val="bg1"/>
              </a:solidFill>
              <a:latin typeface="Times New Roman" panose="02020603050405020304" pitchFamily="18" charset="0"/>
              <a:cs typeface="Times New Roman" panose="02020603050405020304" pitchFamily="18" charset="0"/>
            </a:endParaRPr>
          </a:p>
        </p:txBody>
      </p:sp>
      <p:sp>
        <p:nvSpPr>
          <p:cNvPr id="17" name="Isosceles Triangle 16">
            <a:extLst>
              <a:ext uri="{FF2B5EF4-FFF2-40B4-BE49-F238E27FC236}">
                <a16:creationId xmlns:a16="http://schemas.microsoft.com/office/drawing/2014/main" id="{DEA9A447-51C7-4B4F-91F8-A6F7E457E755}"/>
              </a:ext>
            </a:extLst>
          </p:cNvPr>
          <p:cNvSpPr/>
          <p:nvPr/>
        </p:nvSpPr>
        <p:spPr>
          <a:xfrm rot="16200000">
            <a:off x="10480199" y="2113438"/>
            <a:ext cx="1794830" cy="1628776"/>
          </a:xfrm>
          <a:prstGeom prst="triangle">
            <a:avLst>
              <a:gd name="adj" fmla="val 50514"/>
            </a:avLst>
          </a:prstGeom>
          <a:gradFill>
            <a:gsLst>
              <a:gs pos="0">
                <a:schemeClr val="bg1">
                  <a:lumMod val="85000"/>
                </a:schemeClr>
              </a:gs>
              <a:gs pos="23000">
                <a:schemeClr val="bg1">
                  <a:lumMod val="85000"/>
                </a:schemeClr>
              </a:gs>
              <a:gs pos="69000">
                <a:schemeClr val="bg1">
                  <a:lumMod val="75000"/>
                </a:schemeClr>
              </a:gs>
              <a:gs pos="97000">
                <a:schemeClr val="bg1">
                  <a:lumMod val="50000"/>
                </a:schemeClr>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Isosceles Triangle 17">
            <a:extLst>
              <a:ext uri="{FF2B5EF4-FFF2-40B4-BE49-F238E27FC236}">
                <a16:creationId xmlns:a16="http://schemas.microsoft.com/office/drawing/2014/main" id="{BE9A4F1F-FA57-47D4-B172-81F2961C6E30}"/>
              </a:ext>
            </a:extLst>
          </p:cNvPr>
          <p:cNvSpPr/>
          <p:nvPr/>
        </p:nvSpPr>
        <p:spPr>
          <a:xfrm rot="16200000">
            <a:off x="10480198" y="148114"/>
            <a:ext cx="1794830" cy="1628775"/>
          </a:xfrm>
          <a:prstGeom prst="triangle">
            <a:avLst>
              <a:gd name="adj" fmla="val 50514"/>
            </a:avLst>
          </a:prstGeom>
          <a:gradFill>
            <a:gsLst>
              <a:gs pos="0">
                <a:srgbClr val="FF33CC"/>
              </a:gs>
              <a:gs pos="23000">
                <a:srgbClr val="FF33CC"/>
              </a:gs>
              <a:gs pos="69000">
                <a:srgbClr val="CC3399"/>
              </a:gs>
              <a:gs pos="97000">
                <a:srgbClr val="CC3399"/>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Isosceles Triangle 18">
            <a:extLst>
              <a:ext uri="{FF2B5EF4-FFF2-40B4-BE49-F238E27FC236}">
                <a16:creationId xmlns:a16="http://schemas.microsoft.com/office/drawing/2014/main" id="{9674ADDB-D419-4E45-BCBC-CD432F94CA69}"/>
              </a:ext>
            </a:extLst>
          </p:cNvPr>
          <p:cNvSpPr/>
          <p:nvPr/>
        </p:nvSpPr>
        <p:spPr>
          <a:xfrm rot="16200000">
            <a:off x="8789509" y="83028"/>
            <a:ext cx="1794830" cy="1628775"/>
          </a:xfrm>
          <a:prstGeom prst="triangle">
            <a:avLst>
              <a:gd name="adj" fmla="val 50514"/>
            </a:avLst>
          </a:prstGeom>
          <a:gradFill>
            <a:gsLst>
              <a:gs pos="0">
                <a:srgbClr val="FFFF00"/>
              </a:gs>
              <a:gs pos="23000">
                <a:srgbClr val="FFFF00"/>
              </a:gs>
              <a:gs pos="69000">
                <a:srgbClr val="CCCC00"/>
              </a:gs>
              <a:gs pos="97000">
                <a:srgbClr val="CCCC00"/>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30" name="Picture 6" descr="Image result for fortnite world cup logo transparent">
            <a:extLst>
              <a:ext uri="{FF2B5EF4-FFF2-40B4-BE49-F238E27FC236}">
                <a16:creationId xmlns:a16="http://schemas.microsoft.com/office/drawing/2014/main" id="{72D7F386-144B-470E-B766-F514247AB12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058025" y="1357914"/>
            <a:ext cx="4874421" cy="53256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26485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D9F77-CD2D-421A-9F7B-0345798B92EC}"/>
              </a:ext>
            </a:extLst>
          </p:cNvPr>
          <p:cNvSpPr>
            <a:spLocks noGrp="1"/>
          </p:cNvSpPr>
          <p:nvPr>
            <p:ph type="ctrTitle"/>
          </p:nvPr>
        </p:nvSpPr>
        <p:spPr>
          <a:xfrm>
            <a:off x="347663" y="411797"/>
            <a:ext cx="2133600" cy="1101407"/>
          </a:xfrm>
        </p:spPr>
        <p:txBody>
          <a:bodyPr>
            <a:noAutofit/>
          </a:bodyPr>
          <a:lstStyle/>
          <a:p>
            <a:r>
              <a:rPr lang="en-US" sz="8000" b="1" dirty="0">
                <a:solidFill>
                  <a:schemeClr val="bg1"/>
                </a:solidFill>
                <a:latin typeface="Times New Roman" panose="02020603050405020304" pitchFamily="18" charset="0"/>
                <a:cs typeface="Times New Roman" panose="02020603050405020304" pitchFamily="18" charset="0"/>
              </a:rPr>
              <a:t>10</a:t>
            </a:r>
          </a:p>
        </p:txBody>
      </p:sp>
      <p:sp>
        <p:nvSpPr>
          <p:cNvPr id="3" name="Subtitle 2">
            <a:extLst>
              <a:ext uri="{FF2B5EF4-FFF2-40B4-BE49-F238E27FC236}">
                <a16:creationId xmlns:a16="http://schemas.microsoft.com/office/drawing/2014/main" id="{55509A1E-496E-4B12-A8DF-BF5AB765F349}"/>
              </a:ext>
            </a:extLst>
          </p:cNvPr>
          <p:cNvSpPr>
            <a:spLocks noGrp="1"/>
          </p:cNvSpPr>
          <p:nvPr>
            <p:ph type="subTitle" idx="1"/>
          </p:nvPr>
        </p:nvSpPr>
        <p:spPr>
          <a:xfrm>
            <a:off x="895350" y="1933898"/>
            <a:ext cx="6496050" cy="4428801"/>
          </a:xfrm>
        </p:spPr>
        <p:txBody>
          <a:bodyPr>
            <a:normAutofit/>
          </a:bodyPr>
          <a:lstStyle/>
          <a:p>
            <a:pPr algn="l"/>
            <a:r>
              <a:rPr lang="en-US" sz="3600" dirty="0">
                <a:solidFill>
                  <a:schemeClr val="bg1"/>
                </a:solidFill>
                <a:latin typeface="Times New Roman" panose="02020603050405020304" pitchFamily="18" charset="0"/>
                <a:cs typeface="Times New Roman" panose="02020603050405020304" pitchFamily="18" charset="0"/>
              </a:rPr>
              <a:t>There are ten weeks of qualifying matches leading up to the World Cup finals</a:t>
            </a:r>
          </a:p>
        </p:txBody>
      </p:sp>
      <p:sp>
        <p:nvSpPr>
          <p:cNvPr id="17" name="Isosceles Triangle 16">
            <a:extLst>
              <a:ext uri="{FF2B5EF4-FFF2-40B4-BE49-F238E27FC236}">
                <a16:creationId xmlns:a16="http://schemas.microsoft.com/office/drawing/2014/main" id="{DEA9A447-51C7-4B4F-91F8-A6F7E457E755}"/>
              </a:ext>
            </a:extLst>
          </p:cNvPr>
          <p:cNvSpPr/>
          <p:nvPr/>
        </p:nvSpPr>
        <p:spPr>
          <a:xfrm rot="16200000">
            <a:off x="10480199" y="2113438"/>
            <a:ext cx="1794830" cy="1628776"/>
          </a:xfrm>
          <a:prstGeom prst="triangle">
            <a:avLst>
              <a:gd name="adj" fmla="val 50514"/>
            </a:avLst>
          </a:prstGeom>
          <a:gradFill>
            <a:gsLst>
              <a:gs pos="0">
                <a:schemeClr val="bg1">
                  <a:lumMod val="85000"/>
                </a:schemeClr>
              </a:gs>
              <a:gs pos="23000">
                <a:schemeClr val="bg1">
                  <a:lumMod val="85000"/>
                </a:schemeClr>
              </a:gs>
              <a:gs pos="69000">
                <a:schemeClr val="bg1">
                  <a:lumMod val="75000"/>
                </a:schemeClr>
              </a:gs>
              <a:gs pos="97000">
                <a:schemeClr val="bg1">
                  <a:lumMod val="50000"/>
                </a:schemeClr>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Isosceles Triangle 17">
            <a:extLst>
              <a:ext uri="{FF2B5EF4-FFF2-40B4-BE49-F238E27FC236}">
                <a16:creationId xmlns:a16="http://schemas.microsoft.com/office/drawing/2014/main" id="{BE9A4F1F-FA57-47D4-B172-81F2961C6E30}"/>
              </a:ext>
            </a:extLst>
          </p:cNvPr>
          <p:cNvSpPr/>
          <p:nvPr/>
        </p:nvSpPr>
        <p:spPr>
          <a:xfrm rot="16200000">
            <a:off x="10480198" y="148114"/>
            <a:ext cx="1794830" cy="1628775"/>
          </a:xfrm>
          <a:prstGeom prst="triangle">
            <a:avLst>
              <a:gd name="adj" fmla="val 50514"/>
            </a:avLst>
          </a:prstGeom>
          <a:gradFill>
            <a:gsLst>
              <a:gs pos="0">
                <a:srgbClr val="FF33CC"/>
              </a:gs>
              <a:gs pos="23000">
                <a:srgbClr val="FF33CC"/>
              </a:gs>
              <a:gs pos="69000">
                <a:srgbClr val="CC3399"/>
              </a:gs>
              <a:gs pos="97000">
                <a:srgbClr val="CC3399"/>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Isosceles Triangle 18">
            <a:extLst>
              <a:ext uri="{FF2B5EF4-FFF2-40B4-BE49-F238E27FC236}">
                <a16:creationId xmlns:a16="http://schemas.microsoft.com/office/drawing/2014/main" id="{9674ADDB-D419-4E45-BCBC-CD432F94CA69}"/>
              </a:ext>
            </a:extLst>
          </p:cNvPr>
          <p:cNvSpPr/>
          <p:nvPr/>
        </p:nvSpPr>
        <p:spPr>
          <a:xfrm rot="16200000">
            <a:off x="8789509" y="83028"/>
            <a:ext cx="1794830" cy="1628775"/>
          </a:xfrm>
          <a:prstGeom prst="triangle">
            <a:avLst>
              <a:gd name="adj" fmla="val 50514"/>
            </a:avLst>
          </a:prstGeom>
          <a:gradFill>
            <a:gsLst>
              <a:gs pos="0">
                <a:srgbClr val="FFFF00"/>
              </a:gs>
              <a:gs pos="23000">
                <a:srgbClr val="FFFF00"/>
              </a:gs>
              <a:gs pos="69000">
                <a:srgbClr val="CCCC00"/>
              </a:gs>
              <a:gs pos="97000">
                <a:srgbClr val="CCCC00"/>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30" name="Picture 6" descr="Image result for fortnite world cup logo transparent">
            <a:extLst>
              <a:ext uri="{FF2B5EF4-FFF2-40B4-BE49-F238E27FC236}">
                <a16:creationId xmlns:a16="http://schemas.microsoft.com/office/drawing/2014/main" id="{72D7F386-144B-470E-B766-F514247AB1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9607" y="3825241"/>
            <a:ext cx="2550747" cy="2786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64492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D9F77-CD2D-421A-9F7B-0345798B92EC}"/>
              </a:ext>
            </a:extLst>
          </p:cNvPr>
          <p:cNvSpPr>
            <a:spLocks noGrp="1"/>
          </p:cNvSpPr>
          <p:nvPr>
            <p:ph type="ctrTitle"/>
          </p:nvPr>
        </p:nvSpPr>
        <p:spPr>
          <a:xfrm>
            <a:off x="347663" y="411797"/>
            <a:ext cx="2133600" cy="1101407"/>
          </a:xfrm>
        </p:spPr>
        <p:txBody>
          <a:bodyPr>
            <a:noAutofit/>
          </a:bodyPr>
          <a:lstStyle/>
          <a:p>
            <a:r>
              <a:rPr lang="en-US" sz="8000" b="1" dirty="0">
                <a:solidFill>
                  <a:schemeClr val="bg1"/>
                </a:solidFill>
                <a:latin typeface="Times New Roman" panose="02020603050405020304" pitchFamily="18" charset="0"/>
                <a:cs typeface="Times New Roman" panose="02020603050405020304" pitchFamily="18" charset="0"/>
              </a:rPr>
              <a:t>13</a:t>
            </a:r>
          </a:p>
        </p:txBody>
      </p:sp>
      <p:sp>
        <p:nvSpPr>
          <p:cNvPr id="3" name="Subtitle 2">
            <a:extLst>
              <a:ext uri="{FF2B5EF4-FFF2-40B4-BE49-F238E27FC236}">
                <a16:creationId xmlns:a16="http://schemas.microsoft.com/office/drawing/2014/main" id="{55509A1E-496E-4B12-A8DF-BF5AB765F349}"/>
              </a:ext>
            </a:extLst>
          </p:cNvPr>
          <p:cNvSpPr>
            <a:spLocks noGrp="1"/>
          </p:cNvSpPr>
          <p:nvPr>
            <p:ph type="subTitle" idx="1"/>
          </p:nvPr>
        </p:nvSpPr>
        <p:spPr>
          <a:xfrm>
            <a:off x="895350" y="1933898"/>
            <a:ext cx="6496050" cy="4428801"/>
          </a:xfrm>
        </p:spPr>
        <p:txBody>
          <a:bodyPr>
            <a:normAutofit/>
          </a:bodyPr>
          <a:lstStyle/>
          <a:p>
            <a:pPr algn="l"/>
            <a:r>
              <a:rPr lang="en-US" sz="3600" dirty="0">
                <a:solidFill>
                  <a:schemeClr val="bg1"/>
                </a:solidFill>
                <a:latin typeface="Times New Roman" panose="02020603050405020304" pitchFamily="18" charset="0"/>
                <a:cs typeface="Times New Roman" panose="02020603050405020304" pitchFamily="18" charset="0"/>
              </a:rPr>
              <a:t>Competitors face a minimum age limit of thirteen to compete in the Fortnite World Cup</a:t>
            </a:r>
          </a:p>
        </p:txBody>
      </p:sp>
      <p:sp>
        <p:nvSpPr>
          <p:cNvPr id="17" name="Isosceles Triangle 16">
            <a:extLst>
              <a:ext uri="{FF2B5EF4-FFF2-40B4-BE49-F238E27FC236}">
                <a16:creationId xmlns:a16="http://schemas.microsoft.com/office/drawing/2014/main" id="{DEA9A447-51C7-4B4F-91F8-A6F7E457E755}"/>
              </a:ext>
            </a:extLst>
          </p:cNvPr>
          <p:cNvSpPr/>
          <p:nvPr/>
        </p:nvSpPr>
        <p:spPr>
          <a:xfrm rot="16200000">
            <a:off x="10480199" y="2113438"/>
            <a:ext cx="1794830" cy="1628776"/>
          </a:xfrm>
          <a:prstGeom prst="triangle">
            <a:avLst>
              <a:gd name="adj" fmla="val 50514"/>
            </a:avLst>
          </a:prstGeom>
          <a:gradFill>
            <a:gsLst>
              <a:gs pos="0">
                <a:schemeClr val="bg1">
                  <a:lumMod val="85000"/>
                </a:schemeClr>
              </a:gs>
              <a:gs pos="23000">
                <a:schemeClr val="bg1">
                  <a:lumMod val="85000"/>
                </a:schemeClr>
              </a:gs>
              <a:gs pos="69000">
                <a:schemeClr val="bg1">
                  <a:lumMod val="75000"/>
                </a:schemeClr>
              </a:gs>
              <a:gs pos="97000">
                <a:schemeClr val="bg1">
                  <a:lumMod val="50000"/>
                </a:schemeClr>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Isosceles Triangle 17">
            <a:extLst>
              <a:ext uri="{FF2B5EF4-FFF2-40B4-BE49-F238E27FC236}">
                <a16:creationId xmlns:a16="http://schemas.microsoft.com/office/drawing/2014/main" id="{BE9A4F1F-FA57-47D4-B172-81F2961C6E30}"/>
              </a:ext>
            </a:extLst>
          </p:cNvPr>
          <p:cNvSpPr/>
          <p:nvPr/>
        </p:nvSpPr>
        <p:spPr>
          <a:xfrm rot="16200000">
            <a:off x="10480198" y="148114"/>
            <a:ext cx="1794830" cy="1628775"/>
          </a:xfrm>
          <a:prstGeom prst="triangle">
            <a:avLst>
              <a:gd name="adj" fmla="val 50514"/>
            </a:avLst>
          </a:prstGeom>
          <a:gradFill>
            <a:gsLst>
              <a:gs pos="0">
                <a:srgbClr val="FF33CC"/>
              </a:gs>
              <a:gs pos="23000">
                <a:srgbClr val="FF33CC"/>
              </a:gs>
              <a:gs pos="69000">
                <a:srgbClr val="CC3399"/>
              </a:gs>
              <a:gs pos="97000">
                <a:srgbClr val="CC3399"/>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Isosceles Triangle 18">
            <a:extLst>
              <a:ext uri="{FF2B5EF4-FFF2-40B4-BE49-F238E27FC236}">
                <a16:creationId xmlns:a16="http://schemas.microsoft.com/office/drawing/2014/main" id="{9674ADDB-D419-4E45-BCBC-CD432F94CA69}"/>
              </a:ext>
            </a:extLst>
          </p:cNvPr>
          <p:cNvSpPr/>
          <p:nvPr/>
        </p:nvSpPr>
        <p:spPr>
          <a:xfrm rot="16200000">
            <a:off x="8789509" y="83028"/>
            <a:ext cx="1794830" cy="1628775"/>
          </a:xfrm>
          <a:prstGeom prst="triangle">
            <a:avLst>
              <a:gd name="adj" fmla="val 50514"/>
            </a:avLst>
          </a:prstGeom>
          <a:gradFill>
            <a:gsLst>
              <a:gs pos="0">
                <a:srgbClr val="FFFF00"/>
              </a:gs>
              <a:gs pos="23000">
                <a:srgbClr val="FFFF00"/>
              </a:gs>
              <a:gs pos="69000">
                <a:srgbClr val="CCCC00"/>
              </a:gs>
              <a:gs pos="97000">
                <a:srgbClr val="CCCC00"/>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30" name="Picture 6" descr="Image result for fortnite world cup logo transparent">
            <a:extLst>
              <a:ext uri="{FF2B5EF4-FFF2-40B4-BE49-F238E27FC236}">
                <a16:creationId xmlns:a16="http://schemas.microsoft.com/office/drawing/2014/main" id="{72D7F386-144B-470E-B766-F514247AB1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9607" y="3825241"/>
            <a:ext cx="2550747" cy="2786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41773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D9F77-CD2D-421A-9F7B-0345798B92EC}"/>
              </a:ext>
            </a:extLst>
          </p:cNvPr>
          <p:cNvSpPr>
            <a:spLocks noGrp="1"/>
          </p:cNvSpPr>
          <p:nvPr>
            <p:ph type="ctrTitle"/>
          </p:nvPr>
        </p:nvSpPr>
        <p:spPr>
          <a:xfrm>
            <a:off x="347663" y="411797"/>
            <a:ext cx="2728912" cy="1101407"/>
          </a:xfrm>
        </p:spPr>
        <p:txBody>
          <a:bodyPr>
            <a:noAutofit/>
          </a:bodyPr>
          <a:lstStyle/>
          <a:p>
            <a:r>
              <a:rPr lang="en-US" sz="8000" b="1" dirty="0">
                <a:solidFill>
                  <a:schemeClr val="bg1"/>
                </a:solidFill>
                <a:latin typeface="Times New Roman" panose="02020603050405020304" pitchFamily="18" charset="0"/>
                <a:cs typeface="Times New Roman" panose="02020603050405020304" pitchFamily="18" charset="0"/>
              </a:rPr>
              <a:t>$80</a:t>
            </a:r>
          </a:p>
        </p:txBody>
      </p:sp>
      <p:sp>
        <p:nvSpPr>
          <p:cNvPr id="3" name="Subtitle 2">
            <a:extLst>
              <a:ext uri="{FF2B5EF4-FFF2-40B4-BE49-F238E27FC236}">
                <a16:creationId xmlns:a16="http://schemas.microsoft.com/office/drawing/2014/main" id="{55509A1E-496E-4B12-A8DF-BF5AB765F349}"/>
              </a:ext>
            </a:extLst>
          </p:cNvPr>
          <p:cNvSpPr>
            <a:spLocks noGrp="1"/>
          </p:cNvSpPr>
          <p:nvPr>
            <p:ph type="subTitle" idx="1"/>
          </p:nvPr>
        </p:nvSpPr>
        <p:spPr>
          <a:xfrm>
            <a:off x="895350" y="1933898"/>
            <a:ext cx="6496050" cy="4428801"/>
          </a:xfrm>
        </p:spPr>
        <p:txBody>
          <a:bodyPr>
            <a:normAutofit/>
          </a:bodyPr>
          <a:lstStyle/>
          <a:p>
            <a:pPr algn="l"/>
            <a:r>
              <a:rPr lang="en-US" sz="3600" dirty="0">
                <a:solidFill>
                  <a:schemeClr val="bg1"/>
                </a:solidFill>
                <a:latin typeface="Times New Roman" panose="02020603050405020304" pitchFamily="18" charset="0"/>
                <a:cs typeface="Times New Roman" panose="02020603050405020304" pitchFamily="18" charset="0"/>
              </a:rPr>
              <a:t>Like any other sports or entertainment event, merchandise is popular at the Fortnite World Cup.  The cost of a jersey from the esports team Faze Clan, which had several representatives at the World Cup, was $80.</a:t>
            </a:r>
          </a:p>
          <a:p>
            <a:pPr algn="l"/>
            <a:endParaRPr lang="en-US" sz="3600" dirty="0">
              <a:solidFill>
                <a:schemeClr val="bg1"/>
              </a:solidFill>
              <a:latin typeface="Times New Roman" panose="02020603050405020304" pitchFamily="18" charset="0"/>
              <a:cs typeface="Times New Roman" panose="02020603050405020304" pitchFamily="18" charset="0"/>
            </a:endParaRPr>
          </a:p>
        </p:txBody>
      </p:sp>
      <p:sp>
        <p:nvSpPr>
          <p:cNvPr id="17" name="Isosceles Triangle 16">
            <a:extLst>
              <a:ext uri="{FF2B5EF4-FFF2-40B4-BE49-F238E27FC236}">
                <a16:creationId xmlns:a16="http://schemas.microsoft.com/office/drawing/2014/main" id="{DEA9A447-51C7-4B4F-91F8-A6F7E457E755}"/>
              </a:ext>
            </a:extLst>
          </p:cNvPr>
          <p:cNvSpPr/>
          <p:nvPr/>
        </p:nvSpPr>
        <p:spPr>
          <a:xfrm rot="16200000">
            <a:off x="10480199" y="2113438"/>
            <a:ext cx="1794830" cy="1628776"/>
          </a:xfrm>
          <a:prstGeom prst="triangle">
            <a:avLst>
              <a:gd name="adj" fmla="val 50514"/>
            </a:avLst>
          </a:prstGeom>
          <a:gradFill>
            <a:gsLst>
              <a:gs pos="0">
                <a:schemeClr val="bg1">
                  <a:lumMod val="85000"/>
                </a:schemeClr>
              </a:gs>
              <a:gs pos="23000">
                <a:schemeClr val="bg1">
                  <a:lumMod val="85000"/>
                </a:schemeClr>
              </a:gs>
              <a:gs pos="69000">
                <a:schemeClr val="bg1">
                  <a:lumMod val="75000"/>
                </a:schemeClr>
              </a:gs>
              <a:gs pos="97000">
                <a:schemeClr val="bg1">
                  <a:lumMod val="50000"/>
                </a:schemeClr>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Isosceles Triangle 17">
            <a:extLst>
              <a:ext uri="{FF2B5EF4-FFF2-40B4-BE49-F238E27FC236}">
                <a16:creationId xmlns:a16="http://schemas.microsoft.com/office/drawing/2014/main" id="{BE9A4F1F-FA57-47D4-B172-81F2961C6E30}"/>
              </a:ext>
            </a:extLst>
          </p:cNvPr>
          <p:cNvSpPr/>
          <p:nvPr/>
        </p:nvSpPr>
        <p:spPr>
          <a:xfrm rot="16200000">
            <a:off x="10480198" y="148114"/>
            <a:ext cx="1794830" cy="1628775"/>
          </a:xfrm>
          <a:prstGeom prst="triangle">
            <a:avLst>
              <a:gd name="adj" fmla="val 50514"/>
            </a:avLst>
          </a:prstGeom>
          <a:gradFill>
            <a:gsLst>
              <a:gs pos="0">
                <a:srgbClr val="FF33CC"/>
              </a:gs>
              <a:gs pos="23000">
                <a:srgbClr val="FF33CC"/>
              </a:gs>
              <a:gs pos="69000">
                <a:srgbClr val="CC3399"/>
              </a:gs>
              <a:gs pos="97000">
                <a:srgbClr val="CC3399"/>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Isosceles Triangle 18">
            <a:extLst>
              <a:ext uri="{FF2B5EF4-FFF2-40B4-BE49-F238E27FC236}">
                <a16:creationId xmlns:a16="http://schemas.microsoft.com/office/drawing/2014/main" id="{9674ADDB-D419-4E45-BCBC-CD432F94CA69}"/>
              </a:ext>
            </a:extLst>
          </p:cNvPr>
          <p:cNvSpPr/>
          <p:nvPr/>
        </p:nvSpPr>
        <p:spPr>
          <a:xfrm rot="16200000">
            <a:off x="8789509" y="83028"/>
            <a:ext cx="1794830" cy="1628775"/>
          </a:xfrm>
          <a:prstGeom prst="triangle">
            <a:avLst>
              <a:gd name="adj" fmla="val 50514"/>
            </a:avLst>
          </a:prstGeom>
          <a:gradFill>
            <a:gsLst>
              <a:gs pos="0">
                <a:srgbClr val="FFFF00"/>
              </a:gs>
              <a:gs pos="23000">
                <a:srgbClr val="FFFF00"/>
              </a:gs>
              <a:gs pos="69000">
                <a:srgbClr val="CCCC00"/>
              </a:gs>
              <a:gs pos="97000">
                <a:srgbClr val="CCCC00"/>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30" name="Picture 6" descr="Image result for fortnite world cup logo transparent">
            <a:extLst>
              <a:ext uri="{FF2B5EF4-FFF2-40B4-BE49-F238E27FC236}">
                <a16:creationId xmlns:a16="http://schemas.microsoft.com/office/drawing/2014/main" id="{72D7F386-144B-470E-B766-F514247AB1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9607" y="3825241"/>
            <a:ext cx="2550747" cy="2786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89819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D9F77-CD2D-421A-9F7B-0345798B92EC}"/>
              </a:ext>
            </a:extLst>
          </p:cNvPr>
          <p:cNvSpPr>
            <a:spLocks noGrp="1"/>
          </p:cNvSpPr>
          <p:nvPr>
            <p:ph type="ctrTitle"/>
          </p:nvPr>
        </p:nvSpPr>
        <p:spPr>
          <a:xfrm>
            <a:off x="347663" y="411797"/>
            <a:ext cx="2728912" cy="1101407"/>
          </a:xfrm>
        </p:spPr>
        <p:txBody>
          <a:bodyPr>
            <a:noAutofit/>
          </a:bodyPr>
          <a:lstStyle/>
          <a:p>
            <a:r>
              <a:rPr lang="en-US" sz="8000" b="1" dirty="0">
                <a:solidFill>
                  <a:schemeClr val="bg1"/>
                </a:solidFill>
                <a:latin typeface="Times New Roman" panose="02020603050405020304" pitchFamily="18" charset="0"/>
                <a:cs typeface="Times New Roman" panose="02020603050405020304" pitchFamily="18" charset="0"/>
              </a:rPr>
              <a:t>100</a:t>
            </a:r>
          </a:p>
        </p:txBody>
      </p:sp>
      <p:sp>
        <p:nvSpPr>
          <p:cNvPr id="3" name="Subtitle 2">
            <a:extLst>
              <a:ext uri="{FF2B5EF4-FFF2-40B4-BE49-F238E27FC236}">
                <a16:creationId xmlns:a16="http://schemas.microsoft.com/office/drawing/2014/main" id="{55509A1E-496E-4B12-A8DF-BF5AB765F349}"/>
              </a:ext>
            </a:extLst>
          </p:cNvPr>
          <p:cNvSpPr>
            <a:spLocks noGrp="1"/>
          </p:cNvSpPr>
          <p:nvPr>
            <p:ph type="subTitle" idx="1"/>
          </p:nvPr>
        </p:nvSpPr>
        <p:spPr>
          <a:xfrm>
            <a:off x="895350" y="1933898"/>
            <a:ext cx="6496050" cy="4428801"/>
          </a:xfrm>
        </p:spPr>
        <p:txBody>
          <a:bodyPr>
            <a:normAutofit/>
          </a:bodyPr>
          <a:lstStyle/>
          <a:p>
            <a:pPr algn="l"/>
            <a:r>
              <a:rPr lang="en-US" sz="3600" dirty="0">
                <a:solidFill>
                  <a:schemeClr val="bg1"/>
                </a:solidFill>
                <a:latin typeface="Times New Roman" panose="02020603050405020304" pitchFamily="18" charset="0"/>
                <a:cs typeface="Times New Roman" panose="02020603050405020304" pitchFamily="18" charset="0"/>
              </a:rPr>
              <a:t>The tournament field in the individual competition (a “duo” competition was also included in the tournament) featured one hundred different players</a:t>
            </a:r>
          </a:p>
          <a:p>
            <a:pPr algn="l"/>
            <a:endParaRPr lang="en-US" sz="3600" dirty="0">
              <a:solidFill>
                <a:schemeClr val="bg1"/>
              </a:solidFill>
              <a:latin typeface="Times New Roman" panose="02020603050405020304" pitchFamily="18" charset="0"/>
              <a:cs typeface="Times New Roman" panose="02020603050405020304" pitchFamily="18" charset="0"/>
            </a:endParaRPr>
          </a:p>
        </p:txBody>
      </p:sp>
      <p:sp>
        <p:nvSpPr>
          <p:cNvPr id="17" name="Isosceles Triangle 16">
            <a:extLst>
              <a:ext uri="{FF2B5EF4-FFF2-40B4-BE49-F238E27FC236}">
                <a16:creationId xmlns:a16="http://schemas.microsoft.com/office/drawing/2014/main" id="{DEA9A447-51C7-4B4F-91F8-A6F7E457E755}"/>
              </a:ext>
            </a:extLst>
          </p:cNvPr>
          <p:cNvSpPr/>
          <p:nvPr/>
        </p:nvSpPr>
        <p:spPr>
          <a:xfrm rot="16200000">
            <a:off x="10480199" y="2113438"/>
            <a:ext cx="1794830" cy="1628776"/>
          </a:xfrm>
          <a:prstGeom prst="triangle">
            <a:avLst>
              <a:gd name="adj" fmla="val 50514"/>
            </a:avLst>
          </a:prstGeom>
          <a:gradFill>
            <a:gsLst>
              <a:gs pos="0">
                <a:schemeClr val="bg1">
                  <a:lumMod val="85000"/>
                </a:schemeClr>
              </a:gs>
              <a:gs pos="23000">
                <a:schemeClr val="bg1">
                  <a:lumMod val="85000"/>
                </a:schemeClr>
              </a:gs>
              <a:gs pos="69000">
                <a:schemeClr val="bg1">
                  <a:lumMod val="75000"/>
                </a:schemeClr>
              </a:gs>
              <a:gs pos="97000">
                <a:schemeClr val="bg1">
                  <a:lumMod val="50000"/>
                </a:schemeClr>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Isosceles Triangle 17">
            <a:extLst>
              <a:ext uri="{FF2B5EF4-FFF2-40B4-BE49-F238E27FC236}">
                <a16:creationId xmlns:a16="http://schemas.microsoft.com/office/drawing/2014/main" id="{BE9A4F1F-FA57-47D4-B172-81F2961C6E30}"/>
              </a:ext>
            </a:extLst>
          </p:cNvPr>
          <p:cNvSpPr/>
          <p:nvPr/>
        </p:nvSpPr>
        <p:spPr>
          <a:xfrm rot="16200000">
            <a:off x="10480198" y="148114"/>
            <a:ext cx="1794830" cy="1628775"/>
          </a:xfrm>
          <a:prstGeom prst="triangle">
            <a:avLst>
              <a:gd name="adj" fmla="val 50514"/>
            </a:avLst>
          </a:prstGeom>
          <a:gradFill>
            <a:gsLst>
              <a:gs pos="0">
                <a:srgbClr val="FF33CC"/>
              </a:gs>
              <a:gs pos="23000">
                <a:srgbClr val="FF33CC"/>
              </a:gs>
              <a:gs pos="69000">
                <a:srgbClr val="CC3399"/>
              </a:gs>
              <a:gs pos="97000">
                <a:srgbClr val="CC3399"/>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Isosceles Triangle 18">
            <a:extLst>
              <a:ext uri="{FF2B5EF4-FFF2-40B4-BE49-F238E27FC236}">
                <a16:creationId xmlns:a16="http://schemas.microsoft.com/office/drawing/2014/main" id="{9674ADDB-D419-4E45-BCBC-CD432F94CA69}"/>
              </a:ext>
            </a:extLst>
          </p:cNvPr>
          <p:cNvSpPr/>
          <p:nvPr/>
        </p:nvSpPr>
        <p:spPr>
          <a:xfrm rot="16200000">
            <a:off x="8789509" y="83028"/>
            <a:ext cx="1794830" cy="1628775"/>
          </a:xfrm>
          <a:prstGeom prst="triangle">
            <a:avLst>
              <a:gd name="adj" fmla="val 50514"/>
            </a:avLst>
          </a:prstGeom>
          <a:gradFill>
            <a:gsLst>
              <a:gs pos="0">
                <a:srgbClr val="FFFF00"/>
              </a:gs>
              <a:gs pos="23000">
                <a:srgbClr val="FFFF00"/>
              </a:gs>
              <a:gs pos="69000">
                <a:srgbClr val="CCCC00"/>
              </a:gs>
              <a:gs pos="97000">
                <a:srgbClr val="CCCC00"/>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30" name="Picture 6" descr="Image result for fortnite world cup logo transparent">
            <a:extLst>
              <a:ext uri="{FF2B5EF4-FFF2-40B4-BE49-F238E27FC236}">
                <a16:creationId xmlns:a16="http://schemas.microsoft.com/office/drawing/2014/main" id="{72D7F386-144B-470E-B766-F514247AB1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9607" y="3825241"/>
            <a:ext cx="2550747" cy="2786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50569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D9F77-CD2D-421A-9F7B-0345798B92EC}"/>
              </a:ext>
            </a:extLst>
          </p:cNvPr>
          <p:cNvSpPr>
            <a:spLocks noGrp="1"/>
          </p:cNvSpPr>
          <p:nvPr>
            <p:ph type="ctrTitle"/>
          </p:nvPr>
        </p:nvSpPr>
        <p:spPr>
          <a:xfrm>
            <a:off x="738188" y="411797"/>
            <a:ext cx="2728912" cy="1101407"/>
          </a:xfrm>
        </p:spPr>
        <p:txBody>
          <a:bodyPr>
            <a:noAutofit/>
          </a:bodyPr>
          <a:lstStyle/>
          <a:p>
            <a:r>
              <a:rPr lang="en-US" sz="8000" b="1" dirty="0">
                <a:solidFill>
                  <a:schemeClr val="bg1"/>
                </a:solidFill>
                <a:latin typeface="Times New Roman" panose="02020603050405020304" pitchFamily="18" charset="0"/>
                <a:cs typeface="Times New Roman" panose="02020603050405020304" pitchFamily="18" charset="0"/>
              </a:rPr>
              <a:t>1,221</a:t>
            </a:r>
          </a:p>
        </p:txBody>
      </p:sp>
      <p:sp>
        <p:nvSpPr>
          <p:cNvPr id="3" name="Subtitle 2">
            <a:extLst>
              <a:ext uri="{FF2B5EF4-FFF2-40B4-BE49-F238E27FC236}">
                <a16:creationId xmlns:a16="http://schemas.microsoft.com/office/drawing/2014/main" id="{55509A1E-496E-4B12-A8DF-BF5AB765F349}"/>
              </a:ext>
            </a:extLst>
          </p:cNvPr>
          <p:cNvSpPr>
            <a:spLocks noGrp="1"/>
          </p:cNvSpPr>
          <p:nvPr>
            <p:ph type="subTitle" idx="1"/>
          </p:nvPr>
        </p:nvSpPr>
        <p:spPr>
          <a:xfrm>
            <a:off x="895350" y="1933898"/>
            <a:ext cx="6496050" cy="4428801"/>
          </a:xfrm>
        </p:spPr>
        <p:txBody>
          <a:bodyPr>
            <a:normAutofit/>
          </a:bodyPr>
          <a:lstStyle/>
          <a:p>
            <a:pPr algn="l"/>
            <a:r>
              <a:rPr lang="en-US" sz="3600" dirty="0">
                <a:solidFill>
                  <a:schemeClr val="bg1"/>
                </a:solidFill>
                <a:latin typeface="Times New Roman" panose="02020603050405020304" pitchFamily="18" charset="0"/>
                <a:cs typeface="Times New Roman" panose="02020603050405020304" pitchFamily="18" charset="0"/>
              </a:rPr>
              <a:t>Over 1,221 player accounts were banned in the first week of qualifiers. Reasons included account sharing and teaming up with a competitor; one was for using cheating software. </a:t>
            </a:r>
          </a:p>
        </p:txBody>
      </p:sp>
      <p:sp>
        <p:nvSpPr>
          <p:cNvPr id="17" name="Isosceles Triangle 16">
            <a:extLst>
              <a:ext uri="{FF2B5EF4-FFF2-40B4-BE49-F238E27FC236}">
                <a16:creationId xmlns:a16="http://schemas.microsoft.com/office/drawing/2014/main" id="{DEA9A447-51C7-4B4F-91F8-A6F7E457E755}"/>
              </a:ext>
            </a:extLst>
          </p:cNvPr>
          <p:cNvSpPr/>
          <p:nvPr/>
        </p:nvSpPr>
        <p:spPr>
          <a:xfrm rot="16200000">
            <a:off x="10480199" y="2113438"/>
            <a:ext cx="1794830" cy="1628776"/>
          </a:xfrm>
          <a:prstGeom prst="triangle">
            <a:avLst>
              <a:gd name="adj" fmla="val 50514"/>
            </a:avLst>
          </a:prstGeom>
          <a:gradFill>
            <a:gsLst>
              <a:gs pos="0">
                <a:schemeClr val="bg1">
                  <a:lumMod val="85000"/>
                </a:schemeClr>
              </a:gs>
              <a:gs pos="23000">
                <a:schemeClr val="bg1">
                  <a:lumMod val="85000"/>
                </a:schemeClr>
              </a:gs>
              <a:gs pos="69000">
                <a:schemeClr val="bg1">
                  <a:lumMod val="75000"/>
                </a:schemeClr>
              </a:gs>
              <a:gs pos="97000">
                <a:schemeClr val="bg1">
                  <a:lumMod val="50000"/>
                </a:schemeClr>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Isosceles Triangle 17">
            <a:extLst>
              <a:ext uri="{FF2B5EF4-FFF2-40B4-BE49-F238E27FC236}">
                <a16:creationId xmlns:a16="http://schemas.microsoft.com/office/drawing/2014/main" id="{BE9A4F1F-FA57-47D4-B172-81F2961C6E30}"/>
              </a:ext>
            </a:extLst>
          </p:cNvPr>
          <p:cNvSpPr/>
          <p:nvPr/>
        </p:nvSpPr>
        <p:spPr>
          <a:xfrm rot="16200000">
            <a:off x="10480198" y="148114"/>
            <a:ext cx="1794830" cy="1628775"/>
          </a:xfrm>
          <a:prstGeom prst="triangle">
            <a:avLst>
              <a:gd name="adj" fmla="val 50514"/>
            </a:avLst>
          </a:prstGeom>
          <a:gradFill>
            <a:gsLst>
              <a:gs pos="0">
                <a:srgbClr val="FF33CC"/>
              </a:gs>
              <a:gs pos="23000">
                <a:srgbClr val="FF33CC"/>
              </a:gs>
              <a:gs pos="69000">
                <a:srgbClr val="CC3399"/>
              </a:gs>
              <a:gs pos="97000">
                <a:srgbClr val="CC3399"/>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Isosceles Triangle 18">
            <a:extLst>
              <a:ext uri="{FF2B5EF4-FFF2-40B4-BE49-F238E27FC236}">
                <a16:creationId xmlns:a16="http://schemas.microsoft.com/office/drawing/2014/main" id="{9674ADDB-D419-4E45-BCBC-CD432F94CA69}"/>
              </a:ext>
            </a:extLst>
          </p:cNvPr>
          <p:cNvSpPr/>
          <p:nvPr/>
        </p:nvSpPr>
        <p:spPr>
          <a:xfrm rot="16200000">
            <a:off x="8789509" y="83028"/>
            <a:ext cx="1794830" cy="1628775"/>
          </a:xfrm>
          <a:prstGeom prst="triangle">
            <a:avLst>
              <a:gd name="adj" fmla="val 50514"/>
            </a:avLst>
          </a:prstGeom>
          <a:gradFill>
            <a:gsLst>
              <a:gs pos="0">
                <a:srgbClr val="FFFF00"/>
              </a:gs>
              <a:gs pos="23000">
                <a:srgbClr val="FFFF00"/>
              </a:gs>
              <a:gs pos="69000">
                <a:srgbClr val="CCCC00"/>
              </a:gs>
              <a:gs pos="97000">
                <a:srgbClr val="CCCC00"/>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30" name="Picture 6" descr="Image result for fortnite world cup logo transparent">
            <a:extLst>
              <a:ext uri="{FF2B5EF4-FFF2-40B4-BE49-F238E27FC236}">
                <a16:creationId xmlns:a16="http://schemas.microsoft.com/office/drawing/2014/main" id="{72D7F386-144B-470E-B766-F514247AB1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9607" y="3825241"/>
            <a:ext cx="2550747" cy="2786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20820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D9F77-CD2D-421A-9F7B-0345798B92EC}"/>
              </a:ext>
            </a:extLst>
          </p:cNvPr>
          <p:cNvSpPr>
            <a:spLocks noGrp="1"/>
          </p:cNvSpPr>
          <p:nvPr>
            <p:ph type="ctrTitle"/>
          </p:nvPr>
        </p:nvSpPr>
        <p:spPr>
          <a:xfrm>
            <a:off x="738188" y="411797"/>
            <a:ext cx="3367087" cy="1101407"/>
          </a:xfrm>
        </p:spPr>
        <p:txBody>
          <a:bodyPr>
            <a:noAutofit/>
          </a:bodyPr>
          <a:lstStyle/>
          <a:p>
            <a:r>
              <a:rPr lang="en-US" sz="8000" b="1" dirty="0">
                <a:solidFill>
                  <a:schemeClr val="bg1"/>
                </a:solidFill>
                <a:latin typeface="Times New Roman" panose="02020603050405020304" pitchFamily="18" charset="0"/>
                <a:cs typeface="Times New Roman" panose="02020603050405020304" pitchFamily="18" charset="0"/>
              </a:rPr>
              <a:t>23,771</a:t>
            </a:r>
          </a:p>
        </p:txBody>
      </p:sp>
      <p:sp>
        <p:nvSpPr>
          <p:cNvPr id="3" name="Subtitle 2">
            <a:extLst>
              <a:ext uri="{FF2B5EF4-FFF2-40B4-BE49-F238E27FC236}">
                <a16:creationId xmlns:a16="http://schemas.microsoft.com/office/drawing/2014/main" id="{55509A1E-496E-4B12-A8DF-BF5AB765F349}"/>
              </a:ext>
            </a:extLst>
          </p:cNvPr>
          <p:cNvSpPr>
            <a:spLocks noGrp="1"/>
          </p:cNvSpPr>
          <p:nvPr>
            <p:ph type="subTitle" idx="1"/>
          </p:nvPr>
        </p:nvSpPr>
        <p:spPr>
          <a:xfrm>
            <a:off x="895349" y="1933898"/>
            <a:ext cx="6562725" cy="4428801"/>
          </a:xfrm>
        </p:spPr>
        <p:txBody>
          <a:bodyPr>
            <a:normAutofit/>
          </a:bodyPr>
          <a:lstStyle/>
          <a:p>
            <a:pPr algn="l"/>
            <a:r>
              <a:rPr lang="en-US" sz="3600" dirty="0">
                <a:solidFill>
                  <a:schemeClr val="bg1"/>
                </a:solidFill>
                <a:latin typeface="Times New Roman" panose="02020603050405020304" pitchFamily="18" charset="0"/>
                <a:cs typeface="Times New Roman" panose="02020603050405020304" pitchFamily="18" charset="0"/>
              </a:rPr>
              <a:t>Capacity at the legendary tennis venue, Arthur Ashe Stadium in New York, is nearly 24,000 (the venue is bigger than the Madison Square Garden in Manhattan). </a:t>
            </a:r>
          </a:p>
          <a:p>
            <a:pPr algn="l"/>
            <a:endParaRPr lang="en-US" sz="3600" dirty="0">
              <a:solidFill>
                <a:schemeClr val="bg1"/>
              </a:solidFill>
              <a:latin typeface="Times New Roman" panose="02020603050405020304" pitchFamily="18" charset="0"/>
              <a:cs typeface="Times New Roman" panose="02020603050405020304" pitchFamily="18" charset="0"/>
            </a:endParaRPr>
          </a:p>
          <a:p>
            <a:pPr algn="l"/>
            <a:r>
              <a:rPr lang="en-US" sz="3600" dirty="0">
                <a:solidFill>
                  <a:schemeClr val="bg1"/>
                </a:solidFill>
                <a:latin typeface="Times New Roman" panose="02020603050405020304" pitchFamily="18" charset="0"/>
                <a:cs typeface="Times New Roman" panose="02020603050405020304" pitchFamily="18" charset="0"/>
              </a:rPr>
              <a:t>The event was sold out throughout the weekend.</a:t>
            </a:r>
          </a:p>
        </p:txBody>
      </p:sp>
      <p:sp>
        <p:nvSpPr>
          <p:cNvPr id="17" name="Isosceles Triangle 16">
            <a:extLst>
              <a:ext uri="{FF2B5EF4-FFF2-40B4-BE49-F238E27FC236}">
                <a16:creationId xmlns:a16="http://schemas.microsoft.com/office/drawing/2014/main" id="{DEA9A447-51C7-4B4F-91F8-A6F7E457E755}"/>
              </a:ext>
            </a:extLst>
          </p:cNvPr>
          <p:cNvSpPr/>
          <p:nvPr/>
        </p:nvSpPr>
        <p:spPr>
          <a:xfrm rot="16200000">
            <a:off x="10480199" y="2113438"/>
            <a:ext cx="1794830" cy="1628776"/>
          </a:xfrm>
          <a:prstGeom prst="triangle">
            <a:avLst>
              <a:gd name="adj" fmla="val 50514"/>
            </a:avLst>
          </a:prstGeom>
          <a:gradFill>
            <a:gsLst>
              <a:gs pos="0">
                <a:schemeClr val="bg1">
                  <a:lumMod val="85000"/>
                </a:schemeClr>
              </a:gs>
              <a:gs pos="23000">
                <a:schemeClr val="bg1">
                  <a:lumMod val="85000"/>
                </a:schemeClr>
              </a:gs>
              <a:gs pos="69000">
                <a:schemeClr val="bg1">
                  <a:lumMod val="75000"/>
                </a:schemeClr>
              </a:gs>
              <a:gs pos="97000">
                <a:schemeClr val="bg1">
                  <a:lumMod val="50000"/>
                </a:schemeClr>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Isosceles Triangle 17">
            <a:extLst>
              <a:ext uri="{FF2B5EF4-FFF2-40B4-BE49-F238E27FC236}">
                <a16:creationId xmlns:a16="http://schemas.microsoft.com/office/drawing/2014/main" id="{BE9A4F1F-FA57-47D4-B172-81F2961C6E30}"/>
              </a:ext>
            </a:extLst>
          </p:cNvPr>
          <p:cNvSpPr/>
          <p:nvPr/>
        </p:nvSpPr>
        <p:spPr>
          <a:xfrm rot="16200000">
            <a:off x="10480198" y="148114"/>
            <a:ext cx="1794830" cy="1628775"/>
          </a:xfrm>
          <a:prstGeom prst="triangle">
            <a:avLst>
              <a:gd name="adj" fmla="val 50514"/>
            </a:avLst>
          </a:prstGeom>
          <a:gradFill>
            <a:gsLst>
              <a:gs pos="0">
                <a:srgbClr val="FF33CC"/>
              </a:gs>
              <a:gs pos="23000">
                <a:srgbClr val="FF33CC"/>
              </a:gs>
              <a:gs pos="69000">
                <a:srgbClr val="CC3399"/>
              </a:gs>
              <a:gs pos="97000">
                <a:srgbClr val="CC3399"/>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Isosceles Triangle 18">
            <a:extLst>
              <a:ext uri="{FF2B5EF4-FFF2-40B4-BE49-F238E27FC236}">
                <a16:creationId xmlns:a16="http://schemas.microsoft.com/office/drawing/2014/main" id="{9674ADDB-D419-4E45-BCBC-CD432F94CA69}"/>
              </a:ext>
            </a:extLst>
          </p:cNvPr>
          <p:cNvSpPr/>
          <p:nvPr/>
        </p:nvSpPr>
        <p:spPr>
          <a:xfrm rot="16200000">
            <a:off x="8789509" y="83028"/>
            <a:ext cx="1794830" cy="1628775"/>
          </a:xfrm>
          <a:prstGeom prst="triangle">
            <a:avLst>
              <a:gd name="adj" fmla="val 50514"/>
            </a:avLst>
          </a:prstGeom>
          <a:gradFill>
            <a:gsLst>
              <a:gs pos="0">
                <a:srgbClr val="FFFF00"/>
              </a:gs>
              <a:gs pos="23000">
                <a:srgbClr val="FFFF00"/>
              </a:gs>
              <a:gs pos="69000">
                <a:srgbClr val="CCCC00"/>
              </a:gs>
              <a:gs pos="97000">
                <a:srgbClr val="CCCC00"/>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30" name="Picture 6" descr="Image result for fortnite world cup logo transparent">
            <a:extLst>
              <a:ext uri="{FF2B5EF4-FFF2-40B4-BE49-F238E27FC236}">
                <a16:creationId xmlns:a16="http://schemas.microsoft.com/office/drawing/2014/main" id="{72D7F386-144B-470E-B766-F514247AB1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9607" y="3825241"/>
            <a:ext cx="2550747" cy="2786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92799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7103</TotalTime>
  <Words>844</Words>
  <Application>Microsoft Macintosh PowerPoint</Application>
  <PresentationFormat>Widescreen</PresentationFormat>
  <Paragraphs>80</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Calibri Light</vt:lpstr>
      <vt:lpstr>Times New Roman</vt:lpstr>
      <vt:lpstr>Office Theme</vt:lpstr>
      <vt:lpstr>2019 Fortnite World Cup</vt:lpstr>
      <vt:lpstr>2</vt:lpstr>
      <vt:lpstr>3</vt:lpstr>
      <vt:lpstr>10</vt:lpstr>
      <vt:lpstr>13</vt:lpstr>
      <vt:lpstr>$80</vt:lpstr>
      <vt:lpstr>100</vt:lpstr>
      <vt:lpstr>1,221</vt:lpstr>
      <vt:lpstr>23,771</vt:lpstr>
      <vt:lpstr>$50,000</vt:lpstr>
      <vt:lpstr>$1 million</vt:lpstr>
      <vt:lpstr>1.5 million</vt:lpstr>
      <vt:lpstr>2.3 million</vt:lpstr>
      <vt:lpstr>$3 million</vt:lpstr>
      <vt:lpstr>$2 million</vt:lpstr>
      <vt:lpstr>$3 million</vt:lpstr>
      <vt:lpstr>$156 million</vt:lpstr>
      <vt:lpstr>22 million</vt:lpstr>
      <vt:lpstr>$30 million</vt:lpstr>
      <vt:lpstr>40 million</vt:lpstr>
      <vt:lpstr>$100 million</vt:lpstr>
      <vt:lpstr>250 million</vt:lpstr>
      <vt:lpstr>$1 billion</vt:lpstr>
      <vt:lpstr>$3 billion</vt:lpstr>
      <vt:lpstr>2019 Fortnite World Cup</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dc:title>
  <dc:creator>Chris Lindauer</dc:creator>
  <cp:lastModifiedBy>Chris Lindauer</cp:lastModifiedBy>
  <cp:revision>24</cp:revision>
  <dcterms:created xsi:type="dcterms:W3CDTF">2019-08-01T00:25:51Z</dcterms:created>
  <dcterms:modified xsi:type="dcterms:W3CDTF">2019-08-05T22:55:41Z</dcterms:modified>
</cp:coreProperties>
</file>