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61" r:id="rId2"/>
  </p:sldMasterIdLst>
  <p:notesMasterIdLst>
    <p:notesMasterId r:id="rId52"/>
  </p:notesMasterIdLst>
  <p:sldIdLst>
    <p:sldId id="343" r:id="rId3"/>
    <p:sldId id="279" r:id="rId4"/>
    <p:sldId id="299" r:id="rId5"/>
    <p:sldId id="499" r:id="rId6"/>
    <p:sldId id="477" r:id="rId7"/>
    <p:sldId id="500" r:id="rId8"/>
    <p:sldId id="501" r:id="rId9"/>
    <p:sldId id="519" r:id="rId10"/>
    <p:sldId id="307" r:id="rId11"/>
    <p:sldId id="509" r:id="rId12"/>
    <p:sldId id="507" r:id="rId13"/>
    <p:sldId id="520" r:id="rId14"/>
    <p:sldId id="521" r:id="rId15"/>
    <p:sldId id="525" r:id="rId16"/>
    <p:sldId id="526" r:id="rId17"/>
    <p:sldId id="490" r:id="rId18"/>
    <p:sldId id="491" r:id="rId19"/>
    <p:sldId id="502" r:id="rId20"/>
    <p:sldId id="512" r:id="rId21"/>
    <p:sldId id="492" r:id="rId22"/>
    <p:sldId id="510" r:id="rId23"/>
    <p:sldId id="514" r:id="rId24"/>
    <p:sldId id="522" r:id="rId25"/>
    <p:sldId id="494" r:id="rId26"/>
    <p:sldId id="308" r:id="rId27"/>
    <p:sldId id="503" r:id="rId28"/>
    <p:sldId id="523" r:id="rId29"/>
    <p:sldId id="504" r:id="rId30"/>
    <p:sldId id="309" r:id="rId31"/>
    <p:sldId id="452" r:id="rId32"/>
    <p:sldId id="481" r:id="rId33"/>
    <p:sldId id="493" r:id="rId34"/>
    <p:sldId id="453" r:id="rId35"/>
    <p:sldId id="271" r:id="rId36"/>
    <p:sldId id="310" r:id="rId37"/>
    <p:sldId id="454" r:id="rId38"/>
    <p:sldId id="455" r:id="rId39"/>
    <p:sldId id="311" r:id="rId40"/>
    <p:sldId id="482" r:id="rId41"/>
    <p:sldId id="515" r:id="rId42"/>
    <p:sldId id="345" r:id="rId43"/>
    <p:sldId id="344" r:id="rId44"/>
    <p:sldId id="486" r:id="rId45"/>
    <p:sldId id="506" r:id="rId46"/>
    <p:sldId id="516" r:id="rId47"/>
    <p:sldId id="524" r:id="rId48"/>
    <p:sldId id="518" r:id="rId49"/>
    <p:sldId id="517" r:id="rId50"/>
    <p:sldId id="282" r:id="rId51"/>
  </p:sldIdLst>
  <p:sldSz cx="9144000" cy="6858000" type="screen4x3"/>
  <p:notesSz cx="7315200" cy="9601200"/>
  <p:defaultTextStyle>
    <a:defPPr>
      <a:defRPr lang="en-US"/>
    </a:defPPr>
    <a:lvl1pPr algn="l" rtl="0" eaLnBrk="0" fontAlgn="base" hangingPunct="0">
      <a:spcBef>
        <a:spcPct val="0"/>
      </a:spcBef>
      <a:spcAft>
        <a:spcPct val="0"/>
      </a:spcAft>
      <a:defRPr sz="2400" b="1" kern="1200">
        <a:solidFill>
          <a:schemeClr val="tx1"/>
        </a:solidFill>
        <a:latin typeface="Verdana" panose="020B0604030504040204" pitchFamily="34" charset="0"/>
        <a:ea typeface="MS PGothic" panose="020B0600070205080204" pitchFamily="34" charset="-128"/>
        <a:cs typeface="+mn-cs"/>
      </a:defRPr>
    </a:lvl1pPr>
    <a:lvl2pPr marL="457200" algn="l" rtl="0" eaLnBrk="0" fontAlgn="base" hangingPunct="0">
      <a:spcBef>
        <a:spcPct val="0"/>
      </a:spcBef>
      <a:spcAft>
        <a:spcPct val="0"/>
      </a:spcAft>
      <a:defRPr sz="2400" b="1" kern="1200">
        <a:solidFill>
          <a:schemeClr val="tx1"/>
        </a:solidFill>
        <a:latin typeface="Verdana" panose="020B0604030504040204" pitchFamily="34" charset="0"/>
        <a:ea typeface="MS PGothic" panose="020B0600070205080204" pitchFamily="34" charset="-128"/>
        <a:cs typeface="+mn-cs"/>
      </a:defRPr>
    </a:lvl2pPr>
    <a:lvl3pPr marL="914400" algn="l" rtl="0" eaLnBrk="0" fontAlgn="base" hangingPunct="0">
      <a:spcBef>
        <a:spcPct val="0"/>
      </a:spcBef>
      <a:spcAft>
        <a:spcPct val="0"/>
      </a:spcAft>
      <a:defRPr sz="2400" b="1" kern="1200">
        <a:solidFill>
          <a:schemeClr val="tx1"/>
        </a:solidFill>
        <a:latin typeface="Verdana" panose="020B0604030504040204" pitchFamily="34" charset="0"/>
        <a:ea typeface="MS PGothic" panose="020B0600070205080204" pitchFamily="34" charset="-128"/>
        <a:cs typeface="+mn-cs"/>
      </a:defRPr>
    </a:lvl3pPr>
    <a:lvl4pPr marL="1371600" algn="l" rtl="0" eaLnBrk="0" fontAlgn="base" hangingPunct="0">
      <a:spcBef>
        <a:spcPct val="0"/>
      </a:spcBef>
      <a:spcAft>
        <a:spcPct val="0"/>
      </a:spcAft>
      <a:defRPr sz="2400" b="1" kern="1200">
        <a:solidFill>
          <a:schemeClr val="tx1"/>
        </a:solidFill>
        <a:latin typeface="Verdana" panose="020B0604030504040204" pitchFamily="34" charset="0"/>
        <a:ea typeface="MS PGothic" panose="020B0600070205080204" pitchFamily="34" charset="-128"/>
        <a:cs typeface="+mn-cs"/>
      </a:defRPr>
    </a:lvl4pPr>
    <a:lvl5pPr marL="1828800" algn="l" rtl="0" eaLnBrk="0" fontAlgn="base" hangingPunct="0">
      <a:spcBef>
        <a:spcPct val="0"/>
      </a:spcBef>
      <a:spcAft>
        <a:spcPct val="0"/>
      </a:spcAft>
      <a:defRPr sz="2400" b="1" kern="1200">
        <a:solidFill>
          <a:schemeClr val="tx1"/>
        </a:solidFill>
        <a:latin typeface="Verdana" panose="020B0604030504040204" pitchFamily="34" charset="0"/>
        <a:ea typeface="MS PGothic" panose="020B0600070205080204" pitchFamily="34" charset="-128"/>
        <a:cs typeface="+mn-cs"/>
      </a:defRPr>
    </a:lvl5pPr>
    <a:lvl6pPr marL="2286000" algn="l" defTabSz="914400" rtl="0" eaLnBrk="1" latinLnBrk="0" hangingPunct="1">
      <a:defRPr sz="2400" b="1" kern="1200">
        <a:solidFill>
          <a:schemeClr val="tx1"/>
        </a:solidFill>
        <a:latin typeface="Verdana" panose="020B0604030504040204" pitchFamily="34" charset="0"/>
        <a:ea typeface="MS PGothic" panose="020B0600070205080204" pitchFamily="34" charset="-128"/>
        <a:cs typeface="+mn-cs"/>
      </a:defRPr>
    </a:lvl6pPr>
    <a:lvl7pPr marL="2743200" algn="l" defTabSz="914400" rtl="0" eaLnBrk="1" latinLnBrk="0" hangingPunct="1">
      <a:defRPr sz="2400" b="1" kern="1200">
        <a:solidFill>
          <a:schemeClr val="tx1"/>
        </a:solidFill>
        <a:latin typeface="Verdana" panose="020B0604030504040204" pitchFamily="34" charset="0"/>
        <a:ea typeface="MS PGothic" panose="020B0600070205080204" pitchFamily="34" charset="-128"/>
        <a:cs typeface="+mn-cs"/>
      </a:defRPr>
    </a:lvl7pPr>
    <a:lvl8pPr marL="3200400" algn="l" defTabSz="914400" rtl="0" eaLnBrk="1" latinLnBrk="0" hangingPunct="1">
      <a:defRPr sz="2400" b="1" kern="1200">
        <a:solidFill>
          <a:schemeClr val="tx1"/>
        </a:solidFill>
        <a:latin typeface="Verdana" panose="020B0604030504040204" pitchFamily="34" charset="0"/>
        <a:ea typeface="MS PGothic" panose="020B0600070205080204" pitchFamily="34" charset="-128"/>
        <a:cs typeface="+mn-cs"/>
      </a:defRPr>
    </a:lvl8pPr>
    <a:lvl9pPr marL="3657600" algn="l" defTabSz="914400" rtl="0" eaLnBrk="1" latinLnBrk="0" hangingPunct="1">
      <a:defRPr sz="2400" b="1" kern="1200">
        <a:solidFill>
          <a:schemeClr val="tx1"/>
        </a:solidFill>
        <a:latin typeface="Verdana" panose="020B060403050404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20000"/>
    <a:srgbClr val="246B11"/>
    <a:srgbClr val="0D1A09"/>
    <a:srgbClr val="0000FF"/>
    <a:srgbClr val="006600"/>
    <a:srgbClr val="000099"/>
    <a:srgbClr val="B00000"/>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294"/>
    <p:restoredTop sz="94641"/>
  </p:normalViewPr>
  <p:slideViewPr>
    <p:cSldViewPr>
      <p:cViewPr varScale="1">
        <p:scale>
          <a:sx n="75" d="100"/>
          <a:sy n="75" d="100"/>
        </p:scale>
        <p:origin x="1068" y="2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450" name="Rectangle 2">
            <a:extLst>
              <a:ext uri="{FF2B5EF4-FFF2-40B4-BE49-F238E27FC236}">
                <a16:creationId xmlns:a16="http://schemas.microsoft.com/office/drawing/2014/main" id="{ED8DEC0A-D5A9-4EEB-8277-B5AC51E79D2D}"/>
              </a:ext>
            </a:extLst>
          </p:cNvPr>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defTabSz="966788" eaLnBrk="1" hangingPunct="1">
              <a:defRPr sz="1300" b="0">
                <a:latin typeface="Arial" charset="0"/>
                <a:ea typeface="+mn-ea"/>
                <a:cs typeface="+mn-cs"/>
              </a:defRPr>
            </a:lvl1pPr>
          </a:lstStyle>
          <a:p>
            <a:pPr>
              <a:defRPr/>
            </a:pPr>
            <a:endParaRPr lang="en-US"/>
          </a:p>
        </p:txBody>
      </p:sp>
      <p:sp>
        <p:nvSpPr>
          <p:cNvPr id="104451" name="Rectangle 3">
            <a:extLst>
              <a:ext uri="{FF2B5EF4-FFF2-40B4-BE49-F238E27FC236}">
                <a16:creationId xmlns:a16="http://schemas.microsoft.com/office/drawing/2014/main" id="{E7EAC7AF-F99E-49BF-B664-6FBFD0208FE8}"/>
              </a:ext>
            </a:extLst>
          </p:cNvPr>
          <p:cNvSpPr>
            <a:spLocks noGrp="1" noChangeArrowheads="1"/>
          </p:cNvSpPr>
          <p:nvPr>
            <p:ph type="dt" idx="1"/>
          </p:nvPr>
        </p:nvSpPr>
        <p:spPr bwMode="auto">
          <a:xfrm>
            <a:off x="4143375"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defTabSz="966788" eaLnBrk="1" hangingPunct="1">
              <a:defRPr sz="1300" b="0">
                <a:latin typeface="Arial" charset="0"/>
                <a:ea typeface="+mn-ea"/>
                <a:cs typeface="+mn-cs"/>
              </a:defRPr>
            </a:lvl1pPr>
          </a:lstStyle>
          <a:p>
            <a:pPr>
              <a:defRPr/>
            </a:pPr>
            <a:endParaRPr lang="en-US"/>
          </a:p>
        </p:txBody>
      </p:sp>
      <p:sp>
        <p:nvSpPr>
          <p:cNvPr id="3076" name="Rectangle 4">
            <a:extLst>
              <a:ext uri="{FF2B5EF4-FFF2-40B4-BE49-F238E27FC236}">
                <a16:creationId xmlns:a16="http://schemas.microsoft.com/office/drawing/2014/main" id="{00A1AE54-657B-4FCD-BC19-EB768F45427A}"/>
              </a:ext>
            </a:extLst>
          </p:cNvPr>
          <p:cNvSpPr>
            <a:spLocks noGrp="1" noRot="1" noChangeAspect="1" noChangeArrowheads="1" noTextEdit="1"/>
          </p:cNvSpPr>
          <p:nvPr>
            <p:ph type="sldImg" idx="2"/>
          </p:nvPr>
        </p:nvSpPr>
        <p:spPr bwMode="auto">
          <a:xfrm>
            <a:off x="1257300" y="720725"/>
            <a:ext cx="4800600" cy="36004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3" name="Rectangle 5">
            <a:extLst>
              <a:ext uri="{FF2B5EF4-FFF2-40B4-BE49-F238E27FC236}">
                <a16:creationId xmlns:a16="http://schemas.microsoft.com/office/drawing/2014/main" id="{F5A8A7DE-B7C8-4FEA-A6D9-7829D79CB883}"/>
              </a:ext>
            </a:extLst>
          </p:cNvPr>
          <p:cNvSpPr>
            <a:spLocks noGrp="1" noChangeArrowheads="1"/>
          </p:cNvSpPr>
          <p:nvPr>
            <p:ph type="body" sz="quarter" idx="3"/>
          </p:nvPr>
        </p:nvSpPr>
        <p:spPr bwMode="auto">
          <a:xfrm>
            <a:off x="731838" y="4560888"/>
            <a:ext cx="5851525" cy="4319587"/>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4454" name="Rectangle 6">
            <a:extLst>
              <a:ext uri="{FF2B5EF4-FFF2-40B4-BE49-F238E27FC236}">
                <a16:creationId xmlns:a16="http://schemas.microsoft.com/office/drawing/2014/main" id="{8BE58F26-83F6-4832-A2F3-3DFC6ABF1BEC}"/>
              </a:ext>
            </a:extLst>
          </p:cNvPr>
          <p:cNvSpPr>
            <a:spLocks noGrp="1" noChangeArrowheads="1"/>
          </p:cNvSpPr>
          <p:nvPr>
            <p:ph type="ftr" sz="quarter" idx="4"/>
          </p:nvPr>
        </p:nvSpPr>
        <p:spPr bwMode="auto">
          <a:xfrm>
            <a:off x="0"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defTabSz="966788" eaLnBrk="1" hangingPunct="1">
              <a:defRPr sz="1300" b="0">
                <a:latin typeface="Arial" charset="0"/>
                <a:ea typeface="+mn-ea"/>
                <a:cs typeface="+mn-cs"/>
              </a:defRPr>
            </a:lvl1pPr>
          </a:lstStyle>
          <a:p>
            <a:pPr>
              <a:defRPr/>
            </a:pPr>
            <a:endParaRPr lang="en-US"/>
          </a:p>
        </p:txBody>
      </p:sp>
      <p:sp>
        <p:nvSpPr>
          <p:cNvPr id="104455" name="Rectangle 7">
            <a:extLst>
              <a:ext uri="{FF2B5EF4-FFF2-40B4-BE49-F238E27FC236}">
                <a16:creationId xmlns:a16="http://schemas.microsoft.com/office/drawing/2014/main" id="{5D385B34-FCEC-496B-8C24-C21509CB2769}"/>
              </a:ext>
            </a:extLst>
          </p:cNvPr>
          <p:cNvSpPr>
            <a:spLocks noGrp="1" noChangeArrowheads="1"/>
          </p:cNvSpPr>
          <p:nvPr>
            <p:ph type="sldNum" sz="quarter" idx="5"/>
          </p:nvPr>
        </p:nvSpPr>
        <p:spPr bwMode="auto">
          <a:xfrm>
            <a:off x="4143375"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defTabSz="966788" eaLnBrk="1" hangingPunct="1">
              <a:defRPr sz="1300" b="0">
                <a:latin typeface="Arial" panose="020B0604020202020204" pitchFamily="34" charset="0"/>
                <a:cs typeface="Arial" panose="020B0604020202020204" pitchFamily="34" charset="0"/>
              </a:defRPr>
            </a:lvl1pPr>
          </a:lstStyle>
          <a:p>
            <a:fld id="{8BFD6F40-7583-4201-9C48-57E61ACE53FD}"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Slide Image Placeholder 1">
            <a:extLst>
              <a:ext uri="{FF2B5EF4-FFF2-40B4-BE49-F238E27FC236}">
                <a16:creationId xmlns:a16="http://schemas.microsoft.com/office/drawing/2014/main" id="{3AC44F7A-CCF3-4824-A6E5-EC61F5F45A5B}"/>
              </a:ext>
            </a:extLst>
          </p:cNvPr>
          <p:cNvSpPr>
            <a:spLocks noGrp="1" noRot="1" noChangeAspect="1" noChangeArrowheads="1" noTextEdit="1"/>
          </p:cNvSpPr>
          <p:nvPr>
            <p:ph type="sldImg"/>
          </p:nvPr>
        </p:nvSpPr>
        <p:spPr>
          <a:ln/>
        </p:spPr>
      </p:sp>
      <p:sp>
        <p:nvSpPr>
          <p:cNvPr id="5122" name="Notes Placeholder 2">
            <a:extLst>
              <a:ext uri="{FF2B5EF4-FFF2-40B4-BE49-F238E27FC236}">
                <a16:creationId xmlns:a16="http://schemas.microsoft.com/office/drawing/2014/main" id="{8A902C97-6362-47B7-998D-A500AB814FF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123" name="Slide Number Placeholder 3">
            <a:extLst>
              <a:ext uri="{FF2B5EF4-FFF2-40B4-BE49-F238E27FC236}">
                <a16:creationId xmlns:a16="http://schemas.microsoft.com/office/drawing/2014/main" id="{82F48298-69F0-4B40-9A1A-962CA87D8E8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8FB3FE63-8785-4C15-9B22-2444351FC1F2}" type="slidenum">
              <a:rPr lang="en-US" altLang="en-US" sz="1300" b="0">
                <a:latin typeface="Arial" panose="020B0604020202020204" pitchFamily="34" charset="0"/>
              </a:rPr>
              <a:pPr/>
              <a:t>1</a:t>
            </a:fld>
            <a:endParaRPr lang="en-US" altLang="en-US" sz="1300" b="0">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a:extLst>
              <a:ext uri="{FF2B5EF4-FFF2-40B4-BE49-F238E27FC236}">
                <a16:creationId xmlns:a16="http://schemas.microsoft.com/office/drawing/2014/main" id="{B48BCC19-65C4-443B-9B5E-C9B6621292EE}"/>
              </a:ext>
            </a:extLst>
          </p:cNvPr>
          <p:cNvSpPr>
            <a:spLocks noGrp="1" noRot="1" noChangeAspect="1" noChangeArrowheads="1" noTextEdit="1"/>
          </p:cNvSpPr>
          <p:nvPr>
            <p:ph type="sldImg"/>
          </p:nvPr>
        </p:nvSpPr>
        <p:spPr>
          <a:solidFill>
            <a:srgbClr val="FFFFFF"/>
          </a:solidFill>
          <a:ln/>
        </p:spPr>
      </p:sp>
      <p:sp>
        <p:nvSpPr>
          <p:cNvPr id="23554" name="Notes Placeholder 2">
            <a:extLst>
              <a:ext uri="{FF2B5EF4-FFF2-40B4-BE49-F238E27FC236}">
                <a16:creationId xmlns:a16="http://schemas.microsoft.com/office/drawing/2014/main" id="{41C9FE4C-3217-4369-B25A-E6A137ADF25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3555" name="Slide Number Placeholder 3">
            <a:extLst>
              <a:ext uri="{FF2B5EF4-FFF2-40B4-BE49-F238E27FC236}">
                <a16:creationId xmlns:a16="http://schemas.microsoft.com/office/drawing/2014/main" id="{F5E9BD9F-99B2-49B0-A9E8-89D068655912}"/>
              </a:ext>
            </a:extLst>
          </p:cNvPr>
          <p:cNvSpPr txBox="1">
            <a:spLocks noGrp="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1307AD04-B0C3-4275-924E-37E5E54B4306}" type="slidenum">
              <a:rPr lang="en-US" altLang="en-US" sz="1300" b="0">
                <a:latin typeface="Arial" panose="020B0604020202020204" pitchFamily="34" charset="0"/>
              </a:rPr>
              <a:pPr algn="r" eaLnBrk="1" hangingPunct="1"/>
              <a:t>10</a:t>
            </a:fld>
            <a:endParaRPr lang="en-US" altLang="en-US" sz="1300" b="0">
              <a:latin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a:extLst>
              <a:ext uri="{FF2B5EF4-FFF2-40B4-BE49-F238E27FC236}">
                <a16:creationId xmlns:a16="http://schemas.microsoft.com/office/drawing/2014/main" id="{740AAC57-4D7A-4304-BEA6-5859DB202224}"/>
              </a:ext>
            </a:extLst>
          </p:cNvPr>
          <p:cNvSpPr>
            <a:spLocks noGrp="1" noRot="1" noChangeAspect="1" noChangeArrowheads="1" noTextEdit="1"/>
          </p:cNvSpPr>
          <p:nvPr>
            <p:ph type="sldImg"/>
          </p:nvPr>
        </p:nvSpPr>
        <p:spPr>
          <a:solidFill>
            <a:srgbClr val="FFFFFF"/>
          </a:solidFill>
          <a:ln/>
        </p:spPr>
      </p:sp>
      <p:sp>
        <p:nvSpPr>
          <p:cNvPr id="25602" name="Notes Placeholder 2">
            <a:extLst>
              <a:ext uri="{FF2B5EF4-FFF2-40B4-BE49-F238E27FC236}">
                <a16:creationId xmlns:a16="http://schemas.microsoft.com/office/drawing/2014/main" id="{DDD6990D-0887-4665-890D-E81720A057D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5603" name="Slide Number Placeholder 3">
            <a:extLst>
              <a:ext uri="{FF2B5EF4-FFF2-40B4-BE49-F238E27FC236}">
                <a16:creationId xmlns:a16="http://schemas.microsoft.com/office/drawing/2014/main" id="{28DE4AB4-4CDC-4854-A7D6-1A14391EFADA}"/>
              </a:ext>
            </a:extLst>
          </p:cNvPr>
          <p:cNvSpPr txBox="1">
            <a:spLocks noGrp="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76C743C8-9C5C-41E2-AC1B-D1FD0255324A}" type="slidenum">
              <a:rPr lang="en-US" altLang="en-US" sz="1300" b="0">
                <a:latin typeface="Arial" panose="020B0604020202020204" pitchFamily="34" charset="0"/>
              </a:rPr>
              <a:pPr algn="r" eaLnBrk="1" hangingPunct="1"/>
              <a:t>11</a:t>
            </a:fld>
            <a:endParaRPr lang="en-US" altLang="en-US" sz="1300" b="0">
              <a:latin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a:extLst>
              <a:ext uri="{FF2B5EF4-FFF2-40B4-BE49-F238E27FC236}">
                <a16:creationId xmlns:a16="http://schemas.microsoft.com/office/drawing/2014/main" id="{740AAC57-4D7A-4304-BEA6-5859DB202224}"/>
              </a:ext>
            </a:extLst>
          </p:cNvPr>
          <p:cNvSpPr>
            <a:spLocks noGrp="1" noRot="1" noChangeAspect="1" noChangeArrowheads="1" noTextEdit="1"/>
          </p:cNvSpPr>
          <p:nvPr>
            <p:ph type="sldImg"/>
          </p:nvPr>
        </p:nvSpPr>
        <p:spPr>
          <a:solidFill>
            <a:srgbClr val="FFFFFF"/>
          </a:solidFill>
          <a:ln/>
        </p:spPr>
      </p:sp>
      <p:sp>
        <p:nvSpPr>
          <p:cNvPr id="25602" name="Notes Placeholder 2">
            <a:extLst>
              <a:ext uri="{FF2B5EF4-FFF2-40B4-BE49-F238E27FC236}">
                <a16:creationId xmlns:a16="http://schemas.microsoft.com/office/drawing/2014/main" id="{DDD6990D-0887-4665-890D-E81720A057D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5603" name="Slide Number Placeholder 3">
            <a:extLst>
              <a:ext uri="{FF2B5EF4-FFF2-40B4-BE49-F238E27FC236}">
                <a16:creationId xmlns:a16="http://schemas.microsoft.com/office/drawing/2014/main" id="{28DE4AB4-4CDC-4854-A7D6-1A14391EFADA}"/>
              </a:ext>
            </a:extLst>
          </p:cNvPr>
          <p:cNvSpPr txBox="1">
            <a:spLocks noGrp="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76C743C8-9C5C-41E2-AC1B-D1FD0255324A}" type="slidenum">
              <a:rPr lang="en-US" altLang="en-US" sz="1300" b="0">
                <a:latin typeface="Arial" panose="020B0604020202020204" pitchFamily="34" charset="0"/>
              </a:rPr>
              <a:pPr algn="r" eaLnBrk="1" hangingPunct="1"/>
              <a:t>12</a:t>
            </a:fld>
            <a:endParaRPr lang="en-US" altLang="en-US" sz="1300" b="0">
              <a:latin typeface="Arial" panose="020B0604020202020204" pitchFamily="34" charset="0"/>
            </a:endParaRPr>
          </a:p>
        </p:txBody>
      </p:sp>
    </p:spTree>
    <p:extLst>
      <p:ext uri="{BB962C8B-B14F-4D97-AF65-F5344CB8AC3E}">
        <p14:creationId xmlns:p14="http://schemas.microsoft.com/office/powerpoint/2010/main" val="15431687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a:extLst>
              <a:ext uri="{FF2B5EF4-FFF2-40B4-BE49-F238E27FC236}">
                <a16:creationId xmlns:a16="http://schemas.microsoft.com/office/drawing/2014/main" id="{740AAC57-4D7A-4304-BEA6-5859DB202224}"/>
              </a:ext>
            </a:extLst>
          </p:cNvPr>
          <p:cNvSpPr>
            <a:spLocks noGrp="1" noRot="1" noChangeAspect="1" noChangeArrowheads="1" noTextEdit="1"/>
          </p:cNvSpPr>
          <p:nvPr>
            <p:ph type="sldImg"/>
          </p:nvPr>
        </p:nvSpPr>
        <p:spPr>
          <a:solidFill>
            <a:srgbClr val="FFFFFF"/>
          </a:solidFill>
          <a:ln/>
        </p:spPr>
      </p:sp>
      <p:sp>
        <p:nvSpPr>
          <p:cNvPr id="25602" name="Notes Placeholder 2">
            <a:extLst>
              <a:ext uri="{FF2B5EF4-FFF2-40B4-BE49-F238E27FC236}">
                <a16:creationId xmlns:a16="http://schemas.microsoft.com/office/drawing/2014/main" id="{DDD6990D-0887-4665-890D-E81720A057D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5603" name="Slide Number Placeholder 3">
            <a:extLst>
              <a:ext uri="{FF2B5EF4-FFF2-40B4-BE49-F238E27FC236}">
                <a16:creationId xmlns:a16="http://schemas.microsoft.com/office/drawing/2014/main" id="{28DE4AB4-4CDC-4854-A7D6-1A14391EFADA}"/>
              </a:ext>
            </a:extLst>
          </p:cNvPr>
          <p:cNvSpPr txBox="1">
            <a:spLocks noGrp="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76C743C8-9C5C-41E2-AC1B-D1FD0255324A}" type="slidenum">
              <a:rPr lang="en-US" altLang="en-US" sz="1300" b="0">
                <a:latin typeface="Arial" panose="020B0604020202020204" pitchFamily="34" charset="0"/>
              </a:rPr>
              <a:pPr algn="r" eaLnBrk="1" hangingPunct="1"/>
              <a:t>13</a:t>
            </a:fld>
            <a:endParaRPr lang="en-US" altLang="en-US" sz="1300" b="0">
              <a:latin typeface="Arial" panose="020B0604020202020204" pitchFamily="34" charset="0"/>
            </a:endParaRPr>
          </a:p>
        </p:txBody>
      </p:sp>
    </p:spTree>
    <p:extLst>
      <p:ext uri="{BB962C8B-B14F-4D97-AF65-F5344CB8AC3E}">
        <p14:creationId xmlns:p14="http://schemas.microsoft.com/office/powerpoint/2010/main" val="19612879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a:extLst>
              <a:ext uri="{FF2B5EF4-FFF2-40B4-BE49-F238E27FC236}">
                <a16:creationId xmlns:a16="http://schemas.microsoft.com/office/drawing/2014/main" id="{740AAC57-4D7A-4304-BEA6-5859DB202224}"/>
              </a:ext>
            </a:extLst>
          </p:cNvPr>
          <p:cNvSpPr>
            <a:spLocks noGrp="1" noRot="1" noChangeAspect="1" noChangeArrowheads="1" noTextEdit="1"/>
          </p:cNvSpPr>
          <p:nvPr>
            <p:ph type="sldImg"/>
          </p:nvPr>
        </p:nvSpPr>
        <p:spPr>
          <a:solidFill>
            <a:srgbClr val="FFFFFF"/>
          </a:solidFill>
          <a:ln/>
        </p:spPr>
      </p:sp>
      <p:sp>
        <p:nvSpPr>
          <p:cNvPr id="25602" name="Notes Placeholder 2">
            <a:extLst>
              <a:ext uri="{FF2B5EF4-FFF2-40B4-BE49-F238E27FC236}">
                <a16:creationId xmlns:a16="http://schemas.microsoft.com/office/drawing/2014/main" id="{DDD6990D-0887-4665-890D-E81720A057D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5603" name="Slide Number Placeholder 3">
            <a:extLst>
              <a:ext uri="{FF2B5EF4-FFF2-40B4-BE49-F238E27FC236}">
                <a16:creationId xmlns:a16="http://schemas.microsoft.com/office/drawing/2014/main" id="{28DE4AB4-4CDC-4854-A7D6-1A14391EFADA}"/>
              </a:ext>
            </a:extLst>
          </p:cNvPr>
          <p:cNvSpPr txBox="1">
            <a:spLocks noGrp="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76C743C8-9C5C-41E2-AC1B-D1FD0255324A}" type="slidenum">
              <a:rPr lang="en-US" altLang="en-US" sz="1300" b="0">
                <a:latin typeface="Arial" panose="020B0604020202020204" pitchFamily="34" charset="0"/>
              </a:rPr>
              <a:pPr algn="r" eaLnBrk="1" hangingPunct="1"/>
              <a:t>14</a:t>
            </a:fld>
            <a:endParaRPr lang="en-US" altLang="en-US" sz="1300" b="0">
              <a:latin typeface="Arial" panose="020B0604020202020204" pitchFamily="34" charset="0"/>
            </a:endParaRPr>
          </a:p>
        </p:txBody>
      </p:sp>
    </p:spTree>
    <p:extLst>
      <p:ext uri="{BB962C8B-B14F-4D97-AF65-F5344CB8AC3E}">
        <p14:creationId xmlns:p14="http://schemas.microsoft.com/office/powerpoint/2010/main" val="22053227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a:extLst>
              <a:ext uri="{FF2B5EF4-FFF2-40B4-BE49-F238E27FC236}">
                <a16:creationId xmlns:a16="http://schemas.microsoft.com/office/drawing/2014/main" id="{740AAC57-4D7A-4304-BEA6-5859DB202224}"/>
              </a:ext>
            </a:extLst>
          </p:cNvPr>
          <p:cNvSpPr>
            <a:spLocks noGrp="1" noRot="1" noChangeAspect="1" noChangeArrowheads="1" noTextEdit="1"/>
          </p:cNvSpPr>
          <p:nvPr>
            <p:ph type="sldImg"/>
          </p:nvPr>
        </p:nvSpPr>
        <p:spPr>
          <a:solidFill>
            <a:srgbClr val="FFFFFF"/>
          </a:solidFill>
          <a:ln/>
        </p:spPr>
      </p:sp>
      <p:sp>
        <p:nvSpPr>
          <p:cNvPr id="25602" name="Notes Placeholder 2">
            <a:extLst>
              <a:ext uri="{FF2B5EF4-FFF2-40B4-BE49-F238E27FC236}">
                <a16:creationId xmlns:a16="http://schemas.microsoft.com/office/drawing/2014/main" id="{DDD6990D-0887-4665-890D-E81720A057D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5603" name="Slide Number Placeholder 3">
            <a:extLst>
              <a:ext uri="{FF2B5EF4-FFF2-40B4-BE49-F238E27FC236}">
                <a16:creationId xmlns:a16="http://schemas.microsoft.com/office/drawing/2014/main" id="{28DE4AB4-4CDC-4854-A7D6-1A14391EFADA}"/>
              </a:ext>
            </a:extLst>
          </p:cNvPr>
          <p:cNvSpPr txBox="1">
            <a:spLocks noGrp="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76C743C8-9C5C-41E2-AC1B-D1FD0255324A}" type="slidenum">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pPr marL="0" marR="0" lvl="0" indent="0" algn="r" defTabSz="966788" rtl="0" eaLnBrk="1" fontAlgn="base" latinLnBrk="0" hangingPunct="1">
                <a:lnSpc>
                  <a:spcPct val="100000"/>
                </a:lnSpc>
                <a:spcBef>
                  <a:spcPct val="0"/>
                </a:spcBef>
                <a:spcAft>
                  <a:spcPct val="0"/>
                </a:spcAft>
                <a:buClrTx/>
                <a:buSzTx/>
                <a:buFontTx/>
                <a:buNone/>
                <a:tabLst/>
                <a:defRPr/>
              </a:pPr>
              <a:t>15</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spTree>
    <p:extLst>
      <p:ext uri="{BB962C8B-B14F-4D97-AF65-F5344CB8AC3E}">
        <p14:creationId xmlns:p14="http://schemas.microsoft.com/office/powerpoint/2010/main" val="4787670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a:extLst>
              <a:ext uri="{FF2B5EF4-FFF2-40B4-BE49-F238E27FC236}">
                <a16:creationId xmlns:a16="http://schemas.microsoft.com/office/drawing/2014/main" id="{AA902590-D2C1-486A-B0D4-AEBF5890C341}"/>
              </a:ext>
            </a:extLst>
          </p:cNvPr>
          <p:cNvSpPr>
            <a:spLocks noGrp="1" noRot="1" noChangeAspect="1" noChangeArrowheads="1" noTextEdit="1"/>
          </p:cNvSpPr>
          <p:nvPr>
            <p:ph type="sldImg"/>
          </p:nvPr>
        </p:nvSpPr>
        <p:spPr>
          <a:ln/>
        </p:spPr>
      </p:sp>
      <p:sp>
        <p:nvSpPr>
          <p:cNvPr id="27650" name="Notes Placeholder 2">
            <a:extLst>
              <a:ext uri="{FF2B5EF4-FFF2-40B4-BE49-F238E27FC236}">
                <a16:creationId xmlns:a16="http://schemas.microsoft.com/office/drawing/2014/main" id="{A9531F48-55B6-48B6-AA5B-2B8886595A1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7651" name="Slide Number Placeholder 3">
            <a:extLst>
              <a:ext uri="{FF2B5EF4-FFF2-40B4-BE49-F238E27FC236}">
                <a16:creationId xmlns:a16="http://schemas.microsoft.com/office/drawing/2014/main" id="{8D4C938F-67CD-4FEA-B100-F4C54D2DC0B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A9577DFA-B725-479E-AD4A-524A2F00D8EC}" type="slidenum">
              <a:rPr lang="en-US" altLang="en-US" sz="1300" b="0">
                <a:latin typeface="Arial" panose="020B0604020202020204" pitchFamily="34" charset="0"/>
              </a:rPr>
              <a:pPr/>
              <a:t>16</a:t>
            </a:fld>
            <a:endParaRPr lang="en-US" altLang="en-US" sz="1300" b="0">
              <a:latin typeface="Arial" panose="020B060402020202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a:extLst>
              <a:ext uri="{FF2B5EF4-FFF2-40B4-BE49-F238E27FC236}">
                <a16:creationId xmlns:a16="http://schemas.microsoft.com/office/drawing/2014/main" id="{376BD744-6039-440B-BD59-3EDF1FE65EFF}"/>
              </a:ext>
            </a:extLst>
          </p:cNvPr>
          <p:cNvSpPr>
            <a:spLocks noGrp="1" noRot="1" noChangeAspect="1" noChangeArrowheads="1" noTextEdit="1"/>
          </p:cNvSpPr>
          <p:nvPr>
            <p:ph type="sldImg"/>
          </p:nvPr>
        </p:nvSpPr>
        <p:spPr>
          <a:ln/>
        </p:spPr>
      </p:sp>
      <p:sp>
        <p:nvSpPr>
          <p:cNvPr id="29698" name="Notes Placeholder 2">
            <a:extLst>
              <a:ext uri="{FF2B5EF4-FFF2-40B4-BE49-F238E27FC236}">
                <a16:creationId xmlns:a16="http://schemas.microsoft.com/office/drawing/2014/main" id="{06D89CEA-0AD8-41F0-BCF6-7AD169C69D3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9699" name="Slide Number Placeholder 3">
            <a:extLst>
              <a:ext uri="{FF2B5EF4-FFF2-40B4-BE49-F238E27FC236}">
                <a16:creationId xmlns:a16="http://schemas.microsoft.com/office/drawing/2014/main" id="{A3BEBCA0-739B-4045-8DCA-61E9070E6F9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A18CE098-B252-4741-92D1-B309D72CA5F9}" type="slidenum">
              <a:rPr lang="en-US" altLang="en-US" sz="1300" b="0">
                <a:latin typeface="Arial" panose="020B0604020202020204" pitchFamily="34" charset="0"/>
              </a:rPr>
              <a:pPr/>
              <a:t>17</a:t>
            </a:fld>
            <a:endParaRPr lang="en-US" altLang="en-US" sz="1300" b="0">
              <a:latin typeface="Arial" panose="020B060402020202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a:extLst>
              <a:ext uri="{FF2B5EF4-FFF2-40B4-BE49-F238E27FC236}">
                <a16:creationId xmlns:a16="http://schemas.microsoft.com/office/drawing/2014/main" id="{EFA034C9-564A-4344-AD48-D005F5A1A9C5}"/>
              </a:ext>
            </a:extLst>
          </p:cNvPr>
          <p:cNvSpPr>
            <a:spLocks noGrp="1" noRot="1" noChangeAspect="1" noChangeArrowheads="1" noTextEdit="1"/>
          </p:cNvSpPr>
          <p:nvPr>
            <p:ph type="sldImg"/>
          </p:nvPr>
        </p:nvSpPr>
        <p:spPr>
          <a:solidFill>
            <a:srgbClr val="FFFFFF"/>
          </a:solidFill>
          <a:ln/>
        </p:spPr>
      </p:sp>
      <p:sp>
        <p:nvSpPr>
          <p:cNvPr id="31746" name="Notes Placeholder 2">
            <a:extLst>
              <a:ext uri="{FF2B5EF4-FFF2-40B4-BE49-F238E27FC236}">
                <a16:creationId xmlns:a16="http://schemas.microsoft.com/office/drawing/2014/main" id="{A963F5FC-D16E-4605-8481-E77ADB31991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31747" name="Slide Number Placeholder 3">
            <a:extLst>
              <a:ext uri="{FF2B5EF4-FFF2-40B4-BE49-F238E27FC236}">
                <a16:creationId xmlns:a16="http://schemas.microsoft.com/office/drawing/2014/main" id="{A9CF02BA-1BE2-49B3-8B1D-682E66111333}"/>
              </a:ext>
            </a:extLst>
          </p:cNvPr>
          <p:cNvSpPr txBox="1">
            <a:spLocks noGrp="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4C45A1B2-082C-45A4-8143-6D747DF464CA}" type="slidenum">
              <a:rPr lang="en-US" altLang="en-US" sz="1300" b="0">
                <a:latin typeface="Arial" panose="020B0604020202020204" pitchFamily="34" charset="0"/>
              </a:rPr>
              <a:pPr algn="r" eaLnBrk="1" hangingPunct="1"/>
              <a:t>18</a:t>
            </a:fld>
            <a:endParaRPr lang="en-US" altLang="en-US" sz="1300" b="0">
              <a:latin typeface="Arial" panose="020B060402020202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a:extLst>
              <a:ext uri="{FF2B5EF4-FFF2-40B4-BE49-F238E27FC236}">
                <a16:creationId xmlns:a16="http://schemas.microsoft.com/office/drawing/2014/main" id="{48DCD6DA-1104-42A4-8407-804610CA6BA7}"/>
              </a:ext>
            </a:extLst>
          </p:cNvPr>
          <p:cNvSpPr>
            <a:spLocks noGrp="1" noRot="1" noChangeAspect="1" noChangeArrowheads="1" noTextEdit="1"/>
          </p:cNvSpPr>
          <p:nvPr>
            <p:ph type="sldImg"/>
          </p:nvPr>
        </p:nvSpPr>
        <p:spPr>
          <a:solidFill>
            <a:srgbClr val="FFFFFF"/>
          </a:solidFill>
          <a:ln/>
        </p:spPr>
      </p:sp>
      <p:sp>
        <p:nvSpPr>
          <p:cNvPr id="33794" name="Notes Placeholder 2">
            <a:extLst>
              <a:ext uri="{FF2B5EF4-FFF2-40B4-BE49-F238E27FC236}">
                <a16:creationId xmlns:a16="http://schemas.microsoft.com/office/drawing/2014/main" id="{BB23DECC-5A47-49B2-8A62-46A7154E6C9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33795" name="Slide Number Placeholder 3">
            <a:extLst>
              <a:ext uri="{FF2B5EF4-FFF2-40B4-BE49-F238E27FC236}">
                <a16:creationId xmlns:a16="http://schemas.microsoft.com/office/drawing/2014/main" id="{BDBE235E-A818-4879-A3A7-F13F5FC5C807}"/>
              </a:ext>
            </a:extLst>
          </p:cNvPr>
          <p:cNvSpPr txBox="1">
            <a:spLocks noGrp="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C93F808C-83A8-4EED-B3D0-92010EF72D34}" type="slidenum">
              <a:rPr lang="en-US" altLang="en-US" sz="1300" b="0">
                <a:latin typeface="Arial" panose="020B0604020202020204" pitchFamily="34" charset="0"/>
              </a:rPr>
              <a:pPr algn="r" eaLnBrk="1" hangingPunct="1"/>
              <a:t>19</a:t>
            </a:fld>
            <a:endParaRPr lang="en-US" altLang="en-US" sz="1300" b="0">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Slide Image Placeholder 1">
            <a:extLst>
              <a:ext uri="{FF2B5EF4-FFF2-40B4-BE49-F238E27FC236}">
                <a16:creationId xmlns:a16="http://schemas.microsoft.com/office/drawing/2014/main" id="{DF63045D-73F6-40F5-9E12-70A57D617A8F}"/>
              </a:ext>
            </a:extLst>
          </p:cNvPr>
          <p:cNvSpPr>
            <a:spLocks noGrp="1" noRot="1" noChangeAspect="1" noChangeArrowheads="1" noTextEdit="1"/>
          </p:cNvSpPr>
          <p:nvPr>
            <p:ph type="sldImg"/>
          </p:nvPr>
        </p:nvSpPr>
        <p:spPr>
          <a:ln/>
        </p:spPr>
      </p:sp>
      <p:sp>
        <p:nvSpPr>
          <p:cNvPr id="7170" name="Notes Placeholder 2">
            <a:extLst>
              <a:ext uri="{FF2B5EF4-FFF2-40B4-BE49-F238E27FC236}">
                <a16:creationId xmlns:a16="http://schemas.microsoft.com/office/drawing/2014/main" id="{7B76C7D9-203E-4577-AB50-D3FF8A5D5B2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7171" name="Slide Number Placeholder 3">
            <a:extLst>
              <a:ext uri="{FF2B5EF4-FFF2-40B4-BE49-F238E27FC236}">
                <a16:creationId xmlns:a16="http://schemas.microsoft.com/office/drawing/2014/main" id="{8F2E12A4-95E1-41FA-88C1-5C4B72A99BF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49FEADE2-B986-44B3-B54D-182893DAD0AA}" type="slidenum">
              <a:rPr lang="en-US" altLang="en-US" sz="1300" b="0">
                <a:latin typeface="Arial" panose="020B0604020202020204" pitchFamily="34" charset="0"/>
              </a:rPr>
              <a:pPr/>
              <a:t>2</a:t>
            </a:fld>
            <a:endParaRPr lang="en-US" altLang="en-US" sz="1300" b="0">
              <a:latin typeface="Arial" panose="020B060402020202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a:extLst>
              <a:ext uri="{FF2B5EF4-FFF2-40B4-BE49-F238E27FC236}">
                <a16:creationId xmlns:a16="http://schemas.microsoft.com/office/drawing/2014/main" id="{AA0A1F16-0BAD-4973-9671-9236F2E8AC28}"/>
              </a:ext>
            </a:extLst>
          </p:cNvPr>
          <p:cNvSpPr>
            <a:spLocks noGrp="1" noRot="1" noChangeAspect="1" noChangeArrowheads="1" noTextEdit="1"/>
          </p:cNvSpPr>
          <p:nvPr>
            <p:ph type="sldImg"/>
          </p:nvPr>
        </p:nvSpPr>
        <p:spPr>
          <a:ln/>
        </p:spPr>
      </p:sp>
      <p:sp>
        <p:nvSpPr>
          <p:cNvPr id="35842" name="Notes Placeholder 2">
            <a:extLst>
              <a:ext uri="{FF2B5EF4-FFF2-40B4-BE49-F238E27FC236}">
                <a16:creationId xmlns:a16="http://schemas.microsoft.com/office/drawing/2014/main" id="{351288BB-8021-40A3-AA34-076FD441303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35843" name="Slide Number Placeholder 3">
            <a:extLst>
              <a:ext uri="{FF2B5EF4-FFF2-40B4-BE49-F238E27FC236}">
                <a16:creationId xmlns:a16="http://schemas.microsoft.com/office/drawing/2014/main" id="{277FB788-E5F2-4FA9-B6DD-ECF61414109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BCFA596E-F3B8-4F18-A4AD-CAC477B1192F}" type="slidenum">
              <a:rPr lang="en-US" altLang="en-US" sz="1300" b="0">
                <a:latin typeface="Arial" panose="020B0604020202020204" pitchFamily="34" charset="0"/>
              </a:rPr>
              <a:pPr/>
              <a:t>20</a:t>
            </a:fld>
            <a:endParaRPr lang="en-US" altLang="en-US" sz="1300" b="0">
              <a:latin typeface="Arial" panose="020B060402020202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a:extLst>
              <a:ext uri="{FF2B5EF4-FFF2-40B4-BE49-F238E27FC236}">
                <a16:creationId xmlns:a16="http://schemas.microsoft.com/office/drawing/2014/main" id="{788DFB5B-D8B4-4C21-9F1A-8A5A7D86D98E}"/>
              </a:ext>
            </a:extLst>
          </p:cNvPr>
          <p:cNvSpPr>
            <a:spLocks noGrp="1" noRot="1" noChangeAspect="1" noChangeArrowheads="1" noTextEdit="1"/>
          </p:cNvSpPr>
          <p:nvPr>
            <p:ph type="sldImg"/>
          </p:nvPr>
        </p:nvSpPr>
        <p:spPr>
          <a:solidFill>
            <a:srgbClr val="FFFFFF"/>
          </a:solidFill>
          <a:ln/>
        </p:spPr>
      </p:sp>
      <p:sp>
        <p:nvSpPr>
          <p:cNvPr id="37890" name="Notes Placeholder 2">
            <a:extLst>
              <a:ext uri="{FF2B5EF4-FFF2-40B4-BE49-F238E27FC236}">
                <a16:creationId xmlns:a16="http://schemas.microsoft.com/office/drawing/2014/main" id="{FA46B6BC-1C97-46AF-A3DE-D261ADE94CF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37891" name="Slide Number Placeholder 3">
            <a:extLst>
              <a:ext uri="{FF2B5EF4-FFF2-40B4-BE49-F238E27FC236}">
                <a16:creationId xmlns:a16="http://schemas.microsoft.com/office/drawing/2014/main" id="{F6ED1B5B-FE75-4F6A-B0C2-CA905520C2AF}"/>
              </a:ext>
            </a:extLst>
          </p:cNvPr>
          <p:cNvSpPr txBox="1">
            <a:spLocks noGrp="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4D7C4960-251F-478B-85A1-B7DE8857D0B5}" type="slidenum">
              <a:rPr lang="en-US" altLang="en-US" sz="1300" b="0">
                <a:latin typeface="Arial" panose="020B0604020202020204" pitchFamily="34" charset="0"/>
              </a:rPr>
              <a:pPr algn="r" eaLnBrk="1" hangingPunct="1"/>
              <a:t>21</a:t>
            </a:fld>
            <a:endParaRPr lang="en-US" altLang="en-US" sz="1300" b="0">
              <a:latin typeface="Arial" panose="020B060402020202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a:extLst>
              <a:ext uri="{FF2B5EF4-FFF2-40B4-BE49-F238E27FC236}">
                <a16:creationId xmlns:a16="http://schemas.microsoft.com/office/drawing/2014/main" id="{5C583CDE-5A50-4C24-A44B-1930998DE892}"/>
              </a:ext>
            </a:extLst>
          </p:cNvPr>
          <p:cNvSpPr>
            <a:spLocks noGrp="1" noRot="1" noChangeAspect="1" noChangeArrowheads="1" noTextEdit="1"/>
          </p:cNvSpPr>
          <p:nvPr>
            <p:ph type="sldImg"/>
          </p:nvPr>
        </p:nvSpPr>
        <p:spPr>
          <a:solidFill>
            <a:srgbClr val="FFFFFF"/>
          </a:solidFill>
          <a:ln/>
        </p:spPr>
      </p:sp>
      <p:sp>
        <p:nvSpPr>
          <p:cNvPr id="39938" name="Notes Placeholder 2">
            <a:extLst>
              <a:ext uri="{FF2B5EF4-FFF2-40B4-BE49-F238E27FC236}">
                <a16:creationId xmlns:a16="http://schemas.microsoft.com/office/drawing/2014/main" id="{DA46E0D8-0883-4832-B8A5-9B61A7C4BB7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39939" name="Slide Number Placeholder 3">
            <a:extLst>
              <a:ext uri="{FF2B5EF4-FFF2-40B4-BE49-F238E27FC236}">
                <a16:creationId xmlns:a16="http://schemas.microsoft.com/office/drawing/2014/main" id="{376CE6E2-7097-4B41-9CCD-F205109919F3}"/>
              </a:ext>
            </a:extLst>
          </p:cNvPr>
          <p:cNvSpPr txBox="1">
            <a:spLocks noGrp="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D4D11D10-3BFC-4D3D-B32A-82B9F5B9F62D}" type="slidenum">
              <a:rPr lang="en-US" altLang="en-US" sz="1300" b="0">
                <a:latin typeface="Arial" panose="020B0604020202020204" pitchFamily="34" charset="0"/>
              </a:rPr>
              <a:pPr algn="r" eaLnBrk="1" hangingPunct="1"/>
              <a:t>22</a:t>
            </a:fld>
            <a:endParaRPr lang="en-US" altLang="en-US" sz="1300" b="0">
              <a:latin typeface="Arial" panose="020B060402020202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a:extLst>
              <a:ext uri="{FF2B5EF4-FFF2-40B4-BE49-F238E27FC236}">
                <a16:creationId xmlns:a16="http://schemas.microsoft.com/office/drawing/2014/main" id="{5C583CDE-5A50-4C24-A44B-1930998DE892}"/>
              </a:ext>
            </a:extLst>
          </p:cNvPr>
          <p:cNvSpPr>
            <a:spLocks noGrp="1" noRot="1" noChangeAspect="1" noChangeArrowheads="1" noTextEdit="1"/>
          </p:cNvSpPr>
          <p:nvPr>
            <p:ph type="sldImg"/>
          </p:nvPr>
        </p:nvSpPr>
        <p:spPr>
          <a:solidFill>
            <a:srgbClr val="FFFFFF"/>
          </a:solidFill>
          <a:ln/>
        </p:spPr>
      </p:sp>
      <p:sp>
        <p:nvSpPr>
          <p:cNvPr id="39938" name="Notes Placeholder 2">
            <a:extLst>
              <a:ext uri="{FF2B5EF4-FFF2-40B4-BE49-F238E27FC236}">
                <a16:creationId xmlns:a16="http://schemas.microsoft.com/office/drawing/2014/main" id="{DA46E0D8-0883-4832-B8A5-9B61A7C4BB7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39939" name="Slide Number Placeholder 3">
            <a:extLst>
              <a:ext uri="{FF2B5EF4-FFF2-40B4-BE49-F238E27FC236}">
                <a16:creationId xmlns:a16="http://schemas.microsoft.com/office/drawing/2014/main" id="{376CE6E2-7097-4B41-9CCD-F205109919F3}"/>
              </a:ext>
            </a:extLst>
          </p:cNvPr>
          <p:cNvSpPr txBox="1">
            <a:spLocks noGrp="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D4D11D10-3BFC-4D3D-B32A-82B9F5B9F62D}" type="slidenum">
              <a:rPr lang="en-US" altLang="en-US" sz="1300" b="0">
                <a:latin typeface="Arial" panose="020B0604020202020204" pitchFamily="34" charset="0"/>
              </a:rPr>
              <a:pPr algn="r" eaLnBrk="1" hangingPunct="1"/>
              <a:t>23</a:t>
            </a:fld>
            <a:endParaRPr lang="en-US" altLang="en-US" sz="1300" b="0">
              <a:latin typeface="Arial" panose="020B0604020202020204" pitchFamily="34" charset="0"/>
            </a:endParaRPr>
          </a:p>
        </p:txBody>
      </p:sp>
    </p:spTree>
    <p:extLst>
      <p:ext uri="{BB962C8B-B14F-4D97-AF65-F5344CB8AC3E}">
        <p14:creationId xmlns:p14="http://schemas.microsoft.com/office/powerpoint/2010/main" val="32462317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a:extLst>
              <a:ext uri="{FF2B5EF4-FFF2-40B4-BE49-F238E27FC236}">
                <a16:creationId xmlns:a16="http://schemas.microsoft.com/office/drawing/2014/main" id="{7CF82442-0850-45BC-AEBA-3A98EBE055AF}"/>
              </a:ext>
            </a:extLst>
          </p:cNvPr>
          <p:cNvSpPr>
            <a:spLocks noGrp="1" noRot="1" noChangeAspect="1" noChangeArrowheads="1" noTextEdit="1"/>
          </p:cNvSpPr>
          <p:nvPr>
            <p:ph type="sldImg"/>
          </p:nvPr>
        </p:nvSpPr>
        <p:spPr>
          <a:ln/>
        </p:spPr>
      </p:sp>
      <p:sp>
        <p:nvSpPr>
          <p:cNvPr id="41986" name="Notes Placeholder 2">
            <a:extLst>
              <a:ext uri="{FF2B5EF4-FFF2-40B4-BE49-F238E27FC236}">
                <a16:creationId xmlns:a16="http://schemas.microsoft.com/office/drawing/2014/main" id="{27B44A6D-D8AE-4370-9D23-46CB37DF8B4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41987" name="Slide Number Placeholder 3">
            <a:extLst>
              <a:ext uri="{FF2B5EF4-FFF2-40B4-BE49-F238E27FC236}">
                <a16:creationId xmlns:a16="http://schemas.microsoft.com/office/drawing/2014/main" id="{09C8674A-CDE9-49EE-AC0B-C3A33F517D9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04E7352C-174C-42F2-BD0A-C87FCC2D0D55}" type="slidenum">
              <a:rPr lang="en-US" altLang="en-US" sz="1300" b="0">
                <a:latin typeface="Arial" panose="020B0604020202020204" pitchFamily="34" charset="0"/>
              </a:rPr>
              <a:pPr/>
              <a:t>24</a:t>
            </a:fld>
            <a:endParaRPr lang="en-US" altLang="en-US" sz="1300" b="0">
              <a:latin typeface="Arial" panose="020B060402020202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a:extLst>
              <a:ext uri="{FF2B5EF4-FFF2-40B4-BE49-F238E27FC236}">
                <a16:creationId xmlns:a16="http://schemas.microsoft.com/office/drawing/2014/main" id="{2AB14050-EC5C-433B-AC5F-6100D6934DD1}"/>
              </a:ext>
            </a:extLst>
          </p:cNvPr>
          <p:cNvSpPr>
            <a:spLocks noGrp="1" noRot="1" noChangeAspect="1" noChangeArrowheads="1" noTextEdit="1"/>
          </p:cNvSpPr>
          <p:nvPr>
            <p:ph type="sldImg"/>
          </p:nvPr>
        </p:nvSpPr>
        <p:spPr>
          <a:ln/>
        </p:spPr>
      </p:sp>
      <p:sp>
        <p:nvSpPr>
          <p:cNvPr id="44034" name="Notes Placeholder 2">
            <a:extLst>
              <a:ext uri="{FF2B5EF4-FFF2-40B4-BE49-F238E27FC236}">
                <a16:creationId xmlns:a16="http://schemas.microsoft.com/office/drawing/2014/main" id="{FDEC1C54-B3A2-4A80-AD13-58E7E2EE460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44035" name="Slide Number Placeholder 3">
            <a:extLst>
              <a:ext uri="{FF2B5EF4-FFF2-40B4-BE49-F238E27FC236}">
                <a16:creationId xmlns:a16="http://schemas.microsoft.com/office/drawing/2014/main" id="{075721E5-03B9-4796-967E-0393D4FF44C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F9F273A0-31FA-4943-9704-A832D1772607}" type="slidenum">
              <a:rPr lang="en-US" altLang="en-US" sz="1300" b="0">
                <a:latin typeface="Arial" panose="020B0604020202020204" pitchFamily="34" charset="0"/>
              </a:rPr>
              <a:pPr/>
              <a:t>25</a:t>
            </a:fld>
            <a:endParaRPr lang="en-US" altLang="en-US" sz="1300" b="0">
              <a:latin typeface="Arial" panose="020B060402020202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a:extLst>
              <a:ext uri="{FF2B5EF4-FFF2-40B4-BE49-F238E27FC236}">
                <a16:creationId xmlns:a16="http://schemas.microsoft.com/office/drawing/2014/main" id="{49037646-F54D-4D33-BFD7-6EEE52F5C289}"/>
              </a:ext>
            </a:extLst>
          </p:cNvPr>
          <p:cNvSpPr>
            <a:spLocks noGrp="1" noRot="1" noChangeAspect="1" noChangeArrowheads="1" noTextEdit="1"/>
          </p:cNvSpPr>
          <p:nvPr>
            <p:ph type="sldImg"/>
          </p:nvPr>
        </p:nvSpPr>
        <p:spPr>
          <a:solidFill>
            <a:srgbClr val="FFFFFF"/>
          </a:solidFill>
          <a:ln/>
        </p:spPr>
      </p:sp>
      <p:sp>
        <p:nvSpPr>
          <p:cNvPr id="46082" name="Notes Placeholder 2">
            <a:extLst>
              <a:ext uri="{FF2B5EF4-FFF2-40B4-BE49-F238E27FC236}">
                <a16:creationId xmlns:a16="http://schemas.microsoft.com/office/drawing/2014/main" id="{A44E2D5E-0D97-4E26-9764-C2A9D7E8851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46083" name="Slide Number Placeholder 3">
            <a:extLst>
              <a:ext uri="{FF2B5EF4-FFF2-40B4-BE49-F238E27FC236}">
                <a16:creationId xmlns:a16="http://schemas.microsoft.com/office/drawing/2014/main" id="{797A4FB4-EF14-4F6C-A210-6F4B29CDB3CF}"/>
              </a:ext>
            </a:extLst>
          </p:cNvPr>
          <p:cNvSpPr txBox="1">
            <a:spLocks noGrp="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1BB7AF67-1B5A-4F7B-B5F9-1EC932997A74}" type="slidenum">
              <a:rPr lang="en-US" altLang="en-US" sz="1300" b="0">
                <a:latin typeface="Arial" panose="020B0604020202020204" pitchFamily="34" charset="0"/>
              </a:rPr>
              <a:pPr algn="r" eaLnBrk="1" hangingPunct="1"/>
              <a:t>26</a:t>
            </a:fld>
            <a:endParaRPr lang="en-US" altLang="en-US" sz="1300" b="0">
              <a:latin typeface="Arial" panose="020B0604020202020204"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a:extLst>
              <a:ext uri="{FF2B5EF4-FFF2-40B4-BE49-F238E27FC236}">
                <a16:creationId xmlns:a16="http://schemas.microsoft.com/office/drawing/2014/main" id="{49037646-F54D-4D33-BFD7-6EEE52F5C289}"/>
              </a:ext>
            </a:extLst>
          </p:cNvPr>
          <p:cNvSpPr>
            <a:spLocks noGrp="1" noRot="1" noChangeAspect="1" noChangeArrowheads="1" noTextEdit="1"/>
          </p:cNvSpPr>
          <p:nvPr>
            <p:ph type="sldImg"/>
          </p:nvPr>
        </p:nvSpPr>
        <p:spPr>
          <a:solidFill>
            <a:srgbClr val="FFFFFF"/>
          </a:solidFill>
          <a:ln/>
        </p:spPr>
      </p:sp>
      <p:sp>
        <p:nvSpPr>
          <p:cNvPr id="46082" name="Notes Placeholder 2">
            <a:extLst>
              <a:ext uri="{FF2B5EF4-FFF2-40B4-BE49-F238E27FC236}">
                <a16:creationId xmlns:a16="http://schemas.microsoft.com/office/drawing/2014/main" id="{A44E2D5E-0D97-4E26-9764-C2A9D7E8851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46083" name="Slide Number Placeholder 3">
            <a:extLst>
              <a:ext uri="{FF2B5EF4-FFF2-40B4-BE49-F238E27FC236}">
                <a16:creationId xmlns:a16="http://schemas.microsoft.com/office/drawing/2014/main" id="{797A4FB4-EF14-4F6C-A210-6F4B29CDB3CF}"/>
              </a:ext>
            </a:extLst>
          </p:cNvPr>
          <p:cNvSpPr txBox="1">
            <a:spLocks noGrp="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1BB7AF67-1B5A-4F7B-B5F9-1EC932997A74}" type="slidenum">
              <a:rPr lang="en-US" altLang="en-US" sz="1300" b="0">
                <a:latin typeface="Arial" panose="020B0604020202020204" pitchFamily="34" charset="0"/>
              </a:rPr>
              <a:pPr algn="r" eaLnBrk="1" hangingPunct="1"/>
              <a:t>27</a:t>
            </a:fld>
            <a:endParaRPr lang="en-US" altLang="en-US" sz="1300" b="0">
              <a:latin typeface="Arial" panose="020B0604020202020204" pitchFamily="34" charset="0"/>
            </a:endParaRPr>
          </a:p>
        </p:txBody>
      </p:sp>
    </p:spTree>
    <p:extLst>
      <p:ext uri="{BB962C8B-B14F-4D97-AF65-F5344CB8AC3E}">
        <p14:creationId xmlns:p14="http://schemas.microsoft.com/office/powerpoint/2010/main" val="3774058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a:extLst>
              <a:ext uri="{FF2B5EF4-FFF2-40B4-BE49-F238E27FC236}">
                <a16:creationId xmlns:a16="http://schemas.microsoft.com/office/drawing/2014/main" id="{2AB12514-D681-46BF-885D-C28221C95E57}"/>
              </a:ext>
            </a:extLst>
          </p:cNvPr>
          <p:cNvSpPr>
            <a:spLocks noGrp="1" noRot="1" noChangeAspect="1" noChangeArrowheads="1" noTextEdit="1"/>
          </p:cNvSpPr>
          <p:nvPr>
            <p:ph type="sldImg"/>
          </p:nvPr>
        </p:nvSpPr>
        <p:spPr>
          <a:solidFill>
            <a:srgbClr val="FFFFFF"/>
          </a:solidFill>
          <a:ln/>
        </p:spPr>
      </p:sp>
      <p:sp>
        <p:nvSpPr>
          <p:cNvPr id="48130" name="Notes Placeholder 2">
            <a:extLst>
              <a:ext uri="{FF2B5EF4-FFF2-40B4-BE49-F238E27FC236}">
                <a16:creationId xmlns:a16="http://schemas.microsoft.com/office/drawing/2014/main" id="{C733F1BA-349C-4965-9530-F015A25DA95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48131" name="Slide Number Placeholder 3">
            <a:extLst>
              <a:ext uri="{FF2B5EF4-FFF2-40B4-BE49-F238E27FC236}">
                <a16:creationId xmlns:a16="http://schemas.microsoft.com/office/drawing/2014/main" id="{AB1CD6BA-AC31-4EE2-AB18-1FACB7A6C87B}"/>
              </a:ext>
            </a:extLst>
          </p:cNvPr>
          <p:cNvSpPr txBox="1">
            <a:spLocks noGrp="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07653E5F-737B-447A-932D-29E447076947}" type="slidenum">
              <a:rPr lang="en-US" altLang="en-US" sz="1300" b="0">
                <a:latin typeface="Arial" panose="020B0604020202020204" pitchFamily="34" charset="0"/>
              </a:rPr>
              <a:pPr algn="r" eaLnBrk="1" hangingPunct="1"/>
              <a:t>28</a:t>
            </a:fld>
            <a:endParaRPr lang="en-US" altLang="en-US" sz="1300" b="0">
              <a:latin typeface="Arial" panose="020B0604020202020204"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a:extLst>
              <a:ext uri="{FF2B5EF4-FFF2-40B4-BE49-F238E27FC236}">
                <a16:creationId xmlns:a16="http://schemas.microsoft.com/office/drawing/2014/main" id="{3761EA9F-C131-42B7-BB09-D3B38245BCB2}"/>
              </a:ext>
            </a:extLst>
          </p:cNvPr>
          <p:cNvSpPr>
            <a:spLocks noGrp="1" noRot="1" noChangeAspect="1" noChangeArrowheads="1" noTextEdit="1"/>
          </p:cNvSpPr>
          <p:nvPr>
            <p:ph type="sldImg"/>
          </p:nvPr>
        </p:nvSpPr>
        <p:spPr>
          <a:ln/>
        </p:spPr>
      </p:sp>
      <p:sp>
        <p:nvSpPr>
          <p:cNvPr id="50178" name="Notes Placeholder 2">
            <a:extLst>
              <a:ext uri="{FF2B5EF4-FFF2-40B4-BE49-F238E27FC236}">
                <a16:creationId xmlns:a16="http://schemas.microsoft.com/office/drawing/2014/main" id="{C820E0DB-0E46-45E2-B36D-75664E6802F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0179" name="Slide Number Placeholder 3">
            <a:extLst>
              <a:ext uri="{FF2B5EF4-FFF2-40B4-BE49-F238E27FC236}">
                <a16:creationId xmlns:a16="http://schemas.microsoft.com/office/drawing/2014/main" id="{251A3299-DDF5-4C9B-B71B-6E991FE6371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E4D98E93-5224-403A-9F31-8553A9EF816D}" type="slidenum">
              <a:rPr lang="en-US" altLang="en-US" sz="1300" b="0">
                <a:latin typeface="Arial" panose="020B0604020202020204" pitchFamily="34" charset="0"/>
              </a:rPr>
              <a:pPr/>
              <a:t>29</a:t>
            </a:fld>
            <a:endParaRPr lang="en-US" altLang="en-US" sz="1300" b="0">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Slide Image Placeholder 1">
            <a:extLst>
              <a:ext uri="{FF2B5EF4-FFF2-40B4-BE49-F238E27FC236}">
                <a16:creationId xmlns:a16="http://schemas.microsoft.com/office/drawing/2014/main" id="{96CCB37C-0835-4AA4-A712-65D898031921}"/>
              </a:ext>
            </a:extLst>
          </p:cNvPr>
          <p:cNvSpPr>
            <a:spLocks noGrp="1" noRot="1" noChangeAspect="1" noChangeArrowheads="1" noTextEdit="1"/>
          </p:cNvSpPr>
          <p:nvPr>
            <p:ph type="sldImg"/>
          </p:nvPr>
        </p:nvSpPr>
        <p:spPr>
          <a:ln/>
        </p:spPr>
      </p:sp>
      <p:sp>
        <p:nvSpPr>
          <p:cNvPr id="9218" name="Notes Placeholder 2">
            <a:extLst>
              <a:ext uri="{FF2B5EF4-FFF2-40B4-BE49-F238E27FC236}">
                <a16:creationId xmlns:a16="http://schemas.microsoft.com/office/drawing/2014/main" id="{98F2952E-1F36-4705-AAE1-5A7BC5C7213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9219" name="Slide Number Placeholder 3">
            <a:extLst>
              <a:ext uri="{FF2B5EF4-FFF2-40B4-BE49-F238E27FC236}">
                <a16:creationId xmlns:a16="http://schemas.microsoft.com/office/drawing/2014/main" id="{73C757E7-8870-47E2-B83D-6B12547564A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AA4A7AE0-9A42-4C4E-B12C-B1AF2B022911}" type="slidenum">
              <a:rPr lang="en-US" altLang="en-US" sz="1300" b="0">
                <a:latin typeface="Arial" panose="020B0604020202020204" pitchFamily="34" charset="0"/>
              </a:rPr>
              <a:pPr/>
              <a:t>3</a:t>
            </a:fld>
            <a:endParaRPr lang="en-US" altLang="en-US" sz="1300" b="0">
              <a:latin typeface="Arial" panose="020B0604020202020204"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a:extLst>
              <a:ext uri="{FF2B5EF4-FFF2-40B4-BE49-F238E27FC236}">
                <a16:creationId xmlns:a16="http://schemas.microsoft.com/office/drawing/2014/main" id="{59664DBC-A1C7-418A-AC13-07324075D578}"/>
              </a:ext>
            </a:extLst>
          </p:cNvPr>
          <p:cNvSpPr>
            <a:spLocks noGrp="1" noRot="1" noChangeAspect="1" noChangeArrowheads="1" noTextEdit="1"/>
          </p:cNvSpPr>
          <p:nvPr>
            <p:ph type="sldImg"/>
          </p:nvPr>
        </p:nvSpPr>
        <p:spPr>
          <a:ln/>
        </p:spPr>
      </p:sp>
      <p:sp>
        <p:nvSpPr>
          <p:cNvPr id="52226" name="Notes Placeholder 2">
            <a:extLst>
              <a:ext uri="{FF2B5EF4-FFF2-40B4-BE49-F238E27FC236}">
                <a16:creationId xmlns:a16="http://schemas.microsoft.com/office/drawing/2014/main" id="{5A9F8547-C224-4888-8338-A7A8A6F339E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2227" name="Slide Number Placeholder 3">
            <a:extLst>
              <a:ext uri="{FF2B5EF4-FFF2-40B4-BE49-F238E27FC236}">
                <a16:creationId xmlns:a16="http://schemas.microsoft.com/office/drawing/2014/main" id="{53C878A5-116A-4B2A-8540-892A0C7381A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9AB82C1D-C5F1-4FD3-AAD1-0A7372746A15}" type="slidenum">
              <a:rPr lang="en-US" altLang="en-US" sz="1300" b="0">
                <a:latin typeface="Arial" panose="020B0604020202020204" pitchFamily="34" charset="0"/>
              </a:rPr>
              <a:pPr/>
              <a:t>30</a:t>
            </a:fld>
            <a:endParaRPr lang="en-US" altLang="en-US" sz="1300" b="0">
              <a:latin typeface="Arial" panose="020B0604020202020204"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a:extLst>
              <a:ext uri="{FF2B5EF4-FFF2-40B4-BE49-F238E27FC236}">
                <a16:creationId xmlns:a16="http://schemas.microsoft.com/office/drawing/2014/main" id="{9C8A0727-C94C-41D6-82E6-4E6AA1FD4E28}"/>
              </a:ext>
            </a:extLst>
          </p:cNvPr>
          <p:cNvSpPr>
            <a:spLocks noGrp="1" noRot="1" noChangeAspect="1" noChangeArrowheads="1" noTextEdit="1"/>
          </p:cNvSpPr>
          <p:nvPr>
            <p:ph type="sldImg"/>
          </p:nvPr>
        </p:nvSpPr>
        <p:spPr>
          <a:ln/>
        </p:spPr>
      </p:sp>
      <p:sp>
        <p:nvSpPr>
          <p:cNvPr id="54274" name="Notes Placeholder 2">
            <a:extLst>
              <a:ext uri="{FF2B5EF4-FFF2-40B4-BE49-F238E27FC236}">
                <a16:creationId xmlns:a16="http://schemas.microsoft.com/office/drawing/2014/main" id="{E3899246-7E57-4341-ACEE-4AFCD5AFC17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4275" name="Slide Number Placeholder 3">
            <a:extLst>
              <a:ext uri="{FF2B5EF4-FFF2-40B4-BE49-F238E27FC236}">
                <a16:creationId xmlns:a16="http://schemas.microsoft.com/office/drawing/2014/main" id="{20D8CAB2-10CD-40BB-BDD6-C28E6480508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7B9FB34C-D648-4312-A530-0F1BEC7EA7DE}" type="slidenum">
              <a:rPr lang="en-US" altLang="en-US" sz="1300" b="0">
                <a:latin typeface="Arial" panose="020B0604020202020204" pitchFamily="34" charset="0"/>
              </a:rPr>
              <a:pPr/>
              <a:t>31</a:t>
            </a:fld>
            <a:endParaRPr lang="en-US" altLang="en-US" sz="1300" b="0">
              <a:latin typeface="Arial" panose="020B0604020202020204"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a:extLst>
              <a:ext uri="{FF2B5EF4-FFF2-40B4-BE49-F238E27FC236}">
                <a16:creationId xmlns:a16="http://schemas.microsoft.com/office/drawing/2014/main" id="{7AC5E196-0D1E-4882-93BC-5CE3F1F8366D}"/>
              </a:ext>
            </a:extLst>
          </p:cNvPr>
          <p:cNvSpPr>
            <a:spLocks noGrp="1" noRot="1" noChangeAspect="1" noChangeArrowheads="1" noTextEdit="1"/>
          </p:cNvSpPr>
          <p:nvPr>
            <p:ph type="sldImg"/>
          </p:nvPr>
        </p:nvSpPr>
        <p:spPr>
          <a:ln/>
        </p:spPr>
      </p:sp>
      <p:sp>
        <p:nvSpPr>
          <p:cNvPr id="56322" name="Notes Placeholder 2">
            <a:extLst>
              <a:ext uri="{FF2B5EF4-FFF2-40B4-BE49-F238E27FC236}">
                <a16:creationId xmlns:a16="http://schemas.microsoft.com/office/drawing/2014/main" id="{372601B8-82AF-4FD9-B1FE-A6F5CDAE7D4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6323" name="Slide Number Placeholder 3">
            <a:extLst>
              <a:ext uri="{FF2B5EF4-FFF2-40B4-BE49-F238E27FC236}">
                <a16:creationId xmlns:a16="http://schemas.microsoft.com/office/drawing/2014/main" id="{28CA0ED1-69FD-4CAE-B0D9-BE0593A2674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87F4E80C-F405-43CF-B000-982B8D697E77}" type="slidenum">
              <a:rPr lang="en-US" altLang="en-US" sz="1300" b="0">
                <a:latin typeface="Arial" panose="020B0604020202020204" pitchFamily="34" charset="0"/>
              </a:rPr>
              <a:pPr/>
              <a:t>32</a:t>
            </a:fld>
            <a:endParaRPr lang="en-US" altLang="en-US" sz="1300" b="0">
              <a:latin typeface="Arial" panose="020B0604020202020204"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a:extLst>
              <a:ext uri="{FF2B5EF4-FFF2-40B4-BE49-F238E27FC236}">
                <a16:creationId xmlns:a16="http://schemas.microsoft.com/office/drawing/2014/main" id="{78415AE4-0082-4739-871E-5122B933B571}"/>
              </a:ext>
            </a:extLst>
          </p:cNvPr>
          <p:cNvSpPr>
            <a:spLocks noGrp="1" noRot="1" noChangeAspect="1" noChangeArrowheads="1" noTextEdit="1"/>
          </p:cNvSpPr>
          <p:nvPr>
            <p:ph type="sldImg"/>
          </p:nvPr>
        </p:nvSpPr>
        <p:spPr>
          <a:ln/>
        </p:spPr>
      </p:sp>
      <p:sp>
        <p:nvSpPr>
          <p:cNvPr id="58370" name="Notes Placeholder 2">
            <a:extLst>
              <a:ext uri="{FF2B5EF4-FFF2-40B4-BE49-F238E27FC236}">
                <a16:creationId xmlns:a16="http://schemas.microsoft.com/office/drawing/2014/main" id="{51A657F9-8BB1-4686-A42F-947A0156019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8371" name="Slide Number Placeholder 3">
            <a:extLst>
              <a:ext uri="{FF2B5EF4-FFF2-40B4-BE49-F238E27FC236}">
                <a16:creationId xmlns:a16="http://schemas.microsoft.com/office/drawing/2014/main" id="{69110E89-5794-4990-8AA4-8A67E82B41A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6D67CE7C-2266-41C1-BA1C-1A6D9D9C3E7E}" type="slidenum">
              <a:rPr lang="en-US" altLang="en-US" sz="1300" b="0">
                <a:latin typeface="Arial" panose="020B0604020202020204" pitchFamily="34" charset="0"/>
              </a:rPr>
              <a:pPr/>
              <a:t>33</a:t>
            </a:fld>
            <a:endParaRPr lang="en-US" altLang="en-US" sz="1300" b="0">
              <a:latin typeface="Arial" panose="020B0604020202020204"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a:extLst>
              <a:ext uri="{FF2B5EF4-FFF2-40B4-BE49-F238E27FC236}">
                <a16:creationId xmlns:a16="http://schemas.microsoft.com/office/drawing/2014/main" id="{064A7B5C-26CD-4875-BC15-EAD51CD40C15}"/>
              </a:ext>
            </a:extLst>
          </p:cNvPr>
          <p:cNvSpPr>
            <a:spLocks noGrp="1" noRot="1" noChangeAspect="1" noChangeArrowheads="1" noTextEdit="1"/>
          </p:cNvSpPr>
          <p:nvPr>
            <p:ph type="sldImg"/>
          </p:nvPr>
        </p:nvSpPr>
        <p:spPr>
          <a:ln/>
        </p:spPr>
      </p:sp>
      <p:sp>
        <p:nvSpPr>
          <p:cNvPr id="60418" name="Notes Placeholder 2">
            <a:extLst>
              <a:ext uri="{FF2B5EF4-FFF2-40B4-BE49-F238E27FC236}">
                <a16:creationId xmlns:a16="http://schemas.microsoft.com/office/drawing/2014/main" id="{16CE0F10-E759-46C7-901F-190CB963797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60419" name="Slide Number Placeholder 3">
            <a:extLst>
              <a:ext uri="{FF2B5EF4-FFF2-40B4-BE49-F238E27FC236}">
                <a16:creationId xmlns:a16="http://schemas.microsoft.com/office/drawing/2014/main" id="{FF6296C9-554E-4B58-9500-DDAD3BBA04A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66D92D0E-76A8-4768-B007-0F1ED84C5440}" type="slidenum">
              <a:rPr lang="en-US" altLang="en-US" sz="1300" b="0">
                <a:latin typeface="Arial" panose="020B0604020202020204" pitchFamily="34" charset="0"/>
              </a:rPr>
              <a:pPr/>
              <a:t>34</a:t>
            </a:fld>
            <a:endParaRPr lang="en-US" altLang="en-US" sz="1300" b="0">
              <a:latin typeface="Arial" panose="020B0604020202020204"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a:extLst>
              <a:ext uri="{FF2B5EF4-FFF2-40B4-BE49-F238E27FC236}">
                <a16:creationId xmlns:a16="http://schemas.microsoft.com/office/drawing/2014/main" id="{6A10A99F-16C8-4FAF-9389-87986238401C}"/>
              </a:ext>
            </a:extLst>
          </p:cNvPr>
          <p:cNvSpPr>
            <a:spLocks noGrp="1" noRot="1" noChangeAspect="1" noChangeArrowheads="1" noTextEdit="1"/>
          </p:cNvSpPr>
          <p:nvPr>
            <p:ph type="sldImg"/>
          </p:nvPr>
        </p:nvSpPr>
        <p:spPr>
          <a:ln/>
        </p:spPr>
      </p:sp>
      <p:sp>
        <p:nvSpPr>
          <p:cNvPr id="62466" name="Notes Placeholder 2">
            <a:extLst>
              <a:ext uri="{FF2B5EF4-FFF2-40B4-BE49-F238E27FC236}">
                <a16:creationId xmlns:a16="http://schemas.microsoft.com/office/drawing/2014/main" id="{BCD089AC-2ED0-4744-8074-DDB2DD95400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62467" name="Slide Number Placeholder 3">
            <a:extLst>
              <a:ext uri="{FF2B5EF4-FFF2-40B4-BE49-F238E27FC236}">
                <a16:creationId xmlns:a16="http://schemas.microsoft.com/office/drawing/2014/main" id="{09C95103-2F3D-4CE9-9BFB-22554B908FE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C933189C-0ADF-4497-A031-C142121F1740}" type="slidenum">
              <a:rPr lang="en-US" altLang="en-US" sz="1300" b="0">
                <a:latin typeface="Arial" panose="020B0604020202020204" pitchFamily="34" charset="0"/>
              </a:rPr>
              <a:pPr/>
              <a:t>35</a:t>
            </a:fld>
            <a:endParaRPr lang="en-US" altLang="en-US" sz="1300" b="0">
              <a:latin typeface="Arial" panose="020B0604020202020204"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a:extLst>
              <a:ext uri="{FF2B5EF4-FFF2-40B4-BE49-F238E27FC236}">
                <a16:creationId xmlns:a16="http://schemas.microsoft.com/office/drawing/2014/main" id="{CD84FF5C-0B28-44E3-9861-2FBD57197448}"/>
              </a:ext>
            </a:extLst>
          </p:cNvPr>
          <p:cNvSpPr>
            <a:spLocks noGrp="1" noRot="1" noChangeAspect="1" noChangeArrowheads="1" noTextEdit="1"/>
          </p:cNvSpPr>
          <p:nvPr>
            <p:ph type="sldImg"/>
          </p:nvPr>
        </p:nvSpPr>
        <p:spPr>
          <a:ln/>
        </p:spPr>
      </p:sp>
      <p:sp>
        <p:nvSpPr>
          <p:cNvPr id="64514" name="Notes Placeholder 2">
            <a:extLst>
              <a:ext uri="{FF2B5EF4-FFF2-40B4-BE49-F238E27FC236}">
                <a16:creationId xmlns:a16="http://schemas.microsoft.com/office/drawing/2014/main" id="{FB7D11CA-4801-48B3-BEEA-0608F820D48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64515" name="Slide Number Placeholder 3">
            <a:extLst>
              <a:ext uri="{FF2B5EF4-FFF2-40B4-BE49-F238E27FC236}">
                <a16:creationId xmlns:a16="http://schemas.microsoft.com/office/drawing/2014/main" id="{CA974D22-79A4-4DDD-8EB3-A6CE8F93A20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CE0F1866-F773-4250-89E3-935E7A29C836}" type="slidenum">
              <a:rPr lang="en-US" altLang="en-US" sz="1300" b="0">
                <a:latin typeface="Arial" panose="020B0604020202020204" pitchFamily="34" charset="0"/>
              </a:rPr>
              <a:pPr/>
              <a:t>36</a:t>
            </a:fld>
            <a:endParaRPr lang="en-US" altLang="en-US" sz="1300" b="0">
              <a:latin typeface="Arial" panose="020B0604020202020204"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a:extLst>
              <a:ext uri="{FF2B5EF4-FFF2-40B4-BE49-F238E27FC236}">
                <a16:creationId xmlns:a16="http://schemas.microsoft.com/office/drawing/2014/main" id="{ADB6387F-FDD0-4283-AECF-A38D00899A0D}"/>
              </a:ext>
            </a:extLst>
          </p:cNvPr>
          <p:cNvSpPr>
            <a:spLocks noGrp="1" noRot="1" noChangeAspect="1" noChangeArrowheads="1" noTextEdit="1"/>
          </p:cNvSpPr>
          <p:nvPr>
            <p:ph type="sldImg"/>
          </p:nvPr>
        </p:nvSpPr>
        <p:spPr>
          <a:ln/>
        </p:spPr>
      </p:sp>
      <p:sp>
        <p:nvSpPr>
          <p:cNvPr id="66562" name="Notes Placeholder 2">
            <a:extLst>
              <a:ext uri="{FF2B5EF4-FFF2-40B4-BE49-F238E27FC236}">
                <a16:creationId xmlns:a16="http://schemas.microsoft.com/office/drawing/2014/main" id="{648C3C84-96C0-4A6E-8F45-488A8C13784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66563" name="Slide Number Placeholder 3">
            <a:extLst>
              <a:ext uri="{FF2B5EF4-FFF2-40B4-BE49-F238E27FC236}">
                <a16:creationId xmlns:a16="http://schemas.microsoft.com/office/drawing/2014/main" id="{760DB2B1-E418-45FF-B177-C8A8A06B01C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DE6C02E0-BD41-4B86-B706-9DF37CE9E13A}" type="slidenum">
              <a:rPr lang="en-US" altLang="en-US" sz="1300" b="0">
                <a:latin typeface="Arial" panose="020B0604020202020204" pitchFamily="34" charset="0"/>
              </a:rPr>
              <a:pPr/>
              <a:t>37</a:t>
            </a:fld>
            <a:endParaRPr lang="en-US" altLang="en-US" sz="1300" b="0">
              <a:latin typeface="Arial" panose="020B0604020202020204"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a:extLst>
              <a:ext uri="{FF2B5EF4-FFF2-40B4-BE49-F238E27FC236}">
                <a16:creationId xmlns:a16="http://schemas.microsoft.com/office/drawing/2014/main" id="{960FAE15-8BF2-4FD2-B971-ACEC25D9B1BF}"/>
              </a:ext>
            </a:extLst>
          </p:cNvPr>
          <p:cNvSpPr>
            <a:spLocks noGrp="1" noRot="1" noChangeAspect="1" noChangeArrowheads="1" noTextEdit="1"/>
          </p:cNvSpPr>
          <p:nvPr>
            <p:ph type="sldImg"/>
          </p:nvPr>
        </p:nvSpPr>
        <p:spPr>
          <a:ln/>
        </p:spPr>
      </p:sp>
      <p:sp>
        <p:nvSpPr>
          <p:cNvPr id="68610" name="Notes Placeholder 2">
            <a:extLst>
              <a:ext uri="{FF2B5EF4-FFF2-40B4-BE49-F238E27FC236}">
                <a16:creationId xmlns:a16="http://schemas.microsoft.com/office/drawing/2014/main" id="{2240B565-BF48-4F1D-9239-9BB03D593B3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68611" name="Slide Number Placeholder 3">
            <a:extLst>
              <a:ext uri="{FF2B5EF4-FFF2-40B4-BE49-F238E27FC236}">
                <a16:creationId xmlns:a16="http://schemas.microsoft.com/office/drawing/2014/main" id="{8789F745-0D24-4CAF-BFFD-FF7CA4D5C08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651B21D3-EE6D-4CC8-B2B8-884191205FE1}" type="slidenum">
              <a:rPr lang="en-US" altLang="en-US" sz="1300" b="0">
                <a:latin typeface="Arial" panose="020B0604020202020204" pitchFamily="34" charset="0"/>
              </a:rPr>
              <a:pPr/>
              <a:t>38</a:t>
            </a:fld>
            <a:endParaRPr lang="en-US" altLang="en-US" sz="1300" b="0">
              <a:latin typeface="Arial" panose="020B0604020202020204"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Slide Image Placeholder 1">
            <a:extLst>
              <a:ext uri="{FF2B5EF4-FFF2-40B4-BE49-F238E27FC236}">
                <a16:creationId xmlns:a16="http://schemas.microsoft.com/office/drawing/2014/main" id="{4FD5BDC0-E02C-4F0E-83A1-A89C6106852D}"/>
              </a:ext>
            </a:extLst>
          </p:cNvPr>
          <p:cNvSpPr>
            <a:spLocks noGrp="1" noRot="1" noChangeAspect="1" noChangeArrowheads="1" noTextEdit="1"/>
          </p:cNvSpPr>
          <p:nvPr>
            <p:ph type="sldImg"/>
          </p:nvPr>
        </p:nvSpPr>
        <p:spPr>
          <a:ln/>
        </p:spPr>
      </p:sp>
      <p:sp>
        <p:nvSpPr>
          <p:cNvPr id="70658" name="Notes Placeholder 2">
            <a:extLst>
              <a:ext uri="{FF2B5EF4-FFF2-40B4-BE49-F238E27FC236}">
                <a16:creationId xmlns:a16="http://schemas.microsoft.com/office/drawing/2014/main" id="{3B642A38-42E0-45C5-991E-BCA230D289F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70659" name="Slide Number Placeholder 3">
            <a:extLst>
              <a:ext uri="{FF2B5EF4-FFF2-40B4-BE49-F238E27FC236}">
                <a16:creationId xmlns:a16="http://schemas.microsoft.com/office/drawing/2014/main" id="{644532A2-C91C-458F-AE85-4A3D16B1876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C30E2F88-2E3E-4D82-B347-5FE053ABB95F}" type="slidenum">
              <a:rPr lang="en-US" altLang="en-US" sz="1300" b="0">
                <a:latin typeface="Arial" panose="020B0604020202020204" pitchFamily="34" charset="0"/>
              </a:rPr>
              <a:pPr/>
              <a:t>39</a:t>
            </a:fld>
            <a:endParaRPr lang="en-US" altLang="en-US" sz="1300" b="0">
              <a:latin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a:extLst>
              <a:ext uri="{FF2B5EF4-FFF2-40B4-BE49-F238E27FC236}">
                <a16:creationId xmlns:a16="http://schemas.microsoft.com/office/drawing/2014/main" id="{2EE3EE8B-8628-46A0-8F6D-A68AFA95D842}"/>
              </a:ext>
            </a:extLst>
          </p:cNvPr>
          <p:cNvSpPr>
            <a:spLocks noGrp="1" noRot="1" noChangeAspect="1" noChangeArrowheads="1" noTextEdit="1"/>
          </p:cNvSpPr>
          <p:nvPr>
            <p:ph type="sldImg"/>
          </p:nvPr>
        </p:nvSpPr>
        <p:spPr>
          <a:solidFill>
            <a:srgbClr val="FFFFFF"/>
          </a:solidFill>
          <a:ln/>
        </p:spPr>
      </p:sp>
      <p:sp>
        <p:nvSpPr>
          <p:cNvPr id="11266" name="Notes Placeholder 2">
            <a:extLst>
              <a:ext uri="{FF2B5EF4-FFF2-40B4-BE49-F238E27FC236}">
                <a16:creationId xmlns:a16="http://schemas.microsoft.com/office/drawing/2014/main" id="{9F3AC4C9-2CC5-4E89-9C35-DBDE91FCB4C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1267" name="Slide Number Placeholder 3">
            <a:extLst>
              <a:ext uri="{FF2B5EF4-FFF2-40B4-BE49-F238E27FC236}">
                <a16:creationId xmlns:a16="http://schemas.microsoft.com/office/drawing/2014/main" id="{E3058AD4-0438-459B-826F-65CDA0077667}"/>
              </a:ext>
            </a:extLst>
          </p:cNvPr>
          <p:cNvSpPr txBox="1">
            <a:spLocks noGrp="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4596B68F-47BB-4323-BAEF-13DC2DF62A47}" type="slidenum">
              <a:rPr lang="en-US" altLang="en-US" sz="1300" b="0">
                <a:latin typeface="Arial" panose="020B0604020202020204" pitchFamily="34" charset="0"/>
              </a:rPr>
              <a:pPr algn="r" eaLnBrk="1" hangingPunct="1"/>
              <a:t>4</a:t>
            </a:fld>
            <a:endParaRPr lang="en-US" altLang="en-US" sz="1300" b="0">
              <a:latin typeface="Arial" panose="020B0604020202020204"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ide Image Placeholder 1">
            <a:extLst>
              <a:ext uri="{FF2B5EF4-FFF2-40B4-BE49-F238E27FC236}">
                <a16:creationId xmlns:a16="http://schemas.microsoft.com/office/drawing/2014/main" id="{FEFD285D-8CE1-4EDA-9454-4C1831754504}"/>
              </a:ext>
            </a:extLst>
          </p:cNvPr>
          <p:cNvSpPr>
            <a:spLocks noGrp="1" noRot="1" noChangeAspect="1" noChangeArrowheads="1" noTextEdit="1"/>
          </p:cNvSpPr>
          <p:nvPr>
            <p:ph type="sldImg"/>
          </p:nvPr>
        </p:nvSpPr>
        <p:spPr>
          <a:ln/>
        </p:spPr>
      </p:sp>
      <p:sp>
        <p:nvSpPr>
          <p:cNvPr id="72706" name="Notes Placeholder 2">
            <a:extLst>
              <a:ext uri="{FF2B5EF4-FFF2-40B4-BE49-F238E27FC236}">
                <a16:creationId xmlns:a16="http://schemas.microsoft.com/office/drawing/2014/main" id="{8884772B-A641-43C6-9538-60EC351C51D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72707" name="Slide Number Placeholder 3">
            <a:extLst>
              <a:ext uri="{FF2B5EF4-FFF2-40B4-BE49-F238E27FC236}">
                <a16:creationId xmlns:a16="http://schemas.microsoft.com/office/drawing/2014/main" id="{B3E69E25-BEC7-4CDA-8263-72BE866985C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87A38C73-72BD-4ED5-95A2-5DEB3D835224}" type="slidenum">
              <a:rPr lang="en-US" altLang="en-US" sz="1300" b="0">
                <a:latin typeface="Arial" panose="020B0604020202020204" pitchFamily="34" charset="0"/>
              </a:rPr>
              <a:pPr/>
              <a:t>40</a:t>
            </a:fld>
            <a:endParaRPr lang="en-US" altLang="en-US" sz="1300" b="0">
              <a:latin typeface="Arial" panose="020B0604020202020204" pitchFamily="34"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a:extLst>
              <a:ext uri="{FF2B5EF4-FFF2-40B4-BE49-F238E27FC236}">
                <a16:creationId xmlns:a16="http://schemas.microsoft.com/office/drawing/2014/main" id="{B3AB607D-1FAD-4C6F-A3F3-D3357DC1935E}"/>
              </a:ext>
            </a:extLst>
          </p:cNvPr>
          <p:cNvSpPr>
            <a:spLocks noGrp="1" noRot="1" noChangeAspect="1" noChangeArrowheads="1" noTextEdit="1"/>
          </p:cNvSpPr>
          <p:nvPr>
            <p:ph type="sldImg"/>
          </p:nvPr>
        </p:nvSpPr>
        <p:spPr>
          <a:ln/>
        </p:spPr>
      </p:sp>
      <p:sp>
        <p:nvSpPr>
          <p:cNvPr id="74754" name="Notes Placeholder 2">
            <a:extLst>
              <a:ext uri="{FF2B5EF4-FFF2-40B4-BE49-F238E27FC236}">
                <a16:creationId xmlns:a16="http://schemas.microsoft.com/office/drawing/2014/main" id="{F590BB27-12C5-4073-9D1F-E2B676A9D18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74755" name="Slide Number Placeholder 3">
            <a:extLst>
              <a:ext uri="{FF2B5EF4-FFF2-40B4-BE49-F238E27FC236}">
                <a16:creationId xmlns:a16="http://schemas.microsoft.com/office/drawing/2014/main" id="{D2B8D9A5-AE4F-4DAE-81B5-E8769EB06C3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573F4FA8-5B3D-4925-8BF9-11DD12885588}" type="slidenum">
              <a:rPr lang="en-US" altLang="en-US" sz="1300" b="0">
                <a:latin typeface="Arial" panose="020B0604020202020204" pitchFamily="34" charset="0"/>
              </a:rPr>
              <a:pPr/>
              <a:t>41</a:t>
            </a:fld>
            <a:endParaRPr lang="en-US" altLang="en-US" sz="1300" b="0">
              <a:latin typeface="Arial" panose="020B0604020202020204"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a:extLst>
              <a:ext uri="{FF2B5EF4-FFF2-40B4-BE49-F238E27FC236}">
                <a16:creationId xmlns:a16="http://schemas.microsoft.com/office/drawing/2014/main" id="{8FDD240E-2539-4CC4-86C6-529EB4FFBCAC}"/>
              </a:ext>
            </a:extLst>
          </p:cNvPr>
          <p:cNvSpPr>
            <a:spLocks noGrp="1" noRot="1" noChangeAspect="1" noChangeArrowheads="1" noTextEdit="1"/>
          </p:cNvSpPr>
          <p:nvPr>
            <p:ph type="sldImg"/>
          </p:nvPr>
        </p:nvSpPr>
        <p:spPr>
          <a:ln/>
        </p:spPr>
      </p:sp>
      <p:sp>
        <p:nvSpPr>
          <p:cNvPr id="76802" name="Notes Placeholder 2">
            <a:extLst>
              <a:ext uri="{FF2B5EF4-FFF2-40B4-BE49-F238E27FC236}">
                <a16:creationId xmlns:a16="http://schemas.microsoft.com/office/drawing/2014/main" id="{78C7DBDE-B6A2-4DB4-8D38-E7C383435A3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76803" name="Slide Number Placeholder 3">
            <a:extLst>
              <a:ext uri="{FF2B5EF4-FFF2-40B4-BE49-F238E27FC236}">
                <a16:creationId xmlns:a16="http://schemas.microsoft.com/office/drawing/2014/main" id="{E231BBBE-BAA6-4AAE-9F02-E7E1CB99186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27B36294-610A-4B1C-A59F-D9FEAD0DF8F6}" type="slidenum">
              <a:rPr lang="en-US" altLang="en-US" sz="1300" b="0">
                <a:latin typeface="Arial" panose="020B0604020202020204" pitchFamily="34" charset="0"/>
              </a:rPr>
              <a:pPr/>
              <a:t>42</a:t>
            </a:fld>
            <a:endParaRPr lang="en-US" altLang="en-US" sz="1300" b="0">
              <a:latin typeface="Arial" panose="020B0604020202020204" pitchFamily="34"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a:extLst>
              <a:ext uri="{FF2B5EF4-FFF2-40B4-BE49-F238E27FC236}">
                <a16:creationId xmlns:a16="http://schemas.microsoft.com/office/drawing/2014/main" id="{DD584243-F532-48CD-ADC6-EF143959ACF5}"/>
              </a:ext>
            </a:extLst>
          </p:cNvPr>
          <p:cNvSpPr>
            <a:spLocks noGrp="1" noRot="1" noChangeAspect="1" noChangeArrowheads="1" noTextEdit="1"/>
          </p:cNvSpPr>
          <p:nvPr>
            <p:ph type="sldImg"/>
          </p:nvPr>
        </p:nvSpPr>
        <p:spPr>
          <a:ln/>
        </p:spPr>
      </p:sp>
      <p:sp>
        <p:nvSpPr>
          <p:cNvPr id="78850" name="Notes Placeholder 2">
            <a:extLst>
              <a:ext uri="{FF2B5EF4-FFF2-40B4-BE49-F238E27FC236}">
                <a16:creationId xmlns:a16="http://schemas.microsoft.com/office/drawing/2014/main" id="{A0A137E2-234C-4252-8863-3D217692270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78851" name="Slide Number Placeholder 3">
            <a:extLst>
              <a:ext uri="{FF2B5EF4-FFF2-40B4-BE49-F238E27FC236}">
                <a16:creationId xmlns:a16="http://schemas.microsoft.com/office/drawing/2014/main" id="{98E8BE85-B964-478C-81CB-1AAE31406DB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ED7A382E-53EF-464F-AF59-E491871E45A9}" type="slidenum">
              <a:rPr lang="en-US" altLang="en-US" sz="1300" b="0">
                <a:latin typeface="Arial" panose="020B0604020202020204" pitchFamily="34" charset="0"/>
              </a:rPr>
              <a:pPr/>
              <a:t>43</a:t>
            </a:fld>
            <a:endParaRPr lang="en-US" altLang="en-US" sz="1300" b="0">
              <a:latin typeface="Arial" panose="020B0604020202020204" pitchFamily="34"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a:extLst>
              <a:ext uri="{FF2B5EF4-FFF2-40B4-BE49-F238E27FC236}">
                <a16:creationId xmlns:a16="http://schemas.microsoft.com/office/drawing/2014/main" id="{8411FC46-B8DD-4EF8-B7FE-05E1E61B6003}"/>
              </a:ext>
            </a:extLst>
          </p:cNvPr>
          <p:cNvSpPr>
            <a:spLocks noGrp="1" noRot="1" noChangeAspect="1" noChangeArrowheads="1" noTextEdit="1"/>
          </p:cNvSpPr>
          <p:nvPr>
            <p:ph type="sldImg"/>
          </p:nvPr>
        </p:nvSpPr>
        <p:spPr>
          <a:solidFill>
            <a:srgbClr val="FFFFFF"/>
          </a:solidFill>
          <a:ln/>
        </p:spPr>
      </p:sp>
      <p:sp>
        <p:nvSpPr>
          <p:cNvPr id="80898" name="Notes Placeholder 2">
            <a:extLst>
              <a:ext uri="{FF2B5EF4-FFF2-40B4-BE49-F238E27FC236}">
                <a16:creationId xmlns:a16="http://schemas.microsoft.com/office/drawing/2014/main" id="{988C3DB6-A9C9-4DCC-A3B6-9EB6B204C79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80899" name="Slide Number Placeholder 3">
            <a:extLst>
              <a:ext uri="{FF2B5EF4-FFF2-40B4-BE49-F238E27FC236}">
                <a16:creationId xmlns:a16="http://schemas.microsoft.com/office/drawing/2014/main" id="{E34A6051-D476-40C3-8CA7-00AD786CC4B6}"/>
              </a:ext>
            </a:extLst>
          </p:cNvPr>
          <p:cNvSpPr txBox="1">
            <a:spLocks noGrp="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E9720A13-FB84-40F0-87E2-3E3C69189512}" type="slidenum">
              <a:rPr lang="en-US" altLang="en-US" sz="1300" b="0">
                <a:latin typeface="Arial" panose="020B0604020202020204" pitchFamily="34" charset="0"/>
              </a:rPr>
              <a:pPr algn="r" eaLnBrk="1" hangingPunct="1"/>
              <a:t>44</a:t>
            </a:fld>
            <a:endParaRPr lang="en-US" altLang="en-US" sz="1300" b="0">
              <a:latin typeface="Arial" panose="020B0604020202020204" pitchFamily="34"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Slide Image Placeholder 1">
            <a:extLst>
              <a:ext uri="{FF2B5EF4-FFF2-40B4-BE49-F238E27FC236}">
                <a16:creationId xmlns:a16="http://schemas.microsoft.com/office/drawing/2014/main" id="{CDD93E98-F058-469F-A488-486ED65EA626}"/>
              </a:ext>
            </a:extLst>
          </p:cNvPr>
          <p:cNvSpPr>
            <a:spLocks noGrp="1" noRot="1" noChangeAspect="1" noChangeArrowheads="1" noTextEdit="1"/>
          </p:cNvSpPr>
          <p:nvPr>
            <p:ph type="sldImg"/>
          </p:nvPr>
        </p:nvSpPr>
        <p:spPr>
          <a:solidFill>
            <a:srgbClr val="FFFFFF"/>
          </a:solidFill>
          <a:ln/>
        </p:spPr>
      </p:sp>
      <p:sp>
        <p:nvSpPr>
          <p:cNvPr id="82946" name="Notes Placeholder 2">
            <a:extLst>
              <a:ext uri="{FF2B5EF4-FFF2-40B4-BE49-F238E27FC236}">
                <a16:creationId xmlns:a16="http://schemas.microsoft.com/office/drawing/2014/main" id="{7BB50E8D-F559-42A2-8DB8-77E50252966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82947" name="Slide Number Placeholder 3">
            <a:extLst>
              <a:ext uri="{FF2B5EF4-FFF2-40B4-BE49-F238E27FC236}">
                <a16:creationId xmlns:a16="http://schemas.microsoft.com/office/drawing/2014/main" id="{6EA45D3D-1300-458A-BDCA-ABE3720165B9}"/>
              </a:ext>
            </a:extLst>
          </p:cNvPr>
          <p:cNvSpPr txBox="1">
            <a:spLocks noGrp="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193280E0-26AC-4D29-8A57-E767E6651524}" type="slidenum">
              <a:rPr lang="en-US" altLang="en-US" sz="1300" b="0">
                <a:latin typeface="Arial" panose="020B0604020202020204" pitchFamily="34" charset="0"/>
              </a:rPr>
              <a:pPr algn="r" eaLnBrk="1" hangingPunct="1"/>
              <a:t>45</a:t>
            </a:fld>
            <a:endParaRPr lang="en-US" altLang="en-US" sz="1300" b="0">
              <a:latin typeface="Arial" panose="020B0604020202020204" pitchFamily="34"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Slide Image Placeholder 1">
            <a:extLst>
              <a:ext uri="{FF2B5EF4-FFF2-40B4-BE49-F238E27FC236}">
                <a16:creationId xmlns:a16="http://schemas.microsoft.com/office/drawing/2014/main" id="{CDD93E98-F058-469F-A488-486ED65EA626}"/>
              </a:ext>
            </a:extLst>
          </p:cNvPr>
          <p:cNvSpPr>
            <a:spLocks noGrp="1" noRot="1" noChangeAspect="1" noChangeArrowheads="1" noTextEdit="1"/>
          </p:cNvSpPr>
          <p:nvPr>
            <p:ph type="sldImg"/>
          </p:nvPr>
        </p:nvSpPr>
        <p:spPr>
          <a:solidFill>
            <a:srgbClr val="FFFFFF"/>
          </a:solidFill>
          <a:ln/>
        </p:spPr>
      </p:sp>
      <p:sp>
        <p:nvSpPr>
          <p:cNvPr id="82946" name="Notes Placeholder 2">
            <a:extLst>
              <a:ext uri="{FF2B5EF4-FFF2-40B4-BE49-F238E27FC236}">
                <a16:creationId xmlns:a16="http://schemas.microsoft.com/office/drawing/2014/main" id="{7BB50E8D-F559-42A2-8DB8-77E50252966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82947" name="Slide Number Placeholder 3">
            <a:extLst>
              <a:ext uri="{FF2B5EF4-FFF2-40B4-BE49-F238E27FC236}">
                <a16:creationId xmlns:a16="http://schemas.microsoft.com/office/drawing/2014/main" id="{6EA45D3D-1300-458A-BDCA-ABE3720165B9}"/>
              </a:ext>
            </a:extLst>
          </p:cNvPr>
          <p:cNvSpPr txBox="1">
            <a:spLocks noGrp="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193280E0-26AC-4D29-8A57-E767E6651524}" type="slidenum">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pPr marL="0" marR="0" lvl="0" indent="0" algn="r" defTabSz="966788" rtl="0" eaLnBrk="1" fontAlgn="base" latinLnBrk="0" hangingPunct="1">
                <a:lnSpc>
                  <a:spcPct val="100000"/>
                </a:lnSpc>
                <a:spcBef>
                  <a:spcPct val="0"/>
                </a:spcBef>
                <a:spcAft>
                  <a:spcPct val="0"/>
                </a:spcAft>
                <a:buClrTx/>
                <a:buSzTx/>
                <a:buFontTx/>
                <a:buNone/>
                <a:tabLst/>
                <a:defRPr/>
              </a:pPr>
              <a:t>46</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spTree>
    <p:extLst>
      <p:ext uri="{BB962C8B-B14F-4D97-AF65-F5344CB8AC3E}">
        <p14:creationId xmlns:p14="http://schemas.microsoft.com/office/powerpoint/2010/main" val="219673865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Slide Image Placeholder 1">
            <a:extLst>
              <a:ext uri="{FF2B5EF4-FFF2-40B4-BE49-F238E27FC236}">
                <a16:creationId xmlns:a16="http://schemas.microsoft.com/office/drawing/2014/main" id="{CDD93E98-F058-469F-A488-486ED65EA626}"/>
              </a:ext>
            </a:extLst>
          </p:cNvPr>
          <p:cNvSpPr>
            <a:spLocks noGrp="1" noRot="1" noChangeAspect="1" noChangeArrowheads="1" noTextEdit="1"/>
          </p:cNvSpPr>
          <p:nvPr>
            <p:ph type="sldImg"/>
          </p:nvPr>
        </p:nvSpPr>
        <p:spPr>
          <a:solidFill>
            <a:srgbClr val="FFFFFF"/>
          </a:solidFill>
          <a:ln/>
        </p:spPr>
      </p:sp>
      <p:sp>
        <p:nvSpPr>
          <p:cNvPr id="82946" name="Notes Placeholder 2">
            <a:extLst>
              <a:ext uri="{FF2B5EF4-FFF2-40B4-BE49-F238E27FC236}">
                <a16:creationId xmlns:a16="http://schemas.microsoft.com/office/drawing/2014/main" id="{7BB50E8D-F559-42A2-8DB8-77E50252966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82947" name="Slide Number Placeholder 3">
            <a:extLst>
              <a:ext uri="{FF2B5EF4-FFF2-40B4-BE49-F238E27FC236}">
                <a16:creationId xmlns:a16="http://schemas.microsoft.com/office/drawing/2014/main" id="{6EA45D3D-1300-458A-BDCA-ABE3720165B9}"/>
              </a:ext>
            </a:extLst>
          </p:cNvPr>
          <p:cNvSpPr txBox="1">
            <a:spLocks noGrp="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193280E0-26AC-4D29-8A57-E767E6651524}" type="slidenum">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pPr marL="0" marR="0" lvl="0" indent="0" algn="r" defTabSz="966788" rtl="0" eaLnBrk="1" fontAlgn="base" latinLnBrk="0" hangingPunct="1">
                <a:lnSpc>
                  <a:spcPct val="100000"/>
                </a:lnSpc>
                <a:spcBef>
                  <a:spcPct val="0"/>
                </a:spcBef>
                <a:spcAft>
                  <a:spcPct val="0"/>
                </a:spcAft>
                <a:buClrTx/>
                <a:buSzTx/>
                <a:buFontTx/>
                <a:buNone/>
                <a:tabLst/>
                <a:defRPr/>
              </a:pPr>
              <a:t>47</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spTree>
    <p:extLst>
      <p:ext uri="{BB962C8B-B14F-4D97-AF65-F5344CB8AC3E}">
        <p14:creationId xmlns:p14="http://schemas.microsoft.com/office/powerpoint/2010/main" val="230823814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a:extLst>
              <a:ext uri="{FF2B5EF4-FFF2-40B4-BE49-F238E27FC236}">
                <a16:creationId xmlns:a16="http://schemas.microsoft.com/office/drawing/2014/main" id="{96601393-93D0-422E-9A21-E6AEFC493F1F}"/>
              </a:ext>
            </a:extLst>
          </p:cNvPr>
          <p:cNvSpPr>
            <a:spLocks noGrp="1" noRot="1" noChangeAspect="1" noChangeArrowheads="1" noTextEdit="1"/>
          </p:cNvSpPr>
          <p:nvPr>
            <p:ph type="sldImg"/>
          </p:nvPr>
        </p:nvSpPr>
        <p:spPr>
          <a:ln/>
        </p:spPr>
      </p:sp>
      <p:sp>
        <p:nvSpPr>
          <p:cNvPr id="84994" name="Notes Placeholder 2">
            <a:extLst>
              <a:ext uri="{FF2B5EF4-FFF2-40B4-BE49-F238E27FC236}">
                <a16:creationId xmlns:a16="http://schemas.microsoft.com/office/drawing/2014/main" id="{D0E5839B-C3B7-491F-91CD-6C483584E6B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84995" name="Slide Number Placeholder 3">
            <a:extLst>
              <a:ext uri="{FF2B5EF4-FFF2-40B4-BE49-F238E27FC236}">
                <a16:creationId xmlns:a16="http://schemas.microsoft.com/office/drawing/2014/main" id="{13679EAD-4BC6-431E-8E10-A1289E354BB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78D7DEE1-3AB6-472A-B282-AD86813FBE26}" type="slidenum">
              <a:rPr lang="en-US" altLang="en-US" sz="1300" b="0">
                <a:solidFill>
                  <a:srgbClr val="000000"/>
                </a:solidFill>
                <a:latin typeface="Arial" panose="020B0604020202020204" pitchFamily="34" charset="0"/>
              </a:rPr>
              <a:pPr/>
              <a:t>48</a:t>
            </a:fld>
            <a:endParaRPr lang="en-US" altLang="en-US" sz="1300" b="0">
              <a:solidFill>
                <a:srgbClr val="000000"/>
              </a:solidFill>
              <a:latin typeface="Arial" panose="020B0604020202020204" pitchFamily="34"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Slide Image Placeholder 1">
            <a:extLst>
              <a:ext uri="{FF2B5EF4-FFF2-40B4-BE49-F238E27FC236}">
                <a16:creationId xmlns:a16="http://schemas.microsoft.com/office/drawing/2014/main" id="{368835E1-1148-4A6C-81E1-0E0A87623300}"/>
              </a:ext>
            </a:extLst>
          </p:cNvPr>
          <p:cNvSpPr>
            <a:spLocks noGrp="1" noRot="1" noChangeAspect="1" noChangeArrowheads="1" noTextEdit="1"/>
          </p:cNvSpPr>
          <p:nvPr>
            <p:ph type="sldImg"/>
          </p:nvPr>
        </p:nvSpPr>
        <p:spPr>
          <a:ln/>
        </p:spPr>
      </p:sp>
      <p:sp>
        <p:nvSpPr>
          <p:cNvPr id="87042" name="Notes Placeholder 2">
            <a:extLst>
              <a:ext uri="{FF2B5EF4-FFF2-40B4-BE49-F238E27FC236}">
                <a16:creationId xmlns:a16="http://schemas.microsoft.com/office/drawing/2014/main" id="{AE8D1A80-FBAB-4D17-8908-C22C4FE04A6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87043" name="Slide Number Placeholder 3">
            <a:extLst>
              <a:ext uri="{FF2B5EF4-FFF2-40B4-BE49-F238E27FC236}">
                <a16:creationId xmlns:a16="http://schemas.microsoft.com/office/drawing/2014/main" id="{ED1D6504-2ED6-4031-B66A-7616D3433AD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80772BA0-31BA-46A3-81C9-906C7E367C27}" type="slidenum">
              <a:rPr lang="en-US" altLang="en-US" sz="1300" b="0">
                <a:latin typeface="Arial" panose="020B0604020202020204" pitchFamily="34" charset="0"/>
              </a:rPr>
              <a:pPr/>
              <a:t>49</a:t>
            </a:fld>
            <a:endParaRPr lang="en-US" altLang="en-US" sz="1300" b="0">
              <a:latin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a:extLst>
              <a:ext uri="{FF2B5EF4-FFF2-40B4-BE49-F238E27FC236}">
                <a16:creationId xmlns:a16="http://schemas.microsoft.com/office/drawing/2014/main" id="{347F1137-C983-467D-8D93-2E79706977B7}"/>
              </a:ext>
            </a:extLst>
          </p:cNvPr>
          <p:cNvSpPr>
            <a:spLocks noGrp="1" noRot="1" noChangeAspect="1" noChangeArrowheads="1" noTextEdit="1"/>
          </p:cNvSpPr>
          <p:nvPr>
            <p:ph type="sldImg"/>
          </p:nvPr>
        </p:nvSpPr>
        <p:spPr>
          <a:ln/>
        </p:spPr>
      </p:sp>
      <p:sp>
        <p:nvSpPr>
          <p:cNvPr id="13314" name="Notes Placeholder 2">
            <a:extLst>
              <a:ext uri="{FF2B5EF4-FFF2-40B4-BE49-F238E27FC236}">
                <a16:creationId xmlns:a16="http://schemas.microsoft.com/office/drawing/2014/main" id="{1A66D8FD-CC7A-4C50-BD87-B5368D72487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3315" name="Slide Number Placeholder 3">
            <a:extLst>
              <a:ext uri="{FF2B5EF4-FFF2-40B4-BE49-F238E27FC236}">
                <a16:creationId xmlns:a16="http://schemas.microsoft.com/office/drawing/2014/main" id="{17FC5E15-0330-49FF-B20E-F2AE8656267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00CEE9FC-E62E-4A51-B96D-AD74DA584F6C}" type="slidenum">
              <a:rPr lang="en-US" altLang="en-US" sz="1300" b="0">
                <a:latin typeface="Arial" panose="020B0604020202020204" pitchFamily="34" charset="0"/>
              </a:rPr>
              <a:pPr/>
              <a:t>5</a:t>
            </a:fld>
            <a:endParaRPr lang="en-US" altLang="en-US" sz="1300" b="0">
              <a:latin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63013B53-FBDC-45EF-82EF-CB45680492F4}"/>
              </a:ext>
            </a:extLst>
          </p:cNvPr>
          <p:cNvSpPr>
            <a:spLocks noGrp="1" noRot="1" noChangeAspect="1" noChangeArrowheads="1" noTextEdit="1"/>
          </p:cNvSpPr>
          <p:nvPr>
            <p:ph type="sldImg"/>
          </p:nvPr>
        </p:nvSpPr>
        <p:spPr>
          <a:solidFill>
            <a:srgbClr val="FFFFFF"/>
          </a:solidFill>
          <a:ln/>
        </p:spPr>
      </p:sp>
      <p:sp>
        <p:nvSpPr>
          <p:cNvPr id="15362" name="Notes Placeholder 2">
            <a:extLst>
              <a:ext uri="{FF2B5EF4-FFF2-40B4-BE49-F238E27FC236}">
                <a16:creationId xmlns:a16="http://schemas.microsoft.com/office/drawing/2014/main" id="{CC26BC78-E948-4FFA-9323-C4A4556B7F9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5363" name="Slide Number Placeholder 3">
            <a:extLst>
              <a:ext uri="{FF2B5EF4-FFF2-40B4-BE49-F238E27FC236}">
                <a16:creationId xmlns:a16="http://schemas.microsoft.com/office/drawing/2014/main" id="{F9992219-0A27-4172-906B-214E3F3279F7}"/>
              </a:ext>
            </a:extLst>
          </p:cNvPr>
          <p:cNvSpPr txBox="1">
            <a:spLocks noGrp="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0A2283B9-A5CF-4784-BA12-0A23D474F628}" type="slidenum">
              <a:rPr lang="en-US" altLang="en-US" sz="1300" b="0">
                <a:latin typeface="Arial" panose="020B0604020202020204" pitchFamily="34" charset="0"/>
              </a:rPr>
              <a:pPr algn="r" eaLnBrk="1" hangingPunct="1"/>
              <a:t>6</a:t>
            </a:fld>
            <a:endParaRPr lang="en-US" altLang="en-US" sz="1300" b="0">
              <a:latin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a:extLst>
              <a:ext uri="{FF2B5EF4-FFF2-40B4-BE49-F238E27FC236}">
                <a16:creationId xmlns:a16="http://schemas.microsoft.com/office/drawing/2014/main" id="{49A2B817-848E-4867-92FA-88E766D783CB}"/>
              </a:ext>
            </a:extLst>
          </p:cNvPr>
          <p:cNvSpPr>
            <a:spLocks noGrp="1" noRot="1" noChangeAspect="1" noChangeArrowheads="1" noTextEdit="1"/>
          </p:cNvSpPr>
          <p:nvPr>
            <p:ph type="sldImg"/>
          </p:nvPr>
        </p:nvSpPr>
        <p:spPr>
          <a:solidFill>
            <a:srgbClr val="FFFFFF"/>
          </a:solidFill>
          <a:ln/>
        </p:spPr>
      </p:sp>
      <p:sp>
        <p:nvSpPr>
          <p:cNvPr id="19458" name="Notes Placeholder 2">
            <a:extLst>
              <a:ext uri="{FF2B5EF4-FFF2-40B4-BE49-F238E27FC236}">
                <a16:creationId xmlns:a16="http://schemas.microsoft.com/office/drawing/2014/main" id="{AAA7A434-33FA-429E-BBBB-E4534E04EB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9459" name="Slide Number Placeholder 3">
            <a:extLst>
              <a:ext uri="{FF2B5EF4-FFF2-40B4-BE49-F238E27FC236}">
                <a16:creationId xmlns:a16="http://schemas.microsoft.com/office/drawing/2014/main" id="{5E97FE31-1696-4EAD-9F30-F6F60C4FD6F5}"/>
              </a:ext>
            </a:extLst>
          </p:cNvPr>
          <p:cNvSpPr txBox="1">
            <a:spLocks noGrp="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4A41948C-7905-4A81-A8A0-79C927AB3B2D}" type="slidenum">
              <a:rPr lang="en-US" altLang="en-US" sz="1300" b="0">
                <a:latin typeface="Arial" panose="020B0604020202020204" pitchFamily="34" charset="0"/>
              </a:rPr>
              <a:pPr algn="r" eaLnBrk="1" hangingPunct="1"/>
              <a:t>7</a:t>
            </a:fld>
            <a:endParaRPr lang="en-US" altLang="en-US" sz="1300" b="0">
              <a:latin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a:extLst>
              <a:ext uri="{FF2B5EF4-FFF2-40B4-BE49-F238E27FC236}">
                <a16:creationId xmlns:a16="http://schemas.microsoft.com/office/drawing/2014/main" id="{49A2B817-848E-4867-92FA-88E766D783CB}"/>
              </a:ext>
            </a:extLst>
          </p:cNvPr>
          <p:cNvSpPr>
            <a:spLocks noGrp="1" noRot="1" noChangeAspect="1" noChangeArrowheads="1" noTextEdit="1"/>
          </p:cNvSpPr>
          <p:nvPr>
            <p:ph type="sldImg"/>
          </p:nvPr>
        </p:nvSpPr>
        <p:spPr>
          <a:solidFill>
            <a:srgbClr val="FFFFFF"/>
          </a:solidFill>
          <a:ln/>
        </p:spPr>
      </p:sp>
      <p:sp>
        <p:nvSpPr>
          <p:cNvPr id="19458" name="Notes Placeholder 2">
            <a:extLst>
              <a:ext uri="{FF2B5EF4-FFF2-40B4-BE49-F238E27FC236}">
                <a16:creationId xmlns:a16="http://schemas.microsoft.com/office/drawing/2014/main" id="{AAA7A434-33FA-429E-BBBB-E4534E04EB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9459" name="Slide Number Placeholder 3">
            <a:extLst>
              <a:ext uri="{FF2B5EF4-FFF2-40B4-BE49-F238E27FC236}">
                <a16:creationId xmlns:a16="http://schemas.microsoft.com/office/drawing/2014/main" id="{5E97FE31-1696-4EAD-9F30-F6F60C4FD6F5}"/>
              </a:ext>
            </a:extLst>
          </p:cNvPr>
          <p:cNvSpPr txBox="1">
            <a:spLocks noGrp="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4A41948C-7905-4A81-A8A0-79C927AB3B2D}" type="slidenum">
              <a:rPr lang="en-US" altLang="en-US" sz="1300" b="0">
                <a:latin typeface="Arial" panose="020B0604020202020204" pitchFamily="34" charset="0"/>
              </a:rPr>
              <a:pPr algn="r" eaLnBrk="1" hangingPunct="1"/>
              <a:t>8</a:t>
            </a:fld>
            <a:endParaRPr lang="en-US" altLang="en-US" sz="1300" b="0">
              <a:latin typeface="Arial" panose="020B0604020202020204" pitchFamily="34" charset="0"/>
            </a:endParaRPr>
          </a:p>
        </p:txBody>
      </p:sp>
    </p:spTree>
    <p:extLst>
      <p:ext uri="{BB962C8B-B14F-4D97-AF65-F5344CB8AC3E}">
        <p14:creationId xmlns:p14="http://schemas.microsoft.com/office/powerpoint/2010/main" val="39588611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a:extLst>
              <a:ext uri="{FF2B5EF4-FFF2-40B4-BE49-F238E27FC236}">
                <a16:creationId xmlns:a16="http://schemas.microsoft.com/office/drawing/2014/main" id="{36133785-7884-4396-BC0E-7E454F1BB716}"/>
              </a:ext>
            </a:extLst>
          </p:cNvPr>
          <p:cNvSpPr>
            <a:spLocks noGrp="1" noRot="1" noChangeAspect="1" noChangeArrowheads="1" noTextEdit="1"/>
          </p:cNvSpPr>
          <p:nvPr>
            <p:ph type="sldImg"/>
          </p:nvPr>
        </p:nvSpPr>
        <p:spPr>
          <a:ln/>
        </p:spPr>
      </p:sp>
      <p:sp>
        <p:nvSpPr>
          <p:cNvPr id="21506" name="Notes Placeholder 2">
            <a:extLst>
              <a:ext uri="{FF2B5EF4-FFF2-40B4-BE49-F238E27FC236}">
                <a16:creationId xmlns:a16="http://schemas.microsoft.com/office/drawing/2014/main" id="{49B4839C-0024-4DCC-9144-B7EB807F1EB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1507" name="Slide Number Placeholder 3">
            <a:extLst>
              <a:ext uri="{FF2B5EF4-FFF2-40B4-BE49-F238E27FC236}">
                <a16:creationId xmlns:a16="http://schemas.microsoft.com/office/drawing/2014/main" id="{A04F3DF9-FABA-4098-BA5A-AC6DCAC77CC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99CD2F79-B92B-4B16-9E0F-0EE6E3F9F18E}" type="slidenum">
              <a:rPr lang="en-US" altLang="en-US" sz="1300" b="0">
                <a:latin typeface="Arial" panose="020B0604020202020204" pitchFamily="34" charset="0"/>
              </a:rPr>
              <a:pPr/>
              <a:t>9</a:t>
            </a:fld>
            <a:endParaRPr lang="en-US" altLang="en-US" sz="1300" b="0">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23462269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007600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47834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12981908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862291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0888844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349592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376349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31605776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23030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0577738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8141792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02599281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737371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581655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067708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720570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862859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11693336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37554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819810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823727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 Target="../slides/slid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6C2704FB-2DC4-4897-821C-854254E59876}"/>
              </a:ext>
            </a:extLst>
          </p:cNvPr>
          <p:cNvSpPr>
            <a:spLocks noChangeArrowheads="1"/>
          </p:cNvSpPr>
          <p:nvPr/>
        </p:nvSpPr>
        <p:spPr bwMode="auto">
          <a:xfrm>
            <a:off x="0" y="6629400"/>
            <a:ext cx="9144000" cy="228600"/>
          </a:xfrm>
          <a:prstGeom prst="rect">
            <a:avLst/>
          </a:prstGeom>
          <a:solidFill>
            <a:srgbClr val="0000A8"/>
          </a:solidFill>
          <a:ln w="9525">
            <a:solidFill>
              <a:schemeClr val="tx1"/>
            </a:solidFill>
            <a:miter lim="800000"/>
            <a:headEnd/>
            <a:tailEnd/>
          </a:ln>
        </p:spPr>
        <p:txBody>
          <a:bodyPr wrap="none" anchor="ctr"/>
          <a:lstStyle>
            <a:lvl1pPr eaLnBrk="0" hangingPunct="0">
              <a:defRPr sz="2400" b="1">
                <a:solidFill>
                  <a:schemeClr val="tx1"/>
                </a:solidFill>
                <a:latin typeface="Verdana" panose="020B0604030504040204" pitchFamily="34" charset="0"/>
                <a:ea typeface="MS PGothic" panose="020B0600070205080204" pitchFamily="34" charset="-128"/>
              </a:defRPr>
            </a:lvl1pPr>
            <a:lvl2pPr marL="742950" indent="-285750" eaLnBrk="0" hangingPunct="0">
              <a:defRPr sz="2400" b="1">
                <a:solidFill>
                  <a:schemeClr val="tx1"/>
                </a:solidFill>
                <a:latin typeface="Verdana" panose="020B0604030504040204" pitchFamily="34" charset="0"/>
                <a:ea typeface="MS PGothic" panose="020B0600070205080204" pitchFamily="34" charset="-128"/>
              </a:defRPr>
            </a:lvl2pPr>
            <a:lvl3pPr marL="1143000" indent="-228600" eaLnBrk="0" hangingPunct="0">
              <a:defRPr sz="2400" b="1">
                <a:solidFill>
                  <a:schemeClr val="tx1"/>
                </a:solidFill>
                <a:latin typeface="Verdana" panose="020B0604030504040204" pitchFamily="34" charset="0"/>
                <a:ea typeface="MS PGothic" panose="020B0600070205080204" pitchFamily="34" charset="-128"/>
              </a:defRPr>
            </a:lvl3pPr>
            <a:lvl4pPr marL="1600200" indent="-228600" eaLnBrk="0" hangingPunct="0">
              <a:defRPr sz="2400" b="1">
                <a:solidFill>
                  <a:schemeClr val="tx1"/>
                </a:solidFill>
                <a:latin typeface="Verdana" panose="020B0604030504040204" pitchFamily="34" charset="0"/>
                <a:ea typeface="MS PGothic" panose="020B0600070205080204" pitchFamily="34" charset="-128"/>
              </a:defRPr>
            </a:lvl4pPr>
            <a:lvl5pPr marL="2057400" indent="-228600" eaLnBrk="0" hangingPunct="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defRPr/>
            </a:pPr>
            <a:endParaRPr lang="en-US" altLang="en-US"/>
          </a:p>
        </p:txBody>
      </p:sp>
      <p:sp>
        <p:nvSpPr>
          <p:cNvPr id="1027" name="Rectangle 3">
            <a:extLst>
              <a:ext uri="{FF2B5EF4-FFF2-40B4-BE49-F238E27FC236}">
                <a16:creationId xmlns:a16="http://schemas.microsoft.com/office/drawing/2014/main" id="{4F8E13E5-F830-4401-8AAA-E2925A178E59}"/>
              </a:ext>
            </a:extLst>
          </p:cNvPr>
          <p:cNvSpPr>
            <a:spLocks noChangeArrowheads="1"/>
          </p:cNvSpPr>
          <p:nvPr/>
        </p:nvSpPr>
        <p:spPr bwMode="auto">
          <a:xfrm>
            <a:off x="0" y="0"/>
            <a:ext cx="9144000" cy="609600"/>
          </a:xfrm>
          <a:prstGeom prst="rect">
            <a:avLst/>
          </a:prstGeom>
          <a:solidFill>
            <a:srgbClr val="0000A8"/>
          </a:solidFill>
          <a:ln w="9525">
            <a:solidFill>
              <a:schemeClr val="tx1"/>
            </a:solidFill>
            <a:miter lim="800000"/>
            <a:headEnd/>
            <a:tailEnd/>
          </a:ln>
        </p:spPr>
        <p:txBody>
          <a:bodyPr wrap="none" anchor="ctr"/>
          <a:lstStyle>
            <a:lvl1pPr eaLnBrk="0" hangingPunct="0">
              <a:defRPr sz="2400" b="1">
                <a:solidFill>
                  <a:schemeClr val="tx1"/>
                </a:solidFill>
                <a:latin typeface="Verdana" panose="020B0604030504040204" pitchFamily="34" charset="0"/>
                <a:ea typeface="MS PGothic" panose="020B0600070205080204" pitchFamily="34" charset="-128"/>
              </a:defRPr>
            </a:lvl1pPr>
            <a:lvl2pPr marL="742950" indent="-285750" eaLnBrk="0" hangingPunct="0">
              <a:defRPr sz="2400" b="1">
                <a:solidFill>
                  <a:schemeClr val="tx1"/>
                </a:solidFill>
                <a:latin typeface="Verdana" panose="020B0604030504040204" pitchFamily="34" charset="0"/>
                <a:ea typeface="MS PGothic" panose="020B0600070205080204" pitchFamily="34" charset="-128"/>
              </a:defRPr>
            </a:lvl2pPr>
            <a:lvl3pPr marL="1143000" indent="-228600" eaLnBrk="0" hangingPunct="0">
              <a:defRPr sz="2400" b="1">
                <a:solidFill>
                  <a:schemeClr val="tx1"/>
                </a:solidFill>
                <a:latin typeface="Verdana" panose="020B0604030504040204" pitchFamily="34" charset="0"/>
                <a:ea typeface="MS PGothic" panose="020B0600070205080204" pitchFamily="34" charset="-128"/>
              </a:defRPr>
            </a:lvl3pPr>
            <a:lvl4pPr marL="1600200" indent="-228600" eaLnBrk="0" hangingPunct="0">
              <a:defRPr sz="2400" b="1">
                <a:solidFill>
                  <a:schemeClr val="tx1"/>
                </a:solidFill>
                <a:latin typeface="Verdana" panose="020B0604030504040204" pitchFamily="34" charset="0"/>
                <a:ea typeface="MS PGothic" panose="020B0600070205080204" pitchFamily="34" charset="-128"/>
              </a:defRPr>
            </a:lvl4pPr>
            <a:lvl5pPr marL="2057400" indent="-228600" eaLnBrk="0" hangingPunct="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defRPr/>
            </a:pPr>
            <a:endParaRPr lang="en-US" altLang="en-US"/>
          </a:p>
        </p:txBody>
      </p:sp>
      <p:sp>
        <p:nvSpPr>
          <p:cNvPr id="1028" name="Line 4">
            <a:extLst>
              <a:ext uri="{FF2B5EF4-FFF2-40B4-BE49-F238E27FC236}">
                <a16:creationId xmlns:a16="http://schemas.microsoft.com/office/drawing/2014/main" id="{C2E85C11-B98F-434A-9E5C-BE3A32C70AE5}"/>
              </a:ext>
            </a:extLst>
          </p:cNvPr>
          <p:cNvSpPr>
            <a:spLocks noChangeShapeType="1"/>
          </p:cNvSpPr>
          <p:nvPr/>
        </p:nvSpPr>
        <p:spPr bwMode="auto">
          <a:xfrm>
            <a:off x="0" y="533400"/>
            <a:ext cx="9144000" cy="0"/>
          </a:xfrm>
          <a:prstGeom prst="line">
            <a:avLst/>
          </a:prstGeom>
          <a:noFill/>
          <a:ln w="177800" cmpd="tri">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9" name="Rectangle 5">
            <a:hlinkClick r:id="rId13" action="ppaction://hlinksldjump"/>
            <a:extLst>
              <a:ext uri="{FF2B5EF4-FFF2-40B4-BE49-F238E27FC236}">
                <a16:creationId xmlns:a16="http://schemas.microsoft.com/office/drawing/2014/main" id="{240410BB-596A-47FD-8BFB-2E155E30A5E2}"/>
              </a:ext>
            </a:extLst>
          </p:cNvPr>
          <p:cNvSpPr>
            <a:spLocks noChangeArrowheads="1"/>
          </p:cNvSpPr>
          <p:nvPr/>
        </p:nvSpPr>
        <p:spPr bwMode="auto">
          <a:xfrm>
            <a:off x="8839200" y="6553200"/>
            <a:ext cx="304800" cy="304800"/>
          </a:xfrm>
          <a:prstGeom prst="rect">
            <a:avLst/>
          </a:prstGeom>
          <a:solidFill>
            <a:schemeClr val="bg1"/>
          </a:solidFill>
          <a:ln w="9525">
            <a:solidFill>
              <a:schemeClr val="tx1"/>
            </a:solidFill>
            <a:miter lim="800000"/>
            <a:headEnd/>
            <a:tailEnd/>
          </a:ln>
        </p:spPr>
        <p:txBody>
          <a:bodyPr wrap="none" anchor="ctr"/>
          <a:lstStyle>
            <a:lvl1pPr eaLnBrk="0" hangingPunct="0">
              <a:defRPr sz="2400" b="1">
                <a:solidFill>
                  <a:schemeClr val="tx1"/>
                </a:solidFill>
                <a:latin typeface="Verdana" panose="020B0604030504040204" pitchFamily="34" charset="0"/>
                <a:ea typeface="MS PGothic" panose="020B0600070205080204" pitchFamily="34" charset="-128"/>
              </a:defRPr>
            </a:lvl1pPr>
            <a:lvl2pPr marL="742950" indent="-285750" eaLnBrk="0" hangingPunct="0">
              <a:defRPr sz="2400" b="1">
                <a:solidFill>
                  <a:schemeClr val="tx1"/>
                </a:solidFill>
                <a:latin typeface="Verdana" panose="020B0604030504040204" pitchFamily="34" charset="0"/>
                <a:ea typeface="MS PGothic" panose="020B0600070205080204" pitchFamily="34" charset="-128"/>
              </a:defRPr>
            </a:lvl2pPr>
            <a:lvl3pPr marL="1143000" indent="-228600" eaLnBrk="0" hangingPunct="0">
              <a:defRPr sz="2400" b="1">
                <a:solidFill>
                  <a:schemeClr val="tx1"/>
                </a:solidFill>
                <a:latin typeface="Verdana" panose="020B0604030504040204" pitchFamily="34" charset="0"/>
                <a:ea typeface="MS PGothic" panose="020B0600070205080204" pitchFamily="34" charset="-128"/>
              </a:defRPr>
            </a:lvl3pPr>
            <a:lvl4pPr marL="1600200" indent="-228600" eaLnBrk="0" hangingPunct="0">
              <a:defRPr sz="2400" b="1">
                <a:solidFill>
                  <a:schemeClr val="tx1"/>
                </a:solidFill>
                <a:latin typeface="Verdana" panose="020B0604030504040204" pitchFamily="34" charset="0"/>
                <a:ea typeface="MS PGothic" panose="020B0600070205080204" pitchFamily="34" charset="-128"/>
              </a:defRPr>
            </a:lvl4pPr>
            <a:lvl5pPr marL="2057400" indent="-228600" eaLnBrk="0" hangingPunct="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defRPr/>
            </a:pPr>
            <a:endParaRPr lang="en-US" altLang="en-US"/>
          </a:p>
        </p:txBody>
      </p:sp>
      <p:sp>
        <p:nvSpPr>
          <p:cNvPr id="1030" name="Rectangle 6">
            <a:extLst>
              <a:ext uri="{FF2B5EF4-FFF2-40B4-BE49-F238E27FC236}">
                <a16:creationId xmlns:a16="http://schemas.microsoft.com/office/drawing/2014/main" id="{C2B66835-6AF6-4C1F-BC03-869E549D2E1F}"/>
              </a:ext>
            </a:extLst>
          </p:cNvPr>
          <p:cNvSpPr>
            <a:spLocks noChangeArrowheads="1"/>
          </p:cNvSpPr>
          <p:nvPr/>
        </p:nvSpPr>
        <p:spPr bwMode="auto">
          <a:xfrm>
            <a:off x="0" y="6553200"/>
            <a:ext cx="304800" cy="304800"/>
          </a:xfrm>
          <a:prstGeom prst="rect">
            <a:avLst/>
          </a:prstGeom>
          <a:solidFill>
            <a:schemeClr val="bg1"/>
          </a:solidFill>
          <a:ln w="9525">
            <a:solidFill>
              <a:schemeClr val="tx1"/>
            </a:solidFill>
            <a:miter lim="800000"/>
            <a:headEnd/>
            <a:tailEnd/>
          </a:ln>
        </p:spPr>
        <p:txBody>
          <a:bodyPr wrap="none" anchor="ctr"/>
          <a:lstStyle>
            <a:lvl1pPr eaLnBrk="0" hangingPunct="0">
              <a:defRPr sz="2400" b="1">
                <a:solidFill>
                  <a:schemeClr val="tx1"/>
                </a:solidFill>
                <a:latin typeface="Verdana" panose="020B0604030504040204" pitchFamily="34" charset="0"/>
                <a:ea typeface="MS PGothic" panose="020B0600070205080204" pitchFamily="34" charset="-128"/>
              </a:defRPr>
            </a:lvl1pPr>
            <a:lvl2pPr marL="742950" indent="-285750" eaLnBrk="0" hangingPunct="0">
              <a:defRPr sz="2400" b="1">
                <a:solidFill>
                  <a:schemeClr val="tx1"/>
                </a:solidFill>
                <a:latin typeface="Verdana" panose="020B0604030504040204" pitchFamily="34" charset="0"/>
                <a:ea typeface="MS PGothic" panose="020B0600070205080204" pitchFamily="34" charset="-128"/>
              </a:defRPr>
            </a:lvl2pPr>
            <a:lvl3pPr marL="1143000" indent="-228600" eaLnBrk="0" hangingPunct="0">
              <a:defRPr sz="2400" b="1">
                <a:solidFill>
                  <a:schemeClr val="tx1"/>
                </a:solidFill>
                <a:latin typeface="Verdana" panose="020B0604030504040204" pitchFamily="34" charset="0"/>
                <a:ea typeface="MS PGothic" panose="020B0600070205080204" pitchFamily="34" charset="-128"/>
              </a:defRPr>
            </a:lvl3pPr>
            <a:lvl4pPr marL="1600200" indent="-228600" eaLnBrk="0" hangingPunct="0">
              <a:defRPr sz="2400" b="1">
                <a:solidFill>
                  <a:schemeClr val="tx1"/>
                </a:solidFill>
                <a:latin typeface="Verdana" panose="020B0604030504040204" pitchFamily="34" charset="0"/>
                <a:ea typeface="MS PGothic" panose="020B0600070205080204" pitchFamily="34" charset="-128"/>
              </a:defRPr>
            </a:lvl4pPr>
            <a:lvl5pPr marL="2057400" indent="-228600" eaLnBrk="0" hangingPunct="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defRPr/>
            </a:pPr>
            <a:endParaRPr lang="en-US"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rtl="0" eaLnBrk="0" fontAlgn="base" hangingPunct="0">
        <a:spcBef>
          <a:spcPct val="0"/>
        </a:spcBef>
        <a:spcAft>
          <a:spcPct val="0"/>
        </a:spcAft>
        <a:defRPr sz="4400">
          <a:solidFill>
            <a:schemeClr val="tx2"/>
          </a:solidFill>
          <a:latin typeface="+mj-lt"/>
          <a:ea typeface="MS PGothic" panose="020B0600070205080204" pitchFamily="34" charset="-128"/>
          <a:cs typeface="MS PGothic" charset="0"/>
        </a:defRPr>
      </a:lvl1pPr>
      <a:lvl2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MS PGothic" charset="0"/>
        </a:defRPr>
      </a:lvl2pPr>
      <a:lvl3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MS PGothic" charset="0"/>
        </a:defRPr>
      </a:lvl3pPr>
      <a:lvl4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MS PGothic" charset="0"/>
        </a:defRPr>
      </a:lvl4pPr>
      <a:lvl5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MS PGothic"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anose="020B0600070205080204" pitchFamily="34" charset="-128"/>
          <a:cs typeface="MS PGothic" charset="0"/>
        </a:defRPr>
      </a:lvl1pPr>
      <a:lvl2pPr marL="742950" indent="-285750" algn="l" rtl="0" eaLnBrk="0" fontAlgn="base" hangingPunct="0">
        <a:spcBef>
          <a:spcPct val="20000"/>
        </a:spcBef>
        <a:spcAft>
          <a:spcPct val="0"/>
        </a:spcAft>
        <a:buChar char="–"/>
        <a:defRPr sz="2800">
          <a:solidFill>
            <a:schemeClr val="tx1"/>
          </a:solidFill>
          <a:latin typeface="+mn-lt"/>
          <a:ea typeface="MS PGothic" panose="020B0600070205080204"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anose="020B0600070205080204" pitchFamily="34" charset="-128"/>
          <a:cs typeface="MS PGothic" charset="0"/>
        </a:defRPr>
      </a:lvl3pPr>
      <a:lvl4pPr marL="16002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cs typeface="MS PGothic" charset="0"/>
        </a:defRPr>
      </a:lvl4pPr>
      <a:lvl5pPr marL="20574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30FFB690-CDD3-4783-A313-442BD6AB68BD}"/>
              </a:ext>
            </a:extLst>
          </p:cNvPr>
          <p:cNvSpPr>
            <a:spLocks noChangeArrowheads="1"/>
          </p:cNvSpPr>
          <p:nvPr/>
        </p:nvSpPr>
        <p:spPr bwMode="auto">
          <a:xfrm>
            <a:off x="8839200" y="0"/>
            <a:ext cx="304800" cy="6834188"/>
          </a:xfrm>
          <a:prstGeom prst="rect">
            <a:avLst/>
          </a:prstGeom>
          <a:solidFill>
            <a:srgbClr val="065E9A"/>
          </a:solidFill>
          <a:ln>
            <a:noFill/>
          </a:ln>
        </p:spPr>
        <p:txBody>
          <a:bodyPr wrap="none" anchor="ctr"/>
          <a:lstStyle>
            <a:lvl1pPr eaLnBrk="0" hangingPunct="0">
              <a:defRPr sz="2400" b="1">
                <a:solidFill>
                  <a:schemeClr val="tx1"/>
                </a:solidFill>
                <a:latin typeface="Verdana" panose="020B0604030504040204" pitchFamily="34" charset="0"/>
                <a:ea typeface="MS PGothic" panose="020B0600070205080204" pitchFamily="34" charset="-128"/>
              </a:defRPr>
            </a:lvl1pPr>
            <a:lvl2pPr marL="742950" indent="-285750" eaLnBrk="0" hangingPunct="0">
              <a:defRPr sz="2400" b="1">
                <a:solidFill>
                  <a:schemeClr val="tx1"/>
                </a:solidFill>
                <a:latin typeface="Verdana" panose="020B0604030504040204" pitchFamily="34" charset="0"/>
                <a:ea typeface="MS PGothic" panose="020B0600070205080204" pitchFamily="34" charset="-128"/>
              </a:defRPr>
            </a:lvl2pPr>
            <a:lvl3pPr marL="1143000" indent="-228600" eaLnBrk="0" hangingPunct="0">
              <a:defRPr sz="2400" b="1">
                <a:solidFill>
                  <a:schemeClr val="tx1"/>
                </a:solidFill>
                <a:latin typeface="Verdana" panose="020B0604030504040204" pitchFamily="34" charset="0"/>
                <a:ea typeface="MS PGothic" panose="020B0600070205080204" pitchFamily="34" charset="-128"/>
              </a:defRPr>
            </a:lvl3pPr>
            <a:lvl4pPr marL="1600200" indent="-228600" eaLnBrk="0" hangingPunct="0">
              <a:defRPr sz="2400" b="1">
                <a:solidFill>
                  <a:schemeClr val="tx1"/>
                </a:solidFill>
                <a:latin typeface="Verdana" panose="020B0604030504040204" pitchFamily="34" charset="0"/>
                <a:ea typeface="MS PGothic" panose="020B0600070205080204" pitchFamily="34" charset="-128"/>
              </a:defRPr>
            </a:lvl4pPr>
            <a:lvl5pPr marL="2057400" indent="-228600" eaLnBrk="0" hangingPunct="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defRPr/>
            </a:pPr>
            <a:endParaRPr lang="en-US" altLang="en-US" b="0">
              <a:solidFill>
                <a:srgbClr val="000000"/>
              </a:solidFill>
              <a:latin typeface="Times New Roman" panose="02020603050405020304" pitchFamily="18" charset="0"/>
              <a:cs typeface="MS PGothic" charset="0"/>
            </a:endParaRPr>
          </a:p>
        </p:txBody>
      </p:sp>
      <p:sp>
        <p:nvSpPr>
          <p:cNvPr id="2051" name="Rectangle 3">
            <a:extLst>
              <a:ext uri="{FF2B5EF4-FFF2-40B4-BE49-F238E27FC236}">
                <a16:creationId xmlns:a16="http://schemas.microsoft.com/office/drawing/2014/main" id="{D29AE453-2636-4877-9CAD-1137935A4D6E}"/>
              </a:ext>
            </a:extLst>
          </p:cNvPr>
          <p:cNvSpPr>
            <a:spLocks noChangeArrowheads="1"/>
          </p:cNvSpPr>
          <p:nvPr/>
        </p:nvSpPr>
        <p:spPr bwMode="auto">
          <a:xfrm>
            <a:off x="-23813" y="0"/>
            <a:ext cx="1689101" cy="6834188"/>
          </a:xfrm>
          <a:prstGeom prst="rect">
            <a:avLst/>
          </a:prstGeom>
          <a:solidFill>
            <a:srgbClr val="005082"/>
          </a:solidFill>
          <a:ln>
            <a:noFill/>
          </a:ln>
        </p:spPr>
        <p:txBody>
          <a:bodyPr wrap="none" anchor="ctr"/>
          <a:lstStyle>
            <a:lvl1pPr eaLnBrk="0" hangingPunct="0">
              <a:defRPr sz="2400" b="1">
                <a:solidFill>
                  <a:schemeClr val="tx1"/>
                </a:solidFill>
                <a:latin typeface="Verdana" panose="020B0604030504040204" pitchFamily="34" charset="0"/>
                <a:ea typeface="MS PGothic" panose="020B0600070205080204" pitchFamily="34" charset="-128"/>
              </a:defRPr>
            </a:lvl1pPr>
            <a:lvl2pPr marL="742950" indent="-285750" eaLnBrk="0" hangingPunct="0">
              <a:defRPr sz="2400" b="1">
                <a:solidFill>
                  <a:schemeClr val="tx1"/>
                </a:solidFill>
                <a:latin typeface="Verdana" panose="020B0604030504040204" pitchFamily="34" charset="0"/>
                <a:ea typeface="MS PGothic" panose="020B0600070205080204" pitchFamily="34" charset="-128"/>
              </a:defRPr>
            </a:lvl2pPr>
            <a:lvl3pPr marL="1143000" indent="-228600" eaLnBrk="0" hangingPunct="0">
              <a:defRPr sz="2400" b="1">
                <a:solidFill>
                  <a:schemeClr val="tx1"/>
                </a:solidFill>
                <a:latin typeface="Verdana" panose="020B0604030504040204" pitchFamily="34" charset="0"/>
                <a:ea typeface="MS PGothic" panose="020B0600070205080204" pitchFamily="34" charset="-128"/>
              </a:defRPr>
            </a:lvl3pPr>
            <a:lvl4pPr marL="1600200" indent="-228600" eaLnBrk="0" hangingPunct="0">
              <a:defRPr sz="2400" b="1">
                <a:solidFill>
                  <a:schemeClr val="tx1"/>
                </a:solidFill>
                <a:latin typeface="Verdana" panose="020B0604030504040204" pitchFamily="34" charset="0"/>
                <a:ea typeface="MS PGothic" panose="020B0600070205080204" pitchFamily="34" charset="-128"/>
              </a:defRPr>
            </a:lvl4pPr>
            <a:lvl5pPr marL="2057400" indent="-228600" eaLnBrk="0" hangingPunct="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defRPr/>
            </a:pPr>
            <a:endParaRPr lang="en-US" altLang="en-US" b="0">
              <a:solidFill>
                <a:srgbClr val="000000"/>
              </a:solidFill>
              <a:latin typeface="Times New Roman" panose="02020603050405020304" pitchFamily="18" charset="0"/>
              <a:cs typeface="MS PGothic" charset="0"/>
            </a:endParaRPr>
          </a:p>
        </p:txBody>
      </p:sp>
      <p:sp>
        <p:nvSpPr>
          <p:cNvPr id="2052" name="Rectangle 4">
            <a:extLst>
              <a:ext uri="{FF2B5EF4-FFF2-40B4-BE49-F238E27FC236}">
                <a16:creationId xmlns:a16="http://schemas.microsoft.com/office/drawing/2014/main" id="{A32BB330-9F39-4238-9F11-7903A08D1BA7}"/>
              </a:ext>
            </a:extLst>
          </p:cNvPr>
          <p:cNvSpPr>
            <a:spLocks noChangeArrowheads="1"/>
          </p:cNvSpPr>
          <p:nvPr/>
        </p:nvSpPr>
        <p:spPr bwMode="auto">
          <a:xfrm>
            <a:off x="-34925" y="0"/>
            <a:ext cx="9178925" cy="1143000"/>
          </a:xfrm>
          <a:prstGeom prst="rect">
            <a:avLst/>
          </a:prstGeom>
          <a:gradFill rotWithShape="0">
            <a:gsLst>
              <a:gs pos="0">
                <a:schemeClr val="bg1"/>
              </a:gs>
              <a:gs pos="100000">
                <a:srgbClr val="005082"/>
              </a:gs>
            </a:gsLst>
            <a:lin ang="0" scaled="1"/>
          </a:gradFill>
          <a:ln>
            <a:noFill/>
          </a:ln>
        </p:spPr>
        <p:txBody>
          <a:bodyPr wrap="none" anchor="ctr"/>
          <a:lstStyle>
            <a:lvl1pPr eaLnBrk="0" hangingPunct="0">
              <a:defRPr sz="2400" b="1">
                <a:solidFill>
                  <a:schemeClr val="tx1"/>
                </a:solidFill>
                <a:latin typeface="Verdana" panose="020B0604030504040204" pitchFamily="34" charset="0"/>
                <a:ea typeface="MS PGothic" panose="020B0600070205080204" pitchFamily="34" charset="-128"/>
              </a:defRPr>
            </a:lvl1pPr>
            <a:lvl2pPr marL="742950" indent="-285750" eaLnBrk="0" hangingPunct="0">
              <a:defRPr sz="2400" b="1">
                <a:solidFill>
                  <a:schemeClr val="tx1"/>
                </a:solidFill>
                <a:latin typeface="Verdana" panose="020B0604030504040204" pitchFamily="34" charset="0"/>
                <a:ea typeface="MS PGothic" panose="020B0600070205080204" pitchFamily="34" charset="-128"/>
              </a:defRPr>
            </a:lvl2pPr>
            <a:lvl3pPr marL="1143000" indent="-228600" eaLnBrk="0" hangingPunct="0">
              <a:defRPr sz="2400" b="1">
                <a:solidFill>
                  <a:schemeClr val="tx1"/>
                </a:solidFill>
                <a:latin typeface="Verdana" panose="020B0604030504040204" pitchFamily="34" charset="0"/>
                <a:ea typeface="MS PGothic" panose="020B0600070205080204" pitchFamily="34" charset="-128"/>
              </a:defRPr>
            </a:lvl3pPr>
            <a:lvl4pPr marL="1600200" indent="-228600" eaLnBrk="0" hangingPunct="0">
              <a:defRPr sz="2400" b="1">
                <a:solidFill>
                  <a:schemeClr val="tx1"/>
                </a:solidFill>
                <a:latin typeface="Verdana" panose="020B0604030504040204" pitchFamily="34" charset="0"/>
                <a:ea typeface="MS PGothic" panose="020B0600070205080204" pitchFamily="34" charset="-128"/>
              </a:defRPr>
            </a:lvl4pPr>
            <a:lvl5pPr marL="2057400" indent="-228600" eaLnBrk="0" hangingPunct="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defRPr/>
            </a:pPr>
            <a:endParaRPr lang="en-US" altLang="en-US">
              <a:solidFill>
                <a:srgbClr val="000000"/>
              </a:solidFill>
              <a:cs typeface="MS PGothic" charset="0"/>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0" fontAlgn="base" hangingPunct="0">
        <a:spcBef>
          <a:spcPct val="0"/>
        </a:spcBef>
        <a:spcAft>
          <a:spcPct val="0"/>
        </a:spcAft>
        <a:defRPr sz="4400">
          <a:solidFill>
            <a:schemeClr val="tx2"/>
          </a:solidFill>
          <a:latin typeface="+mj-lt"/>
          <a:ea typeface="MS PGothic" panose="020B0600070205080204" pitchFamily="34" charset="-128"/>
          <a:cs typeface="MS PGothic" charset="0"/>
        </a:defRPr>
      </a:lvl1pPr>
      <a:lvl2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MS PGothic" charset="0"/>
        </a:defRPr>
      </a:lvl2pPr>
      <a:lvl3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MS PGothic" charset="0"/>
        </a:defRPr>
      </a:lvl3pPr>
      <a:lvl4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MS PGothic" charset="0"/>
        </a:defRPr>
      </a:lvl4pPr>
      <a:lvl5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MS PGothic"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anose="020B0600070205080204" pitchFamily="34" charset="-128"/>
          <a:cs typeface="MS PGothic" charset="0"/>
        </a:defRPr>
      </a:lvl1pPr>
      <a:lvl2pPr marL="742950" indent="-285750" algn="l" rtl="0" eaLnBrk="0" fontAlgn="base" hangingPunct="0">
        <a:spcBef>
          <a:spcPct val="20000"/>
        </a:spcBef>
        <a:spcAft>
          <a:spcPct val="0"/>
        </a:spcAft>
        <a:buChar char="–"/>
        <a:defRPr sz="2800">
          <a:solidFill>
            <a:schemeClr val="tx1"/>
          </a:solidFill>
          <a:latin typeface="+mn-lt"/>
          <a:ea typeface="MS PGothic" panose="020B0600070205080204"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anose="020B0600070205080204" pitchFamily="34" charset="-128"/>
          <a:cs typeface="MS PGothic" charset="0"/>
        </a:defRPr>
      </a:lvl3pPr>
      <a:lvl4pPr marL="16002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cs typeface="MS PGothic" charset="0"/>
        </a:defRPr>
      </a:lvl4pPr>
      <a:lvl5pPr marL="20574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hyperlink" Target="C:%5CUsers%5Cthompsond%5CDownloads%5Cupload.wikimedia.org%5Cwikipedia%5Ccommons%5C3%5C3c%5CFans_holding_3_fingers_in_2011_Daytona_500_in_honor_for_Dale_Earnhardt.jpg" TargetMode="External"/><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image" Target="../media/image35.jpeg"/></Relationships>
</file>

<file path=ppt/slides/_rels/slide4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hyperlink" Target="https://mercedesbenzstadium.com/food-beverage/" TargetMode="External"/><Relationship Id="rId2" Type="http://schemas.openxmlformats.org/officeDocument/2006/relationships/notesSlide" Target="../notesSlides/notesSlide46.xml"/><Relationship Id="rId1" Type="http://schemas.openxmlformats.org/officeDocument/2006/relationships/slideLayout" Target="../slideLayouts/slideLayout7.xml"/><Relationship Id="rId4" Type="http://schemas.openxmlformats.org/officeDocument/2006/relationships/image" Target="../media/image37.jpeg"/></Relationships>
</file>

<file path=ppt/slides/_rels/slide47.xml.rels><?xml version="1.0" encoding="UTF-8" standalone="yes"?>
<Relationships xmlns="http://schemas.openxmlformats.org/package/2006/relationships"><Relationship Id="rId8" Type="http://schemas.openxmlformats.org/officeDocument/2006/relationships/image" Target="../media/image42.tiff"/><Relationship Id="rId3" Type="http://schemas.openxmlformats.org/officeDocument/2006/relationships/image" Target="../media/image36.png"/><Relationship Id="rId7" Type="http://schemas.openxmlformats.org/officeDocument/2006/relationships/image" Target="../media/image41.tiff"/><Relationship Id="rId2" Type="http://schemas.openxmlformats.org/officeDocument/2006/relationships/notesSlide" Target="../notesSlides/notesSlide47.xml"/><Relationship Id="rId1" Type="http://schemas.openxmlformats.org/officeDocument/2006/relationships/slideLayout" Target="../slideLayouts/slideLayout7.xml"/><Relationship Id="rId6" Type="http://schemas.openxmlformats.org/officeDocument/2006/relationships/image" Target="../media/image40.tiff"/><Relationship Id="rId5" Type="http://schemas.openxmlformats.org/officeDocument/2006/relationships/image" Target="../media/image39.tiff"/><Relationship Id="rId10" Type="http://schemas.openxmlformats.org/officeDocument/2006/relationships/image" Target="../media/image44.tiff"/><Relationship Id="rId4" Type="http://schemas.openxmlformats.org/officeDocument/2006/relationships/image" Target="../media/image38.tiff"/><Relationship Id="rId9" Type="http://schemas.openxmlformats.org/officeDocument/2006/relationships/image" Target="../media/image43.tiff"/></Relationships>
</file>

<file path=ppt/slides/_rels/slide4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48.xml"/><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2" descr="Mountain Climbing">
            <a:extLst>
              <a:ext uri="{FF2B5EF4-FFF2-40B4-BE49-F238E27FC236}">
                <a16:creationId xmlns:a16="http://schemas.microsoft.com/office/drawing/2014/main" id="{DB1F1147-6953-40F8-BD70-0C3E1FFA165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8" name="Text Box 3">
            <a:extLst>
              <a:ext uri="{FF2B5EF4-FFF2-40B4-BE49-F238E27FC236}">
                <a16:creationId xmlns:a16="http://schemas.microsoft.com/office/drawing/2014/main" id="{C0BA65D8-52CB-4EEE-BF98-B7AB968427ED}"/>
              </a:ext>
            </a:extLst>
          </p:cNvPr>
          <p:cNvSpPr txBox="1">
            <a:spLocks noChangeArrowheads="1"/>
          </p:cNvSpPr>
          <p:nvPr/>
        </p:nvSpPr>
        <p:spPr bwMode="auto">
          <a:xfrm>
            <a:off x="228600" y="457200"/>
            <a:ext cx="8763000"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3600" b="0">
                <a:solidFill>
                  <a:schemeClr val="hlink"/>
                </a:solidFill>
                <a:latin typeface="Arial Black" panose="020B0A04020102020204" pitchFamily="34" charset="0"/>
              </a:rPr>
              <a:t>Lesson 2.4  	</a:t>
            </a:r>
          </a:p>
          <a:p>
            <a:pPr eaLnBrk="1" hangingPunct="1">
              <a:spcBef>
                <a:spcPct val="50000"/>
              </a:spcBef>
            </a:pPr>
            <a:r>
              <a:rPr lang="en-US" altLang="en-US" sz="3600" b="0">
                <a:solidFill>
                  <a:schemeClr val="hlink"/>
                </a:solidFill>
                <a:latin typeface="Arial Black" panose="020B0A04020102020204" pitchFamily="34" charset="0"/>
              </a:rPr>
              <a:t>Primary Marketing Functions</a:t>
            </a:r>
          </a:p>
        </p:txBody>
      </p:sp>
      <p:sp>
        <p:nvSpPr>
          <p:cNvPr id="4099" name="Text Box 4">
            <a:extLst>
              <a:ext uri="{FF2B5EF4-FFF2-40B4-BE49-F238E27FC236}">
                <a16:creationId xmlns:a16="http://schemas.microsoft.com/office/drawing/2014/main" id="{81953E80-7E6E-4926-9DB7-DD4F8F9CD423}"/>
              </a:ext>
            </a:extLst>
          </p:cNvPr>
          <p:cNvSpPr txBox="1">
            <a:spLocks noChangeArrowheads="1"/>
          </p:cNvSpPr>
          <p:nvPr/>
        </p:nvSpPr>
        <p:spPr bwMode="auto">
          <a:xfrm>
            <a:off x="5867400" y="6324600"/>
            <a:ext cx="3276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latin typeface="Arial" panose="020B0604020202020204" pitchFamily="34" charset="0"/>
              </a:rPr>
              <a:t>Copyright </a:t>
            </a:r>
            <a:r>
              <a:rPr lang="en-US" altLang="en-US" sz="1200" b="0" dirty="0">
                <a:latin typeface="Arial" panose="020B0604020202020204" pitchFamily="34" charset="0"/>
              </a:rPr>
              <a:t>© </a:t>
            </a:r>
            <a:r>
              <a:rPr lang="is-IS" altLang="en-US" sz="1000" b="0" dirty="0">
                <a:latin typeface="Arial" panose="020B0604020202020204" pitchFamily="34" charset="0"/>
              </a:rPr>
              <a:t>2020</a:t>
            </a:r>
            <a:r>
              <a:rPr lang="en-US" altLang="en-US" sz="1000" b="0" dirty="0">
                <a:latin typeface="Arial" panose="020B0604020202020204" pitchFamily="34" charset="0"/>
              </a:rPr>
              <a:t>  by Sports Career Consulting, LLC</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29" name="Group 2">
            <a:extLst>
              <a:ext uri="{FF2B5EF4-FFF2-40B4-BE49-F238E27FC236}">
                <a16:creationId xmlns:a16="http://schemas.microsoft.com/office/drawing/2014/main" id="{32751C78-91EE-40D4-9CC4-086D30CC7210}"/>
              </a:ext>
            </a:extLst>
          </p:cNvPr>
          <p:cNvGrpSpPr>
            <a:grpSpLocks/>
          </p:cNvGrpSpPr>
          <p:nvPr/>
        </p:nvGrpSpPr>
        <p:grpSpPr bwMode="auto">
          <a:xfrm>
            <a:off x="0" y="0"/>
            <a:ext cx="9144000" cy="976313"/>
            <a:chOff x="0" y="0"/>
            <a:chExt cx="5760" cy="615"/>
          </a:xfrm>
        </p:grpSpPr>
        <p:sp>
          <p:nvSpPr>
            <p:cNvPr id="22535" name="Text Box 3">
              <a:extLst>
                <a:ext uri="{FF2B5EF4-FFF2-40B4-BE49-F238E27FC236}">
                  <a16:creationId xmlns:a16="http://schemas.microsoft.com/office/drawing/2014/main" id="{68AE93AD-6A0C-4ACC-8F09-B4C43052ECE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2.4</a:t>
              </a:r>
            </a:p>
          </p:txBody>
        </p:sp>
        <p:sp>
          <p:nvSpPr>
            <p:cNvPr id="22536" name="Text Box 4">
              <a:extLst>
                <a:ext uri="{FF2B5EF4-FFF2-40B4-BE49-F238E27FC236}">
                  <a16:creationId xmlns:a16="http://schemas.microsoft.com/office/drawing/2014/main" id="{A0C144AB-5A4C-4A30-A0CA-286AAFA8370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22530" name="Rectangle 5">
            <a:extLst>
              <a:ext uri="{FF2B5EF4-FFF2-40B4-BE49-F238E27FC236}">
                <a16:creationId xmlns:a16="http://schemas.microsoft.com/office/drawing/2014/main" id="{46EB7E90-B04A-441E-AEC1-432FC1852A63}"/>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Primary Functions of Marketing</a:t>
            </a:r>
          </a:p>
        </p:txBody>
      </p:sp>
      <p:sp>
        <p:nvSpPr>
          <p:cNvPr id="81927" name="Line 7">
            <a:extLst>
              <a:ext uri="{FF2B5EF4-FFF2-40B4-BE49-F238E27FC236}">
                <a16:creationId xmlns:a16="http://schemas.microsoft.com/office/drawing/2014/main" id="{02F5A63C-1EB6-4A9E-846E-505DF0EA34BE}"/>
              </a:ext>
            </a:extLst>
          </p:cNvPr>
          <p:cNvSpPr>
            <a:spLocks noChangeShapeType="1"/>
          </p:cNvSpPr>
          <p:nvPr/>
        </p:nvSpPr>
        <p:spPr bwMode="auto">
          <a:xfrm flipH="1">
            <a:off x="190500" y="2819400"/>
            <a:ext cx="8763000" cy="0"/>
          </a:xfrm>
          <a:prstGeom prst="line">
            <a:avLst/>
          </a:prstGeom>
          <a:noFill/>
          <a:ln w="28575">
            <a:solidFill>
              <a:srgbClr val="000066"/>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2532" name="Text Box 10">
            <a:extLst>
              <a:ext uri="{FF2B5EF4-FFF2-40B4-BE49-F238E27FC236}">
                <a16:creationId xmlns:a16="http://schemas.microsoft.com/office/drawing/2014/main" id="{1A716CAA-A73A-486D-B323-0D54F8619BA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22533" name="Rectangle 2">
            <a:extLst>
              <a:ext uri="{FF2B5EF4-FFF2-40B4-BE49-F238E27FC236}">
                <a16:creationId xmlns:a16="http://schemas.microsoft.com/office/drawing/2014/main" id="{9562F280-27A4-4A7A-8619-28BC56C011EC}"/>
              </a:ext>
            </a:extLst>
          </p:cNvPr>
          <p:cNvSpPr>
            <a:spLocks noChangeArrowheads="1"/>
          </p:cNvSpPr>
          <p:nvPr/>
        </p:nvSpPr>
        <p:spPr bwMode="auto">
          <a:xfrm>
            <a:off x="-914400" y="1752600"/>
            <a:ext cx="101346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lvl="2" algn="ctr" eaLnBrk="1" hangingPunct="1"/>
            <a:r>
              <a:rPr lang="en-US" altLang="en-US" b="0" dirty="0">
                <a:solidFill>
                  <a:srgbClr val="2D2DB9"/>
                </a:solidFill>
              </a:rPr>
              <a:t>On Demand and streaming services have become prevalent options for consumers in today</a:t>
            </a:r>
            <a:r>
              <a:rPr lang="ja-JP" altLang="en-US" b="0">
                <a:solidFill>
                  <a:srgbClr val="2D2DB9"/>
                </a:solidFill>
              </a:rPr>
              <a:t>’</a:t>
            </a:r>
            <a:r>
              <a:rPr lang="en-US" altLang="ja-JP" b="0" dirty="0">
                <a:solidFill>
                  <a:srgbClr val="2D2DB9"/>
                </a:solidFill>
              </a:rPr>
              <a:t>s marketplace</a:t>
            </a:r>
          </a:p>
        </p:txBody>
      </p:sp>
      <p:sp>
        <p:nvSpPr>
          <p:cNvPr id="4" name="Rectangle 3">
            <a:extLst>
              <a:ext uri="{FF2B5EF4-FFF2-40B4-BE49-F238E27FC236}">
                <a16:creationId xmlns:a16="http://schemas.microsoft.com/office/drawing/2014/main" id="{047604C5-5813-4711-96FD-9B060AE19D53}"/>
              </a:ext>
            </a:extLst>
          </p:cNvPr>
          <p:cNvSpPr/>
          <p:nvPr/>
        </p:nvSpPr>
        <p:spPr>
          <a:xfrm>
            <a:off x="233570" y="2970074"/>
            <a:ext cx="8458200" cy="3508653"/>
          </a:xfrm>
          <a:prstGeom prst="rect">
            <a:avLst/>
          </a:prstGeom>
        </p:spPr>
        <p:txBody>
          <a:bodyPr>
            <a:spAutoFit/>
          </a:bodyPr>
          <a:lstStyle/>
          <a:p>
            <a:pPr eaLnBrk="1" hangingPunct="1">
              <a:defRPr/>
            </a:pPr>
            <a:r>
              <a:rPr lang="en-US" sz="2000" b="0" dirty="0">
                <a:latin typeface="Verdana" charset="0"/>
                <a:ea typeface="ＭＳ Ｐゴシック" charset="0"/>
                <a:cs typeface="ＭＳ Ｐゴシック" charset="0"/>
              </a:rPr>
              <a:t>In 2015, Twitter became the first social media platform to distribute live sports programming when they live-streamed Wimbledon</a:t>
            </a:r>
          </a:p>
          <a:p>
            <a:pPr eaLnBrk="1" hangingPunct="1">
              <a:defRPr/>
            </a:pPr>
            <a:endParaRPr lang="en-US" sz="1100" b="0" dirty="0">
              <a:latin typeface="Verdana" charset="0"/>
              <a:ea typeface="ＭＳ Ｐゴシック" charset="0"/>
              <a:cs typeface="ＭＳ Ｐゴシック" charset="0"/>
            </a:endParaRPr>
          </a:p>
          <a:p>
            <a:pPr eaLnBrk="1" hangingPunct="1">
              <a:defRPr/>
            </a:pPr>
            <a:r>
              <a:rPr lang="en-US" sz="2000" b="0" dirty="0">
                <a:latin typeface="Verdana" charset="0"/>
                <a:ea typeface="ＭＳ Ｐゴシック" charset="0"/>
                <a:cs typeface="ＭＳ Ｐゴシック" charset="0"/>
              </a:rPr>
              <a:t>They then signed a one-year $10 million deal with the NFL to stream ten Thursday night games for the 2016 season while also coming to terms with the NBA for an exclusive live programming agreement</a:t>
            </a:r>
          </a:p>
          <a:p>
            <a:pPr marL="0" lvl="6" fontAlgn="base">
              <a:spcBef>
                <a:spcPct val="0"/>
              </a:spcBef>
              <a:spcAft>
                <a:spcPct val="0"/>
              </a:spcAft>
              <a:defRPr/>
            </a:pPr>
            <a:endParaRPr lang="en-US" sz="1100" b="0" dirty="0">
              <a:latin typeface="Verdana" charset="0"/>
              <a:ea typeface="ＭＳ Ｐゴシック" charset="0"/>
              <a:cs typeface="ＭＳ Ｐゴシック" charset="0"/>
            </a:endParaRPr>
          </a:p>
          <a:p>
            <a:pPr marL="0" lvl="6" fontAlgn="base">
              <a:spcBef>
                <a:spcPct val="0"/>
              </a:spcBef>
              <a:spcAft>
                <a:spcPct val="0"/>
              </a:spcAft>
              <a:defRPr/>
            </a:pPr>
            <a:r>
              <a:rPr lang="en-US" sz="2000" b="0" dirty="0">
                <a:latin typeface="Verdana" charset="0"/>
                <a:ea typeface="ＭＳ Ｐゴシック" charset="0"/>
                <a:cs typeface="ＭＳ Ｐゴシック" charset="0"/>
              </a:rPr>
              <a:t>According to Variety, Twitter also landed deals with the NHL and MLB in 2016 to give it rights to live stream the four biggest pro-sports in the U.S.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81927"/>
                                        </p:tgtEl>
                                        <p:attrNameLst>
                                          <p:attrName>style.visibility</p:attrName>
                                        </p:attrNameLst>
                                      </p:cBhvr>
                                      <p:to>
                                        <p:strVal val="visible"/>
                                      </p:to>
                                    </p:set>
                                    <p:anim calcmode="lin" valueType="num">
                                      <p:cBhvr additive="base">
                                        <p:cTn id="7" dur="500" fill="hold"/>
                                        <p:tgtEl>
                                          <p:spTgt spid="81927"/>
                                        </p:tgtEl>
                                        <p:attrNameLst>
                                          <p:attrName>ppt_x</p:attrName>
                                        </p:attrNameLst>
                                      </p:cBhvr>
                                      <p:tavLst>
                                        <p:tav tm="0">
                                          <p:val>
                                            <p:strVal val="0-#ppt_w/2"/>
                                          </p:val>
                                        </p:tav>
                                        <p:tav tm="100000">
                                          <p:val>
                                            <p:strVal val="#ppt_x"/>
                                          </p:val>
                                        </p:tav>
                                      </p:tavLst>
                                    </p:anim>
                                    <p:anim calcmode="lin" valueType="num">
                                      <p:cBhvr additive="base">
                                        <p:cTn id="8" dur="500" fill="hold"/>
                                        <p:tgtEl>
                                          <p:spTgt spid="819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77" name="Group 2">
            <a:extLst>
              <a:ext uri="{FF2B5EF4-FFF2-40B4-BE49-F238E27FC236}">
                <a16:creationId xmlns:a16="http://schemas.microsoft.com/office/drawing/2014/main" id="{DB172597-05A5-4DF1-8AAE-6D5A3AD049CB}"/>
              </a:ext>
            </a:extLst>
          </p:cNvPr>
          <p:cNvGrpSpPr>
            <a:grpSpLocks/>
          </p:cNvGrpSpPr>
          <p:nvPr/>
        </p:nvGrpSpPr>
        <p:grpSpPr bwMode="auto">
          <a:xfrm>
            <a:off x="0" y="0"/>
            <a:ext cx="9144000" cy="976313"/>
            <a:chOff x="0" y="0"/>
            <a:chExt cx="5760" cy="615"/>
          </a:xfrm>
        </p:grpSpPr>
        <p:sp>
          <p:nvSpPr>
            <p:cNvPr id="24584" name="Text Box 3">
              <a:extLst>
                <a:ext uri="{FF2B5EF4-FFF2-40B4-BE49-F238E27FC236}">
                  <a16:creationId xmlns:a16="http://schemas.microsoft.com/office/drawing/2014/main" id="{2B83888D-6343-45D7-8494-3238B5ACB9D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2.4</a:t>
              </a:r>
            </a:p>
          </p:txBody>
        </p:sp>
        <p:sp>
          <p:nvSpPr>
            <p:cNvPr id="24585" name="Text Box 4">
              <a:extLst>
                <a:ext uri="{FF2B5EF4-FFF2-40B4-BE49-F238E27FC236}">
                  <a16:creationId xmlns:a16="http://schemas.microsoft.com/office/drawing/2014/main" id="{45796FDF-2F19-4155-ABCC-7CDF4FCB7E1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24578" name="Rectangle 5">
            <a:extLst>
              <a:ext uri="{FF2B5EF4-FFF2-40B4-BE49-F238E27FC236}">
                <a16:creationId xmlns:a16="http://schemas.microsoft.com/office/drawing/2014/main" id="{E1632DF4-0638-48CE-AA5C-32D105805833}"/>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Primary Functions of Marketing</a:t>
            </a:r>
          </a:p>
        </p:txBody>
      </p:sp>
      <p:sp>
        <p:nvSpPr>
          <p:cNvPr id="81927" name="Line 7">
            <a:extLst>
              <a:ext uri="{FF2B5EF4-FFF2-40B4-BE49-F238E27FC236}">
                <a16:creationId xmlns:a16="http://schemas.microsoft.com/office/drawing/2014/main" id="{91BD3990-378E-456E-81AB-9560B17675EB}"/>
              </a:ext>
            </a:extLst>
          </p:cNvPr>
          <p:cNvSpPr>
            <a:spLocks noChangeShapeType="1"/>
          </p:cNvSpPr>
          <p:nvPr/>
        </p:nvSpPr>
        <p:spPr bwMode="auto">
          <a:xfrm flipH="1">
            <a:off x="152400" y="2743200"/>
            <a:ext cx="8763000" cy="0"/>
          </a:xfrm>
          <a:prstGeom prst="line">
            <a:avLst/>
          </a:prstGeom>
          <a:noFill/>
          <a:ln w="28575">
            <a:solidFill>
              <a:srgbClr val="000066"/>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4581" name="Text Box 10">
            <a:extLst>
              <a:ext uri="{FF2B5EF4-FFF2-40B4-BE49-F238E27FC236}">
                <a16:creationId xmlns:a16="http://schemas.microsoft.com/office/drawing/2014/main" id="{FD37D059-6BDD-4725-8712-B55388C65F9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24582" name="Text Box 11">
            <a:extLst>
              <a:ext uri="{FF2B5EF4-FFF2-40B4-BE49-F238E27FC236}">
                <a16:creationId xmlns:a16="http://schemas.microsoft.com/office/drawing/2014/main" id="{39D42EEF-F063-422F-A3BB-F4D200C72926}"/>
              </a:ext>
            </a:extLst>
          </p:cNvPr>
          <p:cNvSpPr txBox="1">
            <a:spLocks noChangeArrowheads="1"/>
          </p:cNvSpPr>
          <p:nvPr/>
        </p:nvSpPr>
        <p:spPr bwMode="auto">
          <a:xfrm>
            <a:off x="152400" y="3004571"/>
            <a:ext cx="861060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dirty="0"/>
              <a:t>Twitter partnered with the NBA to offer a unique viewing twist for basketball fans (they already provide live stream video coverage of pre-game warm-ups, in-game and post-game highlights and post-game behind-the-scenes content), introducing an alternate camera angle view during the second half of live games, focused only on a single player</a:t>
            </a:r>
          </a:p>
        </p:txBody>
      </p:sp>
      <p:sp>
        <p:nvSpPr>
          <p:cNvPr id="12" name="Rectangle 2">
            <a:extLst>
              <a:ext uri="{FF2B5EF4-FFF2-40B4-BE49-F238E27FC236}">
                <a16:creationId xmlns:a16="http://schemas.microsoft.com/office/drawing/2014/main" id="{F614921A-2E82-934B-A28B-3B46BD732675}"/>
              </a:ext>
            </a:extLst>
          </p:cNvPr>
          <p:cNvSpPr>
            <a:spLocks noChangeArrowheads="1"/>
          </p:cNvSpPr>
          <p:nvPr/>
        </p:nvSpPr>
        <p:spPr bwMode="auto">
          <a:xfrm>
            <a:off x="-974103" y="1650206"/>
            <a:ext cx="101346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lvl="2" algn="ctr" eaLnBrk="1" hangingPunct="1"/>
            <a:r>
              <a:rPr lang="en-US" altLang="en-US" b="0" dirty="0">
                <a:solidFill>
                  <a:srgbClr val="2D2DB9"/>
                </a:solidFill>
              </a:rPr>
              <a:t>On Demand and streaming services have become prevalent options for consumers in today</a:t>
            </a:r>
            <a:r>
              <a:rPr lang="ja-JP" altLang="en-US" b="0">
                <a:solidFill>
                  <a:srgbClr val="2D2DB9"/>
                </a:solidFill>
              </a:rPr>
              <a:t>’</a:t>
            </a:r>
            <a:r>
              <a:rPr lang="en-US" altLang="ja-JP" b="0" dirty="0">
                <a:solidFill>
                  <a:srgbClr val="2D2DB9"/>
                </a:solidFill>
              </a:rPr>
              <a:t>s marketplace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77" name="Group 2">
            <a:extLst>
              <a:ext uri="{FF2B5EF4-FFF2-40B4-BE49-F238E27FC236}">
                <a16:creationId xmlns:a16="http://schemas.microsoft.com/office/drawing/2014/main" id="{DB172597-05A5-4DF1-8AAE-6D5A3AD049CB}"/>
              </a:ext>
            </a:extLst>
          </p:cNvPr>
          <p:cNvGrpSpPr>
            <a:grpSpLocks/>
          </p:cNvGrpSpPr>
          <p:nvPr/>
        </p:nvGrpSpPr>
        <p:grpSpPr bwMode="auto">
          <a:xfrm>
            <a:off x="0" y="0"/>
            <a:ext cx="9144000" cy="976313"/>
            <a:chOff x="0" y="0"/>
            <a:chExt cx="5760" cy="615"/>
          </a:xfrm>
        </p:grpSpPr>
        <p:sp>
          <p:nvSpPr>
            <p:cNvPr id="24584" name="Text Box 3">
              <a:extLst>
                <a:ext uri="{FF2B5EF4-FFF2-40B4-BE49-F238E27FC236}">
                  <a16:creationId xmlns:a16="http://schemas.microsoft.com/office/drawing/2014/main" id="{2B83888D-6343-45D7-8494-3238B5ACB9D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2.4</a:t>
              </a:r>
            </a:p>
          </p:txBody>
        </p:sp>
        <p:sp>
          <p:nvSpPr>
            <p:cNvPr id="24585" name="Text Box 4">
              <a:extLst>
                <a:ext uri="{FF2B5EF4-FFF2-40B4-BE49-F238E27FC236}">
                  <a16:creationId xmlns:a16="http://schemas.microsoft.com/office/drawing/2014/main" id="{45796FDF-2F19-4155-ABCC-7CDF4FCB7E1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24578" name="Rectangle 5">
            <a:extLst>
              <a:ext uri="{FF2B5EF4-FFF2-40B4-BE49-F238E27FC236}">
                <a16:creationId xmlns:a16="http://schemas.microsoft.com/office/drawing/2014/main" id="{E1632DF4-0638-48CE-AA5C-32D105805833}"/>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Primary Functions of Marketing</a:t>
            </a:r>
          </a:p>
        </p:txBody>
      </p:sp>
      <p:sp>
        <p:nvSpPr>
          <p:cNvPr id="81927" name="Line 7">
            <a:extLst>
              <a:ext uri="{FF2B5EF4-FFF2-40B4-BE49-F238E27FC236}">
                <a16:creationId xmlns:a16="http://schemas.microsoft.com/office/drawing/2014/main" id="{91BD3990-378E-456E-81AB-9560B17675EB}"/>
              </a:ext>
            </a:extLst>
          </p:cNvPr>
          <p:cNvSpPr>
            <a:spLocks noChangeShapeType="1"/>
          </p:cNvSpPr>
          <p:nvPr/>
        </p:nvSpPr>
        <p:spPr bwMode="auto">
          <a:xfrm flipH="1">
            <a:off x="152400" y="2743200"/>
            <a:ext cx="8763000" cy="0"/>
          </a:xfrm>
          <a:prstGeom prst="line">
            <a:avLst/>
          </a:prstGeom>
          <a:noFill/>
          <a:ln w="28575">
            <a:solidFill>
              <a:srgbClr val="000066"/>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4581" name="Text Box 10">
            <a:extLst>
              <a:ext uri="{FF2B5EF4-FFF2-40B4-BE49-F238E27FC236}">
                <a16:creationId xmlns:a16="http://schemas.microsoft.com/office/drawing/2014/main" id="{FD37D059-6BDD-4725-8712-B55388C65F9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24582" name="Text Box 11">
            <a:extLst>
              <a:ext uri="{FF2B5EF4-FFF2-40B4-BE49-F238E27FC236}">
                <a16:creationId xmlns:a16="http://schemas.microsoft.com/office/drawing/2014/main" id="{39D42EEF-F063-422F-A3BB-F4D200C72926}"/>
              </a:ext>
            </a:extLst>
          </p:cNvPr>
          <p:cNvSpPr txBox="1">
            <a:spLocks noChangeArrowheads="1"/>
          </p:cNvSpPr>
          <p:nvPr/>
        </p:nvSpPr>
        <p:spPr bwMode="auto">
          <a:xfrm>
            <a:off x="152400" y="3004571"/>
            <a:ext cx="8610600" cy="3231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dirty="0"/>
              <a:t>Topps Now, a subsidiary of Topps, the iconic trading card company, specializes in “utilizing on-demand printing technology” to produce daily trading card products “that capture the greatest moments from sports and pop culture”</a:t>
            </a:r>
          </a:p>
          <a:p>
            <a:pPr eaLnBrk="1" hangingPunct="1">
              <a:spcBef>
                <a:spcPct val="50000"/>
              </a:spcBef>
            </a:pPr>
            <a:r>
              <a:rPr lang="en-US" altLang="en-US" b="0" dirty="0"/>
              <a:t>In 2020, the company released a Dr. Anthony </a:t>
            </a:r>
            <a:r>
              <a:rPr lang="en-US" altLang="en-US" b="0" dirty="0" err="1"/>
              <a:t>Fauci</a:t>
            </a:r>
            <a:r>
              <a:rPr lang="en-US" altLang="en-US" b="0" dirty="0"/>
              <a:t> baseball card on-demand, commemorating his first pitch on Opening Day</a:t>
            </a:r>
          </a:p>
        </p:txBody>
      </p:sp>
      <p:sp>
        <p:nvSpPr>
          <p:cNvPr id="12" name="Rectangle 2">
            <a:extLst>
              <a:ext uri="{FF2B5EF4-FFF2-40B4-BE49-F238E27FC236}">
                <a16:creationId xmlns:a16="http://schemas.microsoft.com/office/drawing/2014/main" id="{F614921A-2E82-934B-A28B-3B46BD732675}"/>
              </a:ext>
            </a:extLst>
          </p:cNvPr>
          <p:cNvSpPr>
            <a:spLocks noChangeArrowheads="1"/>
          </p:cNvSpPr>
          <p:nvPr/>
        </p:nvSpPr>
        <p:spPr bwMode="auto">
          <a:xfrm>
            <a:off x="-974103" y="1650206"/>
            <a:ext cx="101346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lvl="2" algn="ctr" eaLnBrk="1" hangingPunct="1"/>
            <a:r>
              <a:rPr lang="en-US" altLang="en-US" b="0" dirty="0">
                <a:solidFill>
                  <a:srgbClr val="2D2DB9"/>
                </a:solidFill>
              </a:rPr>
              <a:t>On Demand and streaming services have become prevalent options for consumers in today</a:t>
            </a:r>
            <a:r>
              <a:rPr lang="ja-JP" altLang="en-US" b="0">
                <a:solidFill>
                  <a:srgbClr val="2D2DB9"/>
                </a:solidFill>
              </a:rPr>
              <a:t>’</a:t>
            </a:r>
            <a:r>
              <a:rPr lang="en-US" altLang="ja-JP" b="0" dirty="0">
                <a:solidFill>
                  <a:srgbClr val="2D2DB9"/>
                </a:solidFill>
              </a:rPr>
              <a:t>s marketplace</a:t>
            </a:r>
          </a:p>
        </p:txBody>
      </p:sp>
    </p:spTree>
    <p:extLst>
      <p:ext uri="{BB962C8B-B14F-4D97-AF65-F5344CB8AC3E}">
        <p14:creationId xmlns:p14="http://schemas.microsoft.com/office/powerpoint/2010/main" val="17119004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77" name="Group 2">
            <a:extLst>
              <a:ext uri="{FF2B5EF4-FFF2-40B4-BE49-F238E27FC236}">
                <a16:creationId xmlns:a16="http://schemas.microsoft.com/office/drawing/2014/main" id="{DB172597-05A5-4DF1-8AAE-6D5A3AD049CB}"/>
              </a:ext>
            </a:extLst>
          </p:cNvPr>
          <p:cNvGrpSpPr>
            <a:grpSpLocks/>
          </p:cNvGrpSpPr>
          <p:nvPr/>
        </p:nvGrpSpPr>
        <p:grpSpPr bwMode="auto">
          <a:xfrm>
            <a:off x="0" y="0"/>
            <a:ext cx="9144000" cy="976313"/>
            <a:chOff x="0" y="0"/>
            <a:chExt cx="5760" cy="615"/>
          </a:xfrm>
        </p:grpSpPr>
        <p:sp>
          <p:nvSpPr>
            <p:cNvPr id="24584" name="Text Box 3">
              <a:extLst>
                <a:ext uri="{FF2B5EF4-FFF2-40B4-BE49-F238E27FC236}">
                  <a16:creationId xmlns:a16="http://schemas.microsoft.com/office/drawing/2014/main" id="{2B83888D-6343-45D7-8494-3238B5ACB9D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2.4</a:t>
              </a:r>
            </a:p>
          </p:txBody>
        </p:sp>
        <p:sp>
          <p:nvSpPr>
            <p:cNvPr id="24585" name="Text Box 4">
              <a:extLst>
                <a:ext uri="{FF2B5EF4-FFF2-40B4-BE49-F238E27FC236}">
                  <a16:creationId xmlns:a16="http://schemas.microsoft.com/office/drawing/2014/main" id="{45796FDF-2F19-4155-ABCC-7CDF4FCB7E1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24578" name="Rectangle 5">
            <a:extLst>
              <a:ext uri="{FF2B5EF4-FFF2-40B4-BE49-F238E27FC236}">
                <a16:creationId xmlns:a16="http://schemas.microsoft.com/office/drawing/2014/main" id="{E1632DF4-0638-48CE-AA5C-32D105805833}"/>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Primary Functions of Marketing</a:t>
            </a:r>
          </a:p>
        </p:txBody>
      </p:sp>
      <p:sp>
        <p:nvSpPr>
          <p:cNvPr id="81927" name="Line 7">
            <a:extLst>
              <a:ext uri="{FF2B5EF4-FFF2-40B4-BE49-F238E27FC236}">
                <a16:creationId xmlns:a16="http://schemas.microsoft.com/office/drawing/2014/main" id="{91BD3990-378E-456E-81AB-9560B17675EB}"/>
              </a:ext>
            </a:extLst>
          </p:cNvPr>
          <p:cNvSpPr>
            <a:spLocks noChangeShapeType="1"/>
          </p:cNvSpPr>
          <p:nvPr/>
        </p:nvSpPr>
        <p:spPr bwMode="auto">
          <a:xfrm flipH="1">
            <a:off x="152400" y="2743200"/>
            <a:ext cx="8763000" cy="0"/>
          </a:xfrm>
          <a:prstGeom prst="line">
            <a:avLst/>
          </a:prstGeom>
          <a:noFill/>
          <a:ln w="28575">
            <a:solidFill>
              <a:srgbClr val="000066"/>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4581" name="Text Box 10">
            <a:extLst>
              <a:ext uri="{FF2B5EF4-FFF2-40B4-BE49-F238E27FC236}">
                <a16:creationId xmlns:a16="http://schemas.microsoft.com/office/drawing/2014/main" id="{FD37D059-6BDD-4725-8712-B55388C65F9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24582" name="Text Box 11">
            <a:extLst>
              <a:ext uri="{FF2B5EF4-FFF2-40B4-BE49-F238E27FC236}">
                <a16:creationId xmlns:a16="http://schemas.microsoft.com/office/drawing/2014/main" id="{39D42EEF-F063-422F-A3BB-F4D200C72926}"/>
              </a:ext>
            </a:extLst>
          </p:cNvPr>
          <p:cNvSpPr txBox="1">
            <a:spLocks noChangeArrowheads="1"/>
          </p:cNvSpPr>
          <p:nvPr/>
        </p:nvSpPr>
        <p:spPr bwMode="auto">
          <a:xfrm>
            <a:off x="381000" y="2969673"/>
            <a:ext cx="5181600"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dirty="0"/>
              <a:t>The card was only on sale for 24 hours, but it shattered the company’s sales record when it sold 51,512 copies, demolishing the previous record set when it released a card featuring Toronto Blue Jays’ rising star third baseman Vladimir Guerrero Jr.’s first MLB hit</a:t>
            </a:r>
          </a:p>
        </p:txBody>
      </p:sp>
      <p:sp>
        <p:nvSpPr>
          <p:cNvPr id="12" name="Rectangle 2">
            <a:extLst>
              <a:ext uri="{FF2B5EF4-FFF2-40B4-BE49-F238E27FC236}">
                <a16:creationId xmlns:a16="http://schemas.microsoft.com/office/drawing/2014/main" id="{F614921A-2E82-934B-A28B-3B46BD732675}"/>
              </a:ext>
            </a:extLst>
          </p:cNvPr>
          <p:cNvSpPr>
            <a:spLocks noChangeArrowheads="1"/>
          </p:cNvSpPr>
          <p:nvPr/>
        </p:nvSpPr>
        <p:spPr bwMode="auto">
          <a:xfrm>
            <a:off x="-974103" y="1650206"/>
            <a:ext cx="101346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lvl="2" algn="ctr" eaLnBrk="1" hangingPunct="1"/>
            <a:r>
              <a:rPr lang="en-US" altLang="en-US" b="0" dirty="0">
                <a:solidFill>
                  <a:srgbClr val="2D2DB9"/>
                </a:solidFill>
              </a:rPr>
              <a:t>On Demand and streaming services have become prevalent options for consumers in today</a:t>
            </a:r>
            <a:r>
              <a:rPr lang="ja-JP" altLang="en-US" b="0">
                <a:solidFill>
                  <a:srgbClr val="2D2DB9"/>
                </a:solidFill>
              </a:rPr>
              <a:t>’</a:t>
            </a:r>
            <a:r>
              <a:rPr lang="en-US" altLang="ja-JP" b="0" dirty="0">
                <a:solidFill>
                  <a:srgbClr val="2D2DB9"/>
                </a:solidFill>
              </a:rPr>
              <a:t>s marketplace</a:t>
            </a:r>
          </a:p>
        </p:txBody>
      </p:sp>
      <p:pic>
        <p:nvPicPr>
          <p:cNvPr id="2050" name="Picture 2" descr="2020 Topps Now Dr. Anthony Fauci Card #2 First Pitch Limited Edition!       ">
            <a:extLst>
              <a:ext uri="{FF2B5EF4-FFF2-40B4-BE49-F238E27FC236}">
                <a16:creationId xmlns:a16="http://schemas.microsoft.com/office/drawing/2014/main" id="{71655CCC-3821-4713-9AD7-5B67001D65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3600" y="2941104"/>
            <a:ext cx="2530534" cy="34903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38234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77" name="Group 2">
            <a:extLst>
              <a:ext uri="{FF2B5EF4-FFF2-40B4-BE49-F238E27FC236}">
                <a16:creationId xmlns:a16="http://schemas.microsoft.com/office/drawing/2014/main" id="{DB172597-05A5-4DF1-8AAE-6D5A3AD049CB}"/>
              </a:ext>
            </a:extLst>
          </p:cNvPr>
          <p:cNvGrpSpPr>
            <a:grpSpLocks/>
          </p:cNvGrpSpPr>
          <p:nvPr/>
        </p:nvGrpSpPr>
        <p:grpSpPr bwMode="auto">
          <a:xfrm>
            <a:off x="0" y="0"/>
            <a:ext cx="9144000" cy="976313"/>
            <a:chOff x="0" y="0"/>
            <a:chExt cx="5760" cy="615"/>
          </a:xfrm>
        </p:grpSpPr>
        <p:sp>
          <p:nvSpPr>
            <p:cNvPr id="24584" name="Text Box 3">
              <a:extLst>
                <a:ext uri="{FF2B5EF4-FFF2-40B4-BE49-F238E27FC236}">
                  <a16:creationId xmlns:a16="http://schemas.microsoft.com/office/drawing/2014/main" id="{2B83888D-6343-45D7-8494-3238B5ACB9D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2.4</a:t>
              </a:r>
            </a:p>
          </p:txBody>
        </p:sp>
        <p:sp>
          <p:nvSpPr>
            <p:cNvPr id="24585" name="Text Box 4">
              <a:extLst>
                <a:ext uri="{FF2B5EF4-FFF2-40B4-BE49-F238E27FC236}">
                  <a16:creationId xmlns:a16="http://schemas.microsoft.com/office/drawing/2014/main" id="{45796FDF-2F19-4155-ABCC-7CDF4FCB7E1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24578" name="Rectangle 5">
            <a:extLst>
              <a:ext uri="{FF2B5EF4-FFF2-40B4-BE49-F238E27FC236}">
                <a16:creationId xmlns:a16="http://schemas.microsoft.com/office/drawing/2014/main" id="{E1632DF4-0638-48CE-AA5C-32D105805833}"/>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Primary Functions of Marketing</a:t>
            </a:r>
          </a:p>
        </p:txBody>
      </p:sp>
      <p:sp>
        <p:nvSpPr>
          <p:cNvPr id="81927" name="Line 7">
            <a:extLst>
              <a:ext uri="{FF2B5EF4-FFF2-40B4-BE49-F238E27FC236}">
                <a16:creationId xmlns:a16="http://schemas.microsoft.com/office/drawing/2014/main" id="{91BD3990-378E-456E-81AB-9560B17675EB}"/>
              </a:ext>
            </a:extLst>
          </p:cNvPr>
          <p:cNvSpPr>
            <a:spLocks noChangeShapeType="1"/>
          </p:cNvSpPr>
          <p:nvPr/>
        </p:nvSpPr>
        <p:spPr bwMode="auto">
          <a:xfrm flipH="1">
            <a:off x="152400" y="2743200"/>
            <a:ext cx="8763000" cy="0"/>
          </a:xfrm>
          <a:prstGeom prst="line">
            <a:avLst/>
          </a:prstGeom>
          <a:noFill/>
          <a:ln w="28575">
            <a:solidFill>
              <a:srgbClr val="000066"/>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4581" name="Text Box 10">
            <a:extLst>
              <a:ext uri="{FF2B5EF4-FFF2-40B4-BE49-F238E27FC236}">
                <a16:creationId xmlns:a16="http://schemas.microsoft.com/office/drawing/2014/main" id="{FD37D059-6BDD-4725-8712-B55388C65F9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24582" name="Text Box 11">
            <a:extLst>
              <a:ext uri="{FF2B5EF4-FFF2-40B4-BE49-F238E27FC236}">
                <a16:creationId xmlns:a16="http://schemas.microsoft.com/office/drawing/2014/main" id="{39D42EEF-F063-422F-A3BB-F4D200C72926}"/>
              </a:ext>
            </a:extLst>
          </p:cNvPr>
          <p:cNvSpPr txBox="1">
            <a:spLocks noChangeArrowheads="1"/>
          </p:cNvSpPr>
          <p:nvPr/>
        </p:nvSpPr>
        <p:spPr bwMode="auto">
          <a:xfrm>
            <a:off x="152400" y="3004571"/>
            <a:ext cx="8610600" cy="3600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dirty="0"/>
              <a:t>When COVID-19 disrupted the film industry and theaters were closed, studios were forced to re-think distribution strategies </a:t>
            </a:r>
          </a:p>
          <a:p>
            <a:pPr eaLnBrk="1" hangingPunct="1">
              <a:spcBef>
                <a:spcPct val="50000"/>
              </a:spcBef>
            </a:pPr>
            <a:r>
              <a:rPr lang="en-US" altLang="en-US" b="0" i="1" dirty="0"/>
              <a:t>Trolls World Tour was released as video on demand, skipping theaters entirely, and still racked up $100 million in digital sales in just three weeks, according to the Wall Street Journal, reportedly bringing in more revenue for Universal than the original Trolls’ entire domestic theatrical haul</a:t>
            </a:r>
          </a:p>
        </p:txBody>
      </p:sp>
      <p:sp>
        <p:nvSpPr>
          <p:cNvPr id="12" name="Rectangle 2">
            <a:extLst>
              <a:ext uri="{FF2B5EF4-FFF2-40B4-BE49-F238E27FC236}">
                <a16:creationId xmlns:a16="http://schemas.microsoft.com/office/drawing/2014/main" id="{F614921A-2E82-934B-A28B-3B46BD732675}"/>
              </a:ext>
            </a:extLst>
          </p:cNvPr>
          <p:cNvSpPr>
            <a:spLocks noChangeArrowheads="1"/>
          </p:cNvSpPr>
          <p:nvPr/>
        </p:nvSpPr>
        <p:spPr bwMode="auto">
          <a:xfrm>
            <a:off x="-974103" y="1650206"/>
            <a:ext cx="101346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lvl="2" algn="ctr" eaLnBrk="1" hangingPunct="1"/>
            <a:r>
              <a:rPr lang="en-US" altLang="en-US" b="0" dirty="0">
                <a:solidFill>
                  <a:srgbClr val="2D2DB9"/>
                </a:solidFill>
              </a:rPr>
              <a:t>On Demand and streaming services have become prevalent options for consumers in today</a:t>
            </a:r>
            <a:r>
              <a:rPr lang="ja-JP" altLang="en-US" b="0">
                <a:solidFill>
                  <a:srgbClr val="2D2DB9"/>
                </a:solidFill>
              </a:rPr>
              <a:t>’</a:t>
            </a:r>
            <a:r>
              <a:rPr lang="en-US" altLang="ja-JP" b="0" dirty="0">
                <a:solidFill>
                  <a:srgbClr val="2D2DB9"/>
                </a:solidFill>
              </a:rPr>
              <a:t>s marketplace</a:t>
            </a:r>
          </a:p>
        </p:txBody>
      </p:sp>
    </p:spTree>
    <p:extLst>
      <p:ext uri="{BB962C8B-B14F-4D97-AF65-F5344CB8AC3E}">
        <p14:creationId xmlns:p14="http://schemas.microsoft.com/office/powerpoint/2010/main" val="41424238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77" name="Group 2">
            <a:extLst>
              <a:ext uri="{FF2B5EF4-FFF2-40B4-BE49-F238E27FC236}">
                <a16:creationId xmlns:a16="http://schemas.microsoft.com/office/drawing/2014/main" id="{DB172597-05A5-4DF1-8AAE-6D5A3AD049CB}"/>
              </a:ext>
            </a:extLst>
          </p:cNvPr>
          <p:cNvGrpSpPr>
            <a:grpSpLocks/>
          </p:cNvGrpSpPr>
          <p:nvPr/>
        </p:nvGrpSpPr>
        <p:grpSpPr bwMode="auto">
          <a:xfrm>
            <a:off x="0" y="0"/>
            <a:ext cx="9144000" cy="976313"/>
            <a:chOff x="0" y="0"/>
            <a:chExt cx="5760" cy="615"/>
          </a:xfrm>
        </p:grpSpPr>
        <p:sp>
          <p:nvSpPr>
            <p:cNvPr id="24584" name="Text Box 3">
              <a:extLst>
                <a:ext uri="{FF2B5EF4-FFF2-40B4-BE49-F238E27FC236}">
                  <a16:creationId xmlns:a16="http://schemas.microsoft.com/office/drawing/2014/main" id="{2B83888D-6343-45D7-8494-3238B5ACB9D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1800" b="1" i="0" u="none" strike="noStrike" kern="120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mn-cs"/>
                </a:rPr>
                <a:t>LESSON 2.4</a:t>
              </a:r>
            </a:p>
          </p:txBody>
        </p:sp>
        <p:sp>
          <p:nvSpPr>
            <p:cNvPr id="24585" name="Text Box 4">
              <a:extLst>
                <a:ext uri="{FF2B5EF4-FFF2-40B4-BE49-F238E27FC236}">
                  <a16:creationId xmlns:a16="http://schemas.microsoft.com/office/drawing/2014/main" id="{45796FDF-2F19-4155-ABCC-7CDF4FCB7E1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0" i="0" u="none" strike="noStrike" kern="1200" cap="none" spc="0" normalizeH="0" baseline="0" noProof="0">
                  <a:ln>
                    <a:noFill/>
                  </a:ln>
                  <a:solidFill>
                    <a:srgbClr val="B2B2B2"/>
                  </a:solidFill>
                  <a:effectLst/>
                  <a:uLnTx/>
                  <a:uFillTx/>
                  <a:latin typeface="Arial Black" panose="020B0A04020102020204" pitchFamily="34" charset="0"/>
                  <a:ea typeface="MS PGothic" panose="020B0600070205080204" pitchFamily="34" charset="-128"/>
                  <a:cs typeface="+mn-cs"/>
                </a:rPr>
                <a:t>What is SEM?</a:t>
              </a:r>
            </a:p>
          </p:txBody>
        </p:sp>
      </p:grpSp>
      <p:sp>
        <p:nvSpPr>
          <p:cNvPr id="24578" name="Rectangle 5">
            <a:extLst>
              <a:ext uri="{FF2B5EF4-FFF2-40B4-BE49-F238E27FC236}">
                <a16:creationId xmlns:a16="http://schemas.microsoft.com/office/drawing/2014/main" id="{E1632DF4-0638-48CE-AA5C-32D105805833}"/>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32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Primary Functions of Marketing</a:t>
            </a:r>
          </a:p>
        </p:txBody>
      </p:sp>
      <p:sp>
        <p:nvSpPr>
          <p:cNvPr id="81927" name="Line 7">
            <a:extLst>
              <a:ext uri="{FF2B5EF4-FFF2-40B4-BE49-F238E27FC236}">
                <a16:creationId xmlns:a16="http://schemas.microsoft.com/office/drawing/2014/main" id="{91BD3990-378E-456E-81AB-9560B17675EB}"/>
              </a:ext>
            </a:extLst>
          </p:cNvPr>
          <p:cNvSpPr>
            <a:spLocks noChangeShapeType="1"/>
          </p:cNvSpPr>
          <p:nvPr/>
        </p:nvSpPr>
        <p:spPr bwMode="auto">
          <a:xfrm flipH="1">
            <a:off x="152400" y="2743200"/>
            <a:ext cx="8763000" cy="0"/>
          </a:xfrm>
          <a:prstGeom prst="line">
            <a:avLst/>
          </a:prstGeom>
          <a:noFill/>
          <a:ln w="28575">
            <a:solidFill>
              <a:srgbClr val="000066"/>
            </a:solidFill>
            <a:round/>
            <a:headEnd type="triangle" w="med" len="me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endParaRPr>
          </a:p>
        </p:txBody>
      </p:sp>
      <p:sp>
        <p:nvSpPr>
          <p:cNvPr id="24581" name="Text Box 10">
            <a:extLst>
              <a:ext uri="{FF2B5EF4-FFF2-40B4-BE49-F238E27FC236}">
                <a16:creationId xmlns:a16="http://schemas.microsoft.com/office/drawing/2014/main" id="{FD37D059-6BDD-4725-8712-B55388C65F9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Copyright </a:t>
            </a:r>
            <a:r>
              <a:rPr kumimoji="0" lang="en-US" altLang="en-US" sz="12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a:t>
            </a:r>
            <a:r>
              <a:rPr kumimoji="0" lang="is-I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2020</a:t>
            </a: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by Sports Career Consulting, LLC</a:t>
            </a:r>
          </a:p>
        </p:txBody>
      </p:sp>
      <p:sp>
        <p:nvSpPr>
          <p:cNvPr id="24582" name="Text Box 11">
            <a:extLst>
              <a:ext uri="{FF2B5EF4-FFF2-40B4-BE49-F238E27FC236}">
                <a16:creationId xmlns:a16="http://schemas.microsoft.com/office/drawing/2014/main" id="{39D42EEF-F063-422F-A3BB-F4D200C72926}"/>
              </a:ext>
            </a:extLst>
          </p:cNvPr>
          <p:cNvSpPr txBox="1">
            <a:spLocks noChangeArrowheads="1"/>
          </p:cNvSpPr>
          <p:nvPr/>
        </p:nvSpPr>
        <p:spPr bwMode="auto">
          <a:xfrm>
            <a:off x="228600" y="2980532"/>
            <a:ext cx="8610600"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000" b="0" i="0" u="none" strike="noStrike" kern="1200" cap="none" spc="0" normalizeH="0" baseline="0" noProof="0" dirty="0">
                <a:ln>
                  <a:noFill/>
                </a:ln>
                <a:solidFill>
                  <a:srgbClr val="000000"/>
                </a:solidFill>
                <a:effectLst/>
                <a:uLnTx/>
                <a:uFillTx/>
                <a:latin typeface="Verdana" panose="020B0604030504040204" pitchFamily="34" charset="0"/>
                <a:ea typeface="MS PGothic" panose="020B0600070205080204" pitchFamily="34" charset="-128"/>
                <a:cs typeface="+mn-cs"/>
              </a:rPr>
              <a:t>Christopher Nolan’s sci-fi thriller ‘Tenet’, one of the most highly anticipated films of 2020, completely shifted its distribution strategy after COVID-19 kept thousands of movie theaters across the United States closed</a:t>
            </a: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000" b="0" i="0" u="none" strike="noStrike" kern="1200" cap="none" spc="0" normalizeH="0" baseline="0" noProof="0" dirty="0">
                <a:ln>
                  <a:noFill/>
                </a:ln>
                <a:solidFill>
                  <a:srgbClr val="000000"/>
                </a:solidFill>
                <a:effectLst/>
                <a:uLnTx/>
                <a:uFillTx/>
                <a:latin typeface="Verdana" panose="020B0604030504040204" pitchFamily="34" charset="0"/>
                <a:ea typeface="MS PGothic" panose="020B0600070205080204" pitchFamily="34" charset="-128"/>
                <a:cs typeface="+mn-cs"/>
              </a:rPr>
              <a:t>The studio (Warner Bros) originally planned a July 17th release date, then delayed until July 31st, finally settling on an August 12th international release rather than a domestic release, with some experts speculating whether there would be a U.S. release at all with the studio turning to an on demand distribution strategy </a:t>
            </a:r>
          </a:p>
        </p:txBody>
      </p:sp>
      <p:sp>
        <p:nvSpPr>
          <p:cNvPr id="12" name="Rectangle 2">
            <a:extLst>
              <a:ext uri="{FF2B5EF4-FFF2-40B4-BE49-F238E27FC236}">
                <a16:creationId xmlns:a16="http://schemas.microsoft.com/office/drawing/2014/main" id="{F614921A-2E82-934B-A28B-3B46BD732675}"/>
              </a:ext>
            </a:extLst>
          </p:cNvPr>
          <p:cNvSpPr>
            <a:spLocks noChangeArrowheads="1"/>
          </p:cNvSpPr>
          <p:nvPr/>
        </p:nvSpPr>
        <p:spPr bwMode="auto">
          <a:xfrm>
            <a:off x="-974103" y="1650206"/>
            <a:ext cx="101346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914400" marR="0" lvl="2" indent="0" algn="ctr" defTabSz="914400" rtl="0" eaLnBrk="1" fontAlgn="base" latinLnBrk="0" hangingPunct="1">
              <a:lnSpc>
                <a:spcPct val="100000"/>
              </a:lnSpc>
              <a:spcBef>
                <a:spcPct val="0"/>
              </a:spcBef>
              <a:spcAft>
                <a:spcPct val="0"/>
              </a:spcAft>
              <a:buClrTx/>
              <a:buSzTx/>
              <a:buFontTx/>
              <a:buNone/>
              <a:tabLst/>
              <a:defRPr/>
            </a:pPr>
            <a:r>
              <a:rPr kumimoji="0" lang="en-US" altLang="en-US" sz="2400" b="0" i="0" u="none" strike="noStrike" kern="1200" cap="none" spc="0" normalizeH="0" baseline="0" noProof="0" dirty="0">
                <a:ln>
                  <a:noFill/>
                </a:ln>
                <a:solidFill>
                  <a:srgbClr val="2D2DB9"/>
                </a:solidFill>
                <a:effectLst/>
                <a:uLnTx/>
                <a:uFillTx/>
                <a:latin typeface="Verdana" panose="020B0604030504040204" pitchFamily="34" charset="0"/>
                <a:ea typeface="MS PGothic" panose="020B0600070205080204" pitchFamily="34" charset="-128"/>
                <a:cs typeface="+mn-cs"/>
              </a:rPr>
              <a:t>On Demand and streaming services have become prevalent options for consumers in today</a:t>
            </a:r>
            <a:r>
              <a:rPr kumimoji="0" lang="ja-JP" altLang="en-US" sz="2400" b="0" i="0" u="none" strike="noStrike" kern="1200" cap="none" spc="0" normalizeH="0" baseline="0" noProof="0">
                <a:ln>
                  <a:noFill/>
                </a:ln>
                <a:solidFill>
                  <a:srgbClr val="2D2DB9"/>
                </a:solidFill>
                <a:effectLst/>
                <a:uLnTx/>
                <a:uFillTx/>
                <a:latin typeface="Verdana" panose="020B0604030504040204" pitchFamily="34" charset="0"/>
                <a:ea typeface="MS PGothic" panose="020B0600070205080204" pitchFamily="34" charset="-128"/>
                <a:cs typeface="+mn-cs"/>
              </a:rPr>
              <a:t>’</a:t>
            </a:r>
            <a:r>
              <a:rPr kumimoji="0" lang="en-US" altLang="ja-JP" sz="2400" b="0" i="0" u="none" strike="noStrike" kern="1200" cap="none" spc="0" normalizeH="0" baseline="0" noProof="0" dirty="0">
                <a:ln>
                  <a:noFill/>
                </a:ln>
                <a:solidFill>
                  <a:srgbClr val="2D2DB9"/>
                </a:solidFill>
                <a:effectLst/>
                <a:uLnTx/>
                <a:uFillTx/>
                <a:latin typeface="Verdana" panose="020B0604030504040204" pitchFamily="34" charset="0"/>
                <a:ea typeface="MS PGothic" panose="020B0600070205080204" pitchFamily="34" charset="-128"/>
                <a:cs typeface="+mn-cs"/>
              </a:rPr>
              <a:t>s marketplace</a:t>
            </a:r>
          </a:p>
        </p:txBody>
      </p:sp>
    </p:spTree>
    <p:extLst>
      <p:ext uri="{BB962C8B-B14F-4D97-AF65-F5344CB8AC3E}">
        <p14:creationId xmlns:p14="http://schemas.microsoft.com/office/powerpoint/2010/main" val="23731216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5" name="Group 2">
            <a:extLst>
              <a:ext uri="{FF2B5EF4-FFF2-40B4-BE49-F238E27FC236}">
                <a16:creationId xmlns:a16="http://schemas.microsoft.com/office/drawing/2014/main" id="{408E3304-F6C5-44D3-A8DC-C218F583C5EC}"/>
              </a:ext>
            </a:extLst>
          </p:cNvPr>
          <p:cNvGrpSpPr>
            <a:grpSpLocks/>
          </p:cNvGrpSpPr>
          <p:nvPr/>
        </p:nvGrpSpPr>
        <p:grpSpPr bwMode="auto">
          <a:xfrm>
            <a:off x="0" y="0"/>
            <a:ext cx="9144000" cy="976313"/>
            <a:chOff x="0" y="0"/>
            <a:chExt cx="5760" cy="615"/>
          </a:xfrm>
        </p:grpSpPr>
        <p:sp>
          <p:nvSpPr>
            <p:cNvPr id="26629" name="Text Box 3">
              <a:extLst>
                <a:ext uri="{FF2B5EF4-FFF2-40B4-BE49-F238E27FC236}">
                  <a16:creationId xmlns:a16="http://schemas.microsoft.com/office/drawing/2014/main" id="{443744B5-0A49-426E-9BC2-B3B801F0421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2.4</a:t>
              </a:r>
            </a:p>
          </p:txBody>
        </p:sp>
        <p:sp>
          <p:nvSpPr>
            <p:cNvPr id="26630" name="Text Box 4">
              <a:extLst>
                <a:ext uri="{FF2B5EF4-FFF2-40B4-BE49-F238E27FC236}">
                  <a16:creationId xmlns:a16="http://schemas.microsoft.com/office/drawing/2014/main" id="{201768F0-CF92-44E0-B2AE-008F9B772FE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26626" name="Rectangle 5">
            <a:extLst>
              <a:ext uri="{FF2B5EF4-FFF2-40B4-BE49-F238E27FC236}">
                <a16:creationId xmlns:a16="http://schemas.microsoft.com/office/drawing/2014/main" id="{E4BB7772-6BAE-4942-A94A-3274595299E7}"/>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Primary Functions of Marketing</a:t>
            </a:r>
          </a:p>
        </p:txBody>
      </p:sp>
      <p:sp>
        <p:nvSpPr>
          <p:cNvPr id="291846" name="Rectangle 6">
            <a:extLst>
              <a:ext uri="{FF2B5EF4-FFF2-40B4-BE49-F238E27FC236}">
                <a16:creationId xmlns:a16="http://schemas.microsoft.com/office/drawing/2014/main" id="{48AFF608-02F1-4D00-9660-71128C9B508D}"/>
              </a:ext>
            </a:extLst>
          </p:cNvPr>
          <p:cNvSpPr>
            <a:spLocks noChangeArrowheads="1"/>
          </p:cNvSpPr>
          <p:nvPr/>
        </p:nvSpPr>
        <p:spPr bwMode="auto">
          <a:xfrm>
            <a:off x="381000" y="1981200"/>
            <a:ext cx="8382000" cy="277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endParaRPr lang="en-US" altLang="en-US" sz="800">
              <a:solidFill>
                <a:srgbClr val="006600"/>
              </a:solidFill>
            </a:endParaRPr>
          </a:p>
          <a:p>
            <a:pPr eaLnBrk="1" hangingPunct="1"/>
            <a:r>
              <a:rPr lang="en-US" altLang="en-US" sz="2800" b="0" i="1">
                <a:solidFill>
                  <a:srgbClr val="006600"/>
                </a:solidFill>
              </a:rPr>
              <a:t>Sports and entertainment companies must determine which distribution strategies will help to maximize sales, whether that is mass distribution in as many outlets as possible or  partnerships with individual retailers to create exclusivity and drive demand.</a:t>
            </a:r>
          </a:p>
        </p:txBody>
      </p:sp>
      <p:sp>
        <p:nvSpPr>
          <p:cNvPr id="26628" name="Text Box 8">
            <a:extLst>
              <a:ext uri="{FF2B5EF4-FFF2-40B4-BE49-F238E27FC236}">
                <a16:creationId xmlns:a16="http://schemas.microsoft.com/office/drawing/2014/main" id="{A1FE8DAF-EFFA-4B7C-96E3-C5CC36927AEA}"/>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91846"/>
                                        </p:tgtEl>
                                        <p:attrNameLst>
                                          <p:attrName>style.visibility</p:attrName>
                                        </p:attrNameLst>
                                      </p:cBhvr>
                                      <p:to>
                                        <p:strVal val="visible"/>
                                      </p:to>
                                    </p:set>
                                    <p:animEffect transition="in" filter="diamond(in)">
                                      <p:cBhvr>
                                        <p:cTn id="7" dur="1000"/>
                                        <p:tgtEl>
                                          <p:spTgt spid="2918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184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3" name="Group 2">
            <a:extLst>
              <a:ext uri="{FF2B5EF4-FFF2-40B4-BE49-F238E27FC236}">
                <a16:creationId xmlns:a16="http://schemas.microsoft.com/office/drawing/2014/main" id="{A3948F83-4A94-4727-B88B-21A11325FC37}"/>
              </a:ext>
            </a:extLst>
          </p:cNvPr>
          <p:cNvGrpSpPr>
            <a:grpSpLocks/>
          </p:cNvGrpSpPr>
          <p:nvPr/>
        </p:nvGrpSpPr>
        <p:grpSpPr bwMode="auto">
          <a:xfrm>
            <a:off x="0" y="0"/>
            <a:ext cx="9144000" cy="976313"/>
            <a:chOff x="0" y="0"/>
            <a:chExt cx="5760" cy="615"/>
          </a:xfrm>
        </p:grpSpPr>
        <p:sp>
          <p:nvSpPr>
            <p:cNvPr id="28678" name="Text Box 3">
              <a:extLst>
                <a:ext uri="{FF2B5EF4-FFF2-40B4-BE49-F238E27FC236}">
                  <a16:creationId xmlns:a16="http://schemas.microsoft.com/office/drawing/2014/main" id="{2698F583-BB5D-45D7-A551-9E66146A8523}"/>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2.4</a:t>
              </a:r>
            </a:p>
          </p:txBody>
        </p:sp>
        <p:sp>
          <p:nvSpPr>
            <p:cNvPr id="28679" name="Text Box 4">
              <a:extLst>
                <a:ext uri="{FF2B5EF4-FFF2-40B4-BE49-F238E27FC236}">
                  <a16:creationId xmlns:a16="http://schemas.microsoft.com/office/drawing/2014/main" id="{1667FF63-261F-4C0F-83A7-CA801501A9A6}"/>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28674" name="Rectangle 5">
            <a:extLst>
              <a:ext uri="{FF2B5EF4-FFF2-40B4-BE49-F238E27FC236}">
                <a16:creationId xmlns:a16="http://schemas.microsoft.com/office/drawing/2014/main" id="{B91FFB93-33D6-4A61-8A4F-FE6444098FF4}"/>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Primary Functions of Marketing</a:t>
            </a:r>
          </a:p>
        </p:txBody>
      </p:sp>
      <p:sp>
        <p:nvSpPr>
          <p:cNvPr id="28675" name="Text Box 8">
            <a:extLst>
              <a:ext uri="{FF2B5EF4-FFF2-40B4-BE49-F238E27FC236}">
                <a16:creationId xmlns:a16="http://schemas.microsoft.com/office/drawing/2014/main" id="{DF39D5CF-AE1D-499C-B8C3-6A9A63E729F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pic>
        <p:nvPicPr>
          <p:cNvPr id="28676" name="Picture 1">
            <a:extLst>
              <a:ext uri="{FF2B5EF4-FFF2-40B4-BE49-F238E27FC236}">
                <a16:creationId xmlns:a16="http://schemas.microsoft.com/office/drawing/2014/main" id="{412EF4F9-5A0B-41EC-96D2-459E05A0692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4267200"/>
            <a:ext cx="464820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6">
            <a:extLst>
              <a:ext uri="{FF2B5EF4-FFF2-40B4-BE49-F238E27FC236}">
                <a16:creationId xmlns:a16="http://schemas.microsoft.com/office/drawing/2014/main" id="{2E0B85FA-E55A-4BC5-8615-44FD4594A98D}"/>
              </a:ext>
            </a:extLst>
          </p:cNvPr>
          <p:cNvSpPr>
            <a:spLocks noChangeArrowheads="1"/>
          </p:cNvSpPr>
          <p:nvPr/>
        </p:nvSpPr>
        <p:spPr bwMode="auto">
          <a:xfrm>
            <a:off x="152400" y="1905000"/>
            <a:ext cx="86868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b="0">
                <a:solidFill>
                  <a:srgbClr val="0000FF"/>
                </a:solidFill>
              </a:rPr>
              <a:t>According to the Sports Business Journal, a sports performance beverage brand aiming to compete with Gatorade (called Glukos) elected to pursue a distribution strategy that focused on special retail stores in several specific categories: sporting goods, running, outdoors, cycling, golf and vitamin retailers </a:t>
            </a:r>
            <a:endParaRPr lang="en-US" altLang="en-US" b="0" i="1">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21" name="Group 2">
            <a:extLst>
              <a:ext uri="{FF2B5EF4-FFF2-40B4-BE49-F238E27FC236}">
                <a16:creationId xmlns:a16="http://schemas.microsoft.com/office/drawing/2014/main" id="{997774D1-A00F-4138-AEE2-173B2A4C69F5}"/>
              </a:ext>
            </a:extLst>
          </p:cNvPr>
          <p:cNvGrpSpPr>
            <a:grpSpLocks/>
          </p:cNvGrpSpPr>
          <p:nvPr/>
        </p:nvGrpSpPr>
        <p:grpSpPr bwMode="auto">
          <a:xfrm>
            <a:off x="0" y="0"/>
            <a:ext cx="9144000" cy="976313"/>
            <a:chOff x="0" y="0"/>
            <a:chExt cx="5760" cy="615"/>
          </a:xfrm>
        </p:grpSpPr>
        <p:sp>
          <p:nvSpPr>
            <p:cNvPr id="30727" name="Text Box 3">
              <a:extLst>
                <a:ext uri="{FF2B5EF4-FFF2-40B4-BE49-F238E27FC236}">
                  <a16:creationId xmlns:a16="http://schemas.microsoft.com/office/drawing/2014/main" id="{E15DA2AA-D7B4-4B2C-BB9E-7941D311E0A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2.4</a:t>
              </a:r>
            </a:p>
          </p:txBody>
        </p:sp>
        <p:sp>
          <p:nvSpPr>
            <p:cNvPr id="30728" name="Text Box 4">
              <a:extLst>
                <a:ext uri="{FF2B5EF4-FFF2-40B4-BE49-F238E27FC236}">
                  <a16:creationId xmlns:a16="http://schemas.microsoft.com/office/drawing/2014/main" id="{183AE700-EAF1-4472-8DEF-52AD6D895CD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30722" name="Rectangle 5">
            <a:extLst>
              <a:ext uri="{FF2B5EF4-FFF2-40B4-BE49-F238E27FC236}">
                <a16:creationId xmlns:a16="http://schemas.microsoft.com/office/drawing/2014/main" id="{AFBE0B74-0340-4514-9F11-EEBF47F8FF38}"/>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Primary Functions of Marketing</a:t>
            </a:r>
          </a:p>
        </p:txBody>
      </p:sp>
      <p:sp>
        <p:nvSpPr>
          <p:cNvPr id="30723" name="Text Box 8">
            <a:extLst>
              <a:ext uri="{FF2B5EF4-FFF2-40B4-BE49-F238E27FC236}">
                <a16:creationId xmlns:a16="http://schemas.microsoft.com/office/drawing/2014/main" id="{6BAE36CE-48CC-4F94-B04C-C65D7B54765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30724" name="Text Box 1033">
            <a:extLst>
              <a:ext uri="{FF2B5EF4-FFF2-40B4-BE49-F238E27FC236}">
                <a16:creationId xmlns:a16="http://schemas.microsoft.com/office/drawing/2014/main" id="{09CC3476-8DF0-4AC2-919D-4EB3020F4AB2}"/>
              </a:ext>
            </a:extLst>
          </p:cNvPr>
          <p:cNvSpPr txBox="1">
            <a:spLocks noChangeArrowheads="1"/>
          </p:cNvSpPr>
          <p:nvPr/>
        </p:nvSpPr>
        <p:spPr bwMode="auto">
          <a:xfrm>
            <a:off x="457200" y="2133600"/>
            <a:ext cx="5410200" cy="347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2200" b="0" dirty="0">
                <a:cs typeface="Arial" panose="020B0604020202020204" pitchFamily="34" charset="0"/>
              </a:rPr>
              <a:t>Retail chain Sports Authority provided an excellent distribution channel for Under Armor to sell its products. </a:t>
            </a:r>
            <a:r>
              <a:rPr lang="en-US" altLang="en-US" sz="2200" b="0" dirty="0">
                <a:cs typeface="Times New Roman" panose="02020603050405020304" pitchFamily="18" charset="0"/>
              </a:rPr>
              <a:t>San Francisco Gate </a:t>
            </a:r>
            <a:r>
              <a:rPr lang="en-US" altLang="en-US" sz="2200" b="0" dirty="0">
                <a:cs typeface="Arial" panose="020B0604020202020204" pitchFamily="34" charset="0"/>
              </a:rPr>
              <a:t>reported that when Sports Authority filed for bankruptcy in 2016 (and announced it would be closing all its stores), Under </a:t>
            </a:r>
            <a:r>
              <a:rPr lang="en-US" altLang="en-US" sz="2200" b="0" dirty="0" err="1">
                <a:cs typeface="Arial" panose="020B0604020202020204" pitchFamily="34" charset="0"/>
              </a:rPr>
              <a:t>Armour</a:t>
            </a:r>
            <a:r>
              <a:rPr lang="en-US" altLang="en-US" sz="2200" b="0" dirty="0">
                <a:cs typeface="Arial" panose="020B0604020202020204" pitchFamily="34" charset="0"/>
              </a:rPr>
              <a:t> executives were forced to cut the company</a:t>
            </a:r>
            <a:r>
              <a:rPr lang="ja-JP" altLang="en-US" sz="2200" b="0" dirty="0">
                <a:cs typeface="Arial" panose="020B0604020202020204" pitchFamily="34" charset="0"/>
              </a:rPr>
              <a:t>‘</a:t>
            </a:r>
            <a:r>
              <a:rPr lang="en-US" altLang="ja-JP" sz="2200" b="0" dirty="0">
                <a:cs typeface="Arial" panose="020B0604020202020204" pitchFamily="34" charset="0"/>
              </a:rPr>
              <a:t>s sales forecasts by nearly $5 billion.</a:t>
            </a:r>
            <a:endParaRPr lang="en-US" altLang="en-US" sz="2200" b="0" dirty="0">
              <a:cs typeface="Arial" panose="020B0604020202020204" pitchFamily="34" charset="0"/>
            </a:endParaRPr>
          </a:p>
        </p:txBody>
      </p:sp>
      <p:pic>
        <p:nvPicPr>
          <p:cNvPr id="30725" name="Picture 1034" descr="I:\temp\sp.jpg">
            <a:extLst>
              <a:ext uri="{FF2B5EF4-FFF2-40B4-BE49-F238E27FC236}">
                <a16:creationId xmlns:a16="http://schemas.microsoft.com/office/drawing/2014/main" id="{82E29011-7B79-45CD-95E9-586308ABD09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2200" y="2057400"/>
            <a:ext cx="2590800" cy="172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6" name="Picture 1035" descr="I:\temp\sp2.jpg">
            <a:extLst>
              <a:ext uri="{FF2B5EF4-FFF2-40B4-BE49-F238E27FC236}">
                <a16:creationId xmlns:a16="http://schemas.microsoft.com/office/drawing/2014/main" id="{71B0C71E-42B2-4DA6-B562-96F8D71A50B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2200" y="4191000"/>
            <a:ext cx="2590800" cy="145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769" name="Group 2">
            <a:extLst>
              <a:ext uri="{FF2B5EF4-FFF2-40B4-BE49-F238E27FC236}">
                <a16:creationId xmlns:a16="http://schemas.microsoft.com/office/drawing/2014/main" id="{AF900ECC-3DD9-4C7D-A4B7-BA51BCBD3527}"/>
              </a:ext>
            </a:extLst>
          </p:cNvPr>
          <p:cNvGrpSpPr>
            <a:grpSpLocks/>
          </p:cNvGrpSpPr>
          <p:nvPr/>
        </p:nvGrpSpPr>
        <p:grpSpPr bwMode="auto">
          <a:xfrm>
            <a:off x="0" y="0"/>
            <a:ext cx="9144000" cy="976313"/>
            <a:chOff x="0" y="0"/>
            <a:chExt cx="5760" cy="615"/>
          </a:xfrm>
        </p:grpSpPr>
        <p:sp>
          <p:nvSpPr>
            <p:cNvPr id="32774" name="Text Box 3">
              <a:extLst>
                <a:ext uri="{FF2B5EF4-FFF2-40B4-BE49-F238E27FC236}">
                  <a16:creationId xmlns:a16="http://schemas.microsoft.com/office/drawing/2014/main" id="{344A9E48-9CE8-4E7E-9BAB-8A4CBB6F0143}"/>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2.4</a:t>
              </a:r>
            </a:p>
          </p:txBody>
        </p:sp>
        <p:sp>
          <p:nvSpPr>
            <p:cNvPr id="32775" name="Text Box 4">
              <a:extLst>
                <a:ext uri="{FF2B5EF4-FFF2-40B4-BE49-F238E27FC236}">
                  <a16:creationId xmlns:a16="http://schemas.microsoft.com/office/drawing/2014/main" id="{F976C850-5272-4EEA-9617-C6337260D40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32770" name="Rectangle 5">
            <a:extLst>
              <a:ext uri="{FF2B5EF4-FFF2-40B4-BE49-F238E27FC236}">
                <a16:creationId xmlns:a16="http://schemas.microsoft.com/office/drawing/2014/main" id="{75B6F2D9-A293-4276-AE82-69DA8A7352BB}"/>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Primary Functions of Marketing</a:t>
            </a:r>
          </a:p>
        </p:txBody>
      </p:sp>
      <p:sp>
        <p:nvSpPr>
          <p:cNvPr id="32771" name="Text Box 8">
            <a:extLst>
              <a:ext uri="{FF2B5EF4-FFF2-40B4-BE49-F238E27FC236}">
                <a16:creationId xmlns:a16="http://schemas.microsoft.com/office/drawing/2014/main" id="{E1E9FA26-0F7F-4198-BE66-95291634AC7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32772" name="Rectangle 2">
            <a:extLst>
              <a:ext uri="{FF2B5EF4-FFF2-40B4-BE49-F238E27FC236}">
                <a16:creationId xmlns:a16="http://schemas.microsoft.com/office/drawing/2014/main" id="{E7462CD6-D365-4076-A76F-A947ED9A81D8}"/>
              </a:ext>
            </a:extLst>
          </p:cNvPr>
          <p:cNvSpPr>
            <a:spLocks noChangeArrowheads="1"/>
          </p:cNvSpPr>
          <p:nvPr/>
        </p:nvSpPr>
        <p:spPr bwMode="auto">
          <a:xfrm>
            <a:off x="609600" y="1676400"/>
            <a:ext cx="784860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b="0"/>
              <a:t>To help expand distribution of its popular ‘Sims’ franchise, EA and Maxis created a new version of Sims game in </a:t>
            </a:r>
            <a:r>
              <a:rPr lang="is-IS" altLang="en-US" b="0"/>
              <a:t>2017</a:t>
            </a:r>
            <a:r>
              <a:rPr lang="en-US" altLang="en-US" b="0"/>
              <a:t> specifically for mobile devices</a:t>
            </a:r>
          </a:p>
          <a:p>
            <a:pPr algn="ctr" eaLnBrk="1" hangingPunct="1"/>
            <a:endParaRPr lang="en-US" altLang="en-US" b="0"/>
          </a:p>
          <a:p>
            <a:pPr algn="ctr" eaLnBrk="1" hangingPunct="1"/>
            <a:r>
              <a:rPr lang="en-US" altLang="en-US" b="0"/>
              <a:t>The Sims Mobile game has many of the same features as the PC version, but EA/Maxis saw an opportunity to take advantage of a new distribution channel to increase both fan engagement and profits </a:t>
            </a:r>
          </a:p>
          <a:p>
            <a:pPr algn="ctr" eaLnBrk="1" hangingPunct="1"/>
            <a:r>
              <a:rPr lang="en-US" altLang="en-US" b="0"/>
              <a:t> </a:t>
            </a:r>
          </a:p>
          <a:p>
            <a:pPr algn="ctr" eaLnBrk="1" hangingPunct="1"/>
            <a:endParaRPr lang="en-US" altLang="en-US" b="0"/>
          </a:p>
          <a:p>
            <a:pPr algn="ctr" eaLnBrk="1" hangingPunct="1"/>
            <a:r>
              <a:rPr lang="en-US" altLang="en-US" b="0"/>
              <a:t>  </a:t>
            </a:r>
          </a:p>
        </p:txBody>
      </p:sp>
      <p:pic>
        <p:nvPicPr>
          <p:cNvPr id="32773" name="Picture 3" descr="1200px-Logo_of_The_Sims_(2013).svg.png">
            <a:extLst>
              <a:ext uri="{FF2B5EF4-FFF2-40B4-BE49-F238E27FC236}">
                <a16:creationId xmlns:a16="http://schemas.microsoft.com/office/drawing/2014/main" id="{8601822E-03B0-46BA-B1A1-C16091E0B41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5181600"/>
            <a:ext cx="2667000" cy="108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5" name="Group 2">
            <a:extLst>
              <a:ext uri="{FF2B5EF4-FFF2-40B4-BE49-F238E27FC236}">
                <a16:creationId xmlns:a16="http://schemas.microsoft.com/office/drawing/2014/main" id="{F5970F1C-CAFF-4458-B6E7-115E1E32F5B4}"/>
              </a:ext>
            </a:extLst>
          </p:cNvPr>
          <p:cNvGrpSpPr>
            <a:grpSpLocks/>
          </p:cNvGrpSpPr>
          <p:nvPr/>
        </p:nvGrpSpPr>
        <p:grpSpPr bwMode="auto">
          <a:xfrm>
            <a:off x="0" y="0"/>
            <a:ext cx="9144000" cy="976313"/>
            <a:chOff x="0" y="0"/>
            <a:chExt cx="5760" cy="615"/>
          </a:xfrm>
        </p:grpSpPr>
        <p:sp>
          <p:nvSpPr>
            <p:cNvPr id="6149" name="Text Box 3">
              <a:extLst>
                <a:ext uri="{FF2B5EF4-FFF2-40B4-BE49-F238E27FC236}">
                  <a16:creationId xmlns:a16="http://schemas.microsoft.com/office/drawing/2014/main" id="{DC2C4311-4DFA-4C4B-8063-6880AC63AD6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2.4</a:t>
              </a:r>
            </a:p>
          </p:txBody>
        </p:sp>
        <p:sp>
          <p:nvSpPr>
            <p:cNvPr id="6150" name="Text Box 4">
              <a:extLst>
                <a:ext uri="{FF2B5EF4-FFF2-40B4-BE49-F238E27FC236}">
                  <a16:creationId xmlns:a16="http://schemas.microsoft.com/office/drawing/2014/main" id="{A02A6025-D0BE-4AA5-8AE2-86B93EEEA88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36869" name="Text Box 5">
            <a:extLst>
              <a:ext uri="{FF2B5EF4-FFF2-40B4-BE49-F238E27FC236}">
                <a16:creationId xmlns:a16="http://schemas.microsoft.com/office/drawing/2014/main" id="{89B87CDF-0501-44DE-80E1-E4198BF419C0}"/>
              </a:ext>
            </a:extLst>
          </p:cNvPr>
          <p:cNvSpPr txBox="1">
            <a:spLocks noChangeArrowheads="1"/>
          </p:cNvSpPr>
          <p:nvPr/>
        </p:nvSpPr>
        <p:spPr bwMode="auto">
          <a:xfrm>
            <a:off x="2209800" y="1905000"/>
            <a:ext cx="6096000"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buFont typeface="Wingdings" panose="05000000000000000000" pitchFamily="2" charset="2"/>
              <a:buChar char="Ø"/>
            </a:pPr>
            <a:r>
              <a:rPr lang="en-US" altLang="en-US" b="0">
                <a:solidFill>
                  <a:srgbClr val="000099"/>
                </a:solidFill>
              </a:rPr>
              <a:t>Pricing</a:t>
            </a:r>
          </a:p>
          <a:p>
            <a:pPr eaLnBrk="1" hangingPunct="1">
              <a:spcBef>
                <a:spcPct val="50000"/>
              </a:spcBef>
              <a:buFont typeface="Wingdings" panose="05000000000000000000" pitchFamily="2" charset="2"/>
              <a:buChar char="Ø"/>
            </a:pPr>
            <a:r>
              <a:rPr lang="en-US" altLang="en-US" b="0">
                <a:solidFill>
                  <a:srgbClr val="000099"/>
                </a:solidFill>
              </a:rPr>
              <a:t>Distribution</a:t>
            </a:r>
          </a:p>
          <a:p>
            <a:pPr eaLnBrk="1" hangingPunct="1">
              <a:spcBef>
                <a:spcPct val="50000"/>
              </a:spcBef>
              <a:buFont typeface="Wingdings" panose="05000000000000000000" pitchFamily="2" charset="2"/>
              <a:buChar char="Ø"/>
            </a:pPr>
            <a:r>
              <a:rPr lang="en-US" altLang="en-US" b="0">
                <a:solidFill>
                  <a:srgbClr val="000099"/>
                </a:solidFill>
              </a:rPr>
              <a:t>Promotion</a:t>
            </a:r>
          </a:p>
          <a:p>
            <a:pPr eaLnBrk="1" hangingPunct="1">
              <a:spcBef>
                <a:spcPct val="50000"/>
              </a:spcBef>
              <a:buFont typeface="Wingdings" panose="05000000000000000000" pitchFamily="2" charset="2"/>
              <a:buChar char="Ø"/>
            </a:pPr>
            <a:r>
              <a:rPr lang="en-US" altLang="en-US" b="0">
                <a:solidFill>
                  <a:srgbClr val="000099"/>
                </a:solidFill>
              </a:rPr>
              <a:t>Financing </a:t>
            </a:r>
          </a:p>
          <a:p>
            <a:pPr eaLnBrk="1" hangingPunct="1">
              <a:spcBef>
                <a:spcPct val="50000"/>
              </a:spcBef>
              <a:buFont typeface="Wingdings" panose="05000000000000000000" pitchFamily="2" charset="2"/>
              <a:buChar char="Ø"/>
            </a:pPr>
            <a:r>
              <a:rPr lang="en-US" altLang="en-US" b="0">
                <a:solidFill>
                  <a:srgbClr val="000099"/>
                </a:solidFill>
              </a:rPr>
              <a:t>Selling</a:t>
            </a:r>
          </a:p>
          <a:p>
            <a:pPr eaLnBrk="1" hangingPunct="1">
              <a:spcBef>
                <a:spcPct val="50000"/>
              </a:spcBef>
              <a:buFont typeface="Wingdings" panose="05000000000000000000" pitchFamily="2" charset="2"/>
              <a:buChar char="Ø"/>
            </a:pPr>
            <a:r>
              <a:rPr lang="en-US" altLang="en-US" b="0">
                <a:solidFill>
                  <a:srgbClr val="000099"/>
                </a:solidFill>
              </a:rPr>
              <a:t>Information-Management</a:t>
            </a:r>
          </a:p>
          <a:p>
            <a:pPr eaLnBrk="1" hangingPunct="1">
              <a:spcBef>
                <a:spcPct val="50000"/>
              </a:spcBef>
              <a:buFont typeface="Wingdings" panose="05000000000000000000" pitchFamily="2" charset="2"/>
              <a:buChar char="Ø"/>
            </a:pPr>
            <a:r>
              <a:rPr lang="en-US" altLang="en-US" b="0">
                <a:solidFill>
                  <a:srgbClr val="000099"/>
                </a:solidFill>
              </a:rPr>
              <a:t>Product and Service Management</a:t>
            </a:r>
          </a:p>
        </p:txBody>
      </p:sp>
      <p:sp>
        <p:nvSpPr>
          <p:cNvPr id="6147" name="Rectangle 6">
            <a:extLst>
              <a:ext uri="{FF2B5EF4-FFF2-40B4-BE49-F238E27FC236}">
                <a16:creationId xmlns:a16="http://schemas.microsoft.com/office/drawing/2014/main" id="{0F4D3E20-85C0-4BA5-A6DA-B76E06CFD152}"/>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Primary Functions of Marketing</a:t>
            </a:r>
          </a:p>
        </p:txBody>
      </p:sp>
      <p:sp>
        <p:nvSpPr>
          <p:cNvPr id="6148" name="Text Box 7">
            <a:extLst>
              <a:ext uri="{FF2B5EF4-FFF2-40B4-BE49-F238E27FC236}">
                <a16:creationId xmlns:a16="http://schemas.microsoft.com/office/drawing/2014/main" id="{5F38E0DD-C0CA-4B6E-A3C1-E882DF1757F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6" fill="hold" nodeType="afterEffect">
                                  <p:stCondLst>
                                    <p:cond delay="0"/>
                                  </p:stCondLst>
                                  <p:childTnLst>
                                    <p:set>
                                      <p:cBhvr>
                                        <p:cTn id="6" dur="1" fill="hold">
                                          <p:stCondLst>
                                            <p:cond delay="0"/>
                                          </p:stCondLst>
                                        </p:cTn>
                                        <p:tgtEl>
                                          <p:spTgt spid="36869">
                                            <p:txEl>
                                              <p:pRg st="0" end="0"/>
                                            </p:txEl>
                                          </p:spTgt>
                                        </p:tgtEl>
                                        <p:attrNameLst>
                                          <p:attrName>style.visibility</p:attrName>
                                        </p:attrNameLst>
                                      </p:cBhvr>
                                      <p:to>
                                        <p:strVal val="visible"/>
                                      </p:to>
                                    </p:set>
                                    <p:anim calcmode="lin" valueType="num">
                                      <p:cBhvr additive="base">
                                        <p:cTn id="7" dur="500" fill="hold"/>
                                        <p:tgtEl>
                                          <p:spTgt spid="36869">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6869">
                                            <p:txEl>
                                              <p:pRg st="0" end="0"/>
                                            </p:txEl>
                                          </p:spTgt>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6" fill="hold" nodeType="afterEffect">
                                  <p:stCondLst>
                                    <p:cond delay="0"/>
                                  </p:stCondLst>
                                  <p:childTnLst>
                                    <p:set>
                                      <p:cBhvr>
                                        <p:cTn id="11" dur="1" fill="hold">
                                          <p:stCondLst>
                                            <p:cond delay="0"/>
                                          </p:stCondLst>
                                        </p:cTn>
                                        <p:tgtEl>
                                          <p:spTgt spid="36869">
                                            <p:txEl>
                                              <p:pRg st="1" end="1"/>
                                            </p:txEl>
                                          </p:spTgt>
                                        </p:tgtEl>
                                        <p:attrNameLst>
                                          <p:attrName>style.visibility</p:attrName>
                                        </p:attrNameLst>
                                      </p:cBhvr>
                                      <p:to>
                                        <p:strVal val="visible"/>
                                      </p:to>
                                    </p:set>
                                    <p:anim calcmode="lin" valueType="num">
                                      <p:cBhvr additive="base">
                                        <p:cTn id="12" dur="500" fill="hold"/>
                                        <p:tgtEl>
                                          <p:spTgt spid="36869">
                                            <p:txEl>
                                              <p:pRg st="1" end="1"/>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6869">
                                            <p:txEl>
                                              <p:pRg st="1" end="1"/>
                                            </p:txEl>
                                          </p:spTgt>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1000"/>
                            </p:stCondLst>
                            <p:childTnLst>
                              <p:par>
                                <p:cTn id="15" presetID="2" presetClass="entr" presetSubtype="6" fill="hold" nodeType="afterEffect">
                                  <p:stCondLst>
                                    <p:cond delay="0"/>
                                  </p:stCondLst>
                                  <p:childTnLst>
                                    <p:set>
                                      <p:cBhvr>
                                        <p:cTn id="16" dur="1" fill="hold">
                                          <p:stCondLst>
                                            <p:cond delay="0"/>
                                          </p:stCondLst>
                                        </p:cTn>
                                        <p:tgtEl>
                                          <p:spTgt spid="36869">
                                            <p:txEl>
                                              <p:pRg st="2" end="2"/>
                                            </p:txEl>
                                          </p:spTgt>
                                        </p:tgtEl>
                                        <p:attrNameLst>
                                          <p:attrName>style.visibility</p:attrName>
                                        </p:attrNameLst>
                                      </p:cBhvr>
                                      <p:to>
                                        <p:strVal val="visible"/>
                                      </p:to>
                                    </p:set>
                                    <p:anim calcmode="lin" valueType="num">
                                      <p:cBhvr additive="base">
                                        <p:cTn id="17" dur="500" fill="hold"/>
                                        <p:tgtEl>
                                          <p:spTgt spid="36869">
                                            <p:txEl>
                                              <p:pRg st="2" end="2"/>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36869">
                                            <p:txEl>
                                              <p:pRg st="2" end="2"/>
                                            </p:txEl>
                                          </p:spTgt>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1500"/>
                            </p:stCondLst>
                            <p:childTnLst>
                              <p:par>
                                <p:cTn id="20" presetID="2" presetClass="entr" presetSubtype="6" fill="hold" nodeType="afterEffect">
                                  <p:stCondLst>
                                    <p:cond delay="0"/>
                                  </p:stCondLst>
                                  <p:childTnLst>
                                    <p:set>
                                      <p:cBhvr>
                                        <p:cTn id="21" dur="1" fill="hold">
                                          <p:stCondLst>
                                            <p:cond delay="0"/>
                                          </p:stCondLst>
                                        </p:cTn>
                                        <p:tgtEl>
                                          <p:spTgt spid="36869">
                                            <p:txEl>
                                              <p:pRg st="3" end="3"/>
                                            </p:txEl>
                                          </p:spTgt>
                                        </p:tgtEl>
                                        <p:attrNameLst>
                                          <p:attrName>style.visibility</p:attrName>
                                        </p:attrNameLst>
                                      </p:cBhvr>
                                      <p:to>
                                        <p:strVal val="visible"/>
                                      </p:to>
                                    </p:set>
                                    <p:anim calcmode="lin" valueType="num">
                                      <p:cBhvr additive="base">
                                        <p:cTn id="22" dur="500" fill="hold"/>
                                        <p:tgtEl>
                                          <p:spTgt spid="36869">
                                            <p:txEl>
                                              <p:pRg st="3" end="3"/>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36869">
                                            <p:txEl>
                                              <p:pRg st="3" end="3"/>
                                            </p:txEl>
                                          </p:spTgt>
                                        </p:tgtEl>
                                        <p:attrNameLst>
                                          <p:attrName>ppt_y</p:attrName>
                                        </p:attrNameLst>
                                      </p:cBhvr>
                                      <p:tavLst>
                                        <p:tav tm="0">
                                          <p:val>
                                            <p:strVal val="1+#ppt_h/2"/>
                                          </p:val>
                                        </p:tav>
                                        <p:tav tm="100000">
                                          <p:val>
                                            <p:strVal val="#ppt_y"/>
                                          </p:val>
                                        </p:tav>
                                      </p:tavLst>
                                    </p:anim>
                                  </p:childTnLst>
                                </p:cTn>
                              </p:par>
                            </p:childTnLst>
                          </p:cTn>
                        </p:par>
                        <p:par>
                          <p:cTn id="24" fill="hold" nodeType="afterGroup">
                            <p:stCondLst>
                              <p:cond delay="2000"/>
                            </p:stCondLst>
                            <p:childTnLst>
                              <p:par>
                                <p:cTn id="25" presetID="2" presetClass="entr" presetSubtype="6" fill="hold" nodeType="afterEffect">
                                  <p:stCondLst>
                                    <p:cond delay="0"/>
                                  </p:stCondLst>
                                  <p:childTnLst>
                                    <p:set>
                                      <p:cBhvr>
                                        <p:cTn id="26" dur="1" fill="hold">
                                          <p:stCondLst>
                                            <p:cond delay="0"/>
                                          </p:stCondLst>
                                        </p:cTn>
                                        <p:tgtEl>
                                          <p:spTgt spid="36869">
                                            <p:txEl>
                                              <p:pRg st="4" end="4"/>
                                            </p:txEl>
                                          </p:spTgt>
                                        </p:tgtEl>
                                        <p:attrNameLst>
                                          <p:attrName>style.visibility</p:attrName>
                                        </p:attrNameLst>
                                      </p:cBhvr>
                                      <p:to>
                                        <p:strVal val="visible"/>
                                      </p:to>
                                    </p:set>
                                    <p:anim calcmode="lin" valueType="num">
                                      <p:cBhvr additive="base">
                                        <p:cTn id="27" dur="500" fill="hold"/>
                                        <p:tgtEl>
                                          <p:spTgt spid="36869">
                                            <p:txEl>
                                              <p:pRg st="4" end="4"/>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6869">
                                            <p:txEl>
                                              <p:pRg st="4" end="4"/>
                                            </p:txEl>
                                          </p:spTgt>
                                        </p:tgtEl>
                                        <p:attrNameLst>
                                          <p:attrName>ppt_y</p:attrName>
                                        </p:attrNameLst>
                                      </p:cBhvr>
                                      <p:tavLst>
                                        <p:tav tm="0">
                                          <p:val>
                                            <p:strVal val="1+#ppt_h/2"/>
                                          </p:val>
                                        </p:tav>
                                        <p:tav tm="100000">
                                          <p:val>
                                            <p:strVal val="#ppt_y"/>
                                          </p:val>
                                        </p:tav>
                                      </p:tavLst>
                                    </p:anim>
                                  </p:childTnLst>
                                </p:cTn>
                              </p:par>
                            </p:childTnLst>
                          </p:cTn>
                        </p:par>
                        <p:par>
                          <p:cTn id="29" fill="hold" nodeType="afterGroup">
                            <p:stCondLst>
                              <p:cond delay="2500"/>
                            </p:stCondLst>
                            <p:childTnLst>
                              <p:par>
                                <p:cTn id="30" presetID="2" presetClass="entr" presetSubtype="6" fill="hold" nodeType="afterEffect">
                                  <p:stCondLst>
                                    <p:cond delay="0"/>
                                  </p:stCondLst>
                                  <p:childTnLst>
                                    <p:set>
                                      <p:cBhvr>
                                        <p:cTn id="31" dur="1" fill="hold">
                                          <p:stCondLst>
                                            <p:cond delay="0"/>
                                          </p:stCondLst>
                                        </p:cTn>
                                        <p:tgtEl>
                                          <p:spTgt spid="36869">
                                            <p:txEl>
                                              <p:pRg st="5" end="5"/>
                                            </p:txEl>
                                          </p:spTgt>
                                        </p:tgtEl>
                                        <p:attrNameLst>
                                          <p:attrName>style.visibility</p:attrName>
                                        </p:attrNameLst>
                                      </p:cBhvr>
                                      <p:to>
                                        <p:strVal val="visible"/>
                                      </p:to>
                                    </p:set>
                                    <p:anim calcmode="lin" valueType="num">
                                      <p:cBhvr additive="base">
                                        <p:cTn id="32" dur="500" fill="hold"/>
                                        <p:tgtEl>
                                          <p:spTgt spid="36869">
                                            <p:txEl>
                                              <p:pRg st="5" end="5"/>
                                            </p:txEl>
                                          </p:spTgt>
                                        </p:tgtEl>
                                        <p:attrNameLst>
                                          <p:attrName>ppt_x</p:attrName>
                                        </p:attrNameLst>
                                      </p:cBhvr>
                                      <p:tavLst>
                                        <p:tav tm="0">
                                          <p:val>
                                            <p:strVal val="1+#ppt_w/2"/>
                                          </p:val>
                                        </p:tav>
                                        <p:tav tm="100000">
                                          <p:val>
                                            <p:strVal val="#ppt_x"/>
                                          </p:val>
                                        </p:tav>
                                      </p:tavLst>
                                    </p:anim>
                                    <p:anim calcmode="lin" valueType="num">
                                      <p:cBhvr additive="base">
                                        <p:cTn id="33" dur="500" fill="hold"/>
                                        <p:tgtEl>
                                          <p:spTgt spid="36869">
                                            <p:txEl>
                                              <p:pRg st="5" end="5"/>
                                            </p:txEl>
                                          </p:spTgt>
                                        </p:tgtEl>
                                        <p:attrNameLst>
                                          <p:attrName>ppt_y</p:attrName>
                                        </p:attrNameLst>
                                      </p:cBhvr>
                                      <p:tavLst>
                                        <p:tav tm="0">
                                          <p:val>
                                            <p:strVal val="1+#ppt_h/2"/>
                                          </p:val>
                                        </p:tav>
                                        <p:tav tm="100000">
                                          <p:val>
                                            <p:strVal val="#ppt_y"/>
                                          </p:val>
                                        </p:tav>
                                      </p:tavLst>
                                    </p:anim>
                                  </p:childTnLst>
                                </p:cTn>
                              </p:par>
                            </p:childTnLst>
                          </p:cTn>
                        </p:par>
                        <p:par>
                          <p:cTn id="34" fill="hold" nodeType="afterGroup">
                            <p:stCondLst>
                              <p:cond delay="3000"/>
                            </p:stCondLst>
                            <p:childTnLst>
                              <p:par>
                                <p:cTn id="35" presetID="2" presetClass="entr" presetSubtype="6" fill="hold" nodeType="afterEffect">
                                  <p:stCondLst>
                                    <p:cond delay="0"/>
                                  </p:stCondLst>
                                  <p:childTnLst>
                                    <p:set>
                                      <p:cBhvr>
                                        <p:cTn id="36" dur="1" fill="hold">
                                          <p:stCondLst>
                                            <p:cond delay="0"/>
                                          </p:stCondLst>
                                        </p:cTn>
                                        <p:tgtEl>
                                          <p:spTgt spid="36869">
                                            <p:txEl>
                                              <p:pRg st="6" end="6"/>
                                            </p:txEl>
                                          </p:spTgt>
                                        </p:tgtEl>
                                        <p:attrNameLst>
                                          <p:attrName>style.visibility</p:attrName>
                                        </p:attrNameLst>
                                      </p:cBhvr>
                                      <p:to>
                                        <p:strVal val="visible"/>
                                      </p:to>
                                    </p:set>
                                    <p:anim calcmode="lin" valueType="num">
                                      <p:cBhvr additive="base">
                                        <p:cTn id="37" dur="500" fill="hold"/>
                                        <p:tgtEl>
                                          <p:spTgt spid="36869">
                                            <p:txEl>
                                              <p:pRg st="6" end="6"/>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36869">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7" name="Group 2">
            <a:extLst>
              <a:ext uri="{FF2B5EF4-FFF2-40B4-BE49-F238E27FC236}">
                <a16:creationId xmlns:a16="http://schemas.microsoft.com/office/drawing/2014/main" id="{E0CFE0F7-DC62-4565-BB9C-C3836F5324F9}"/>
              </a:ext>
            </a:extLst>
          </p:cNvPr>
          <p:cNvGrpSpPr>
            <a:grpSpLocks/>
          </p:cNvGrpSpPr>
          <p:nvPr/>
        </p:nvGrpSpPr>
        <p:grpSpPr bwMode="auto">
          <a:xfrm>
            <a:off x="0" y="0"/>
            <a:ext cx="9144000" cy="976313"/>
            <a:chOff x="0" y="0"/>
            <a:chExt cx="5760" cy="615"/>
          </a:xfrm>
        </p:grpSpPr>
        <p:sp>
          <p:nvSpPr>
            <p:cNvPr id="34822" name="Text Box 3">
              <a:extLst>
                <a:ext uri="{FF2B5EF4-FFF2-40B4-BE49-F238E27FC236}">
                  <a16:creationId xmlns:a16="http://schemas.microsoft.com/office/drawing/2014/main" id="{7395EEA8-743B-456B-B74E-EEF133F31E4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2.4</a:t>
              </a:r>
            </a:p>
          </p:txBody>
        </p:sp>
        <p:sp>
          <p:nvSpPr>
            <p:cNvPr id="34823" name="Text Box 4">
              <a:extLst>
                <a:ext uri="{FF2B5EF4-FFF2-40B4-BE49-F238E27FC236}">
                  <a16:creationId xmlns:a16="http://schemas.microsoft.com/office/drawing/2014/main" id="{A9521BC6-0240-4D6C-9D71-8D07AD4D67C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34818" name="Rectangle 5">
            <a:extLst>
              <a:ext uri="{FF2B5EF4-FFF2-40B4-BE49-F238E27FC236}">
                <a16:creationId xmlns:a16="http://schemas.microsoft.com/office/drawing/2014/main" id="{0DA5FC74-654C-45E5-AE4C-5C39A9C5CCF7}"/>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Primary Functions of Marketing</a:t>
            </a:r>
          </a:p>
        </p:txBody>
      </p:sp>
      <p:sp>
        <p:nvSpPr>
          <p:cNvPr id="34819" name="Text Box 8">
            <a:extLst>
              <a:ext uri="{FF2B5EF4-FFF2-40B4-BE49-F238E27FC236}">
                <a16:creationId xmlns:a16="http://schemas.microsoft.com/office/drawing/2014/main" id="{6C25E11C-0F16-4289-9F27-6D50221D111C}"/>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0" name="Rectangle 6">
            <a:extLst>
              <a:ext uri="{FF2B5EF4-FFF2-40B4-BE49-F238E27FC236}">
                <a16:creationId xmlns:a16="http://schemas.microsoft.com/office/drawing/2014/main" id="{E2DFC1F4-61E1-4A7D-8116-0107A5D5F9A6}"/>
              </a:ext>
            </a:extLst>
          </p:cNvPr>
          <p:cNvSpPr>
            <a:spLocks noChangeArrowheads="1"/>
          </p:cNvSpPr>
          <p:nvPr/>
        </p:nvSpPr>
        <p:spPr bwMode="auto">
          <a:xfrm>
            <a:off x="228600" y="1600200"/>
            <a:ext cx="87630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2000" b="0" i="1"/>
              <a:t>To promote the release of the 4:44 album, Jay-Z inked an exclusive (and lucrative) partnership with Sprint to provide free copies of the album to current Sprint customers via Jay-Z’s streaming service, Tidal</a:t>
            </a:r>
          </a:p>
          <a:p>
            <a:pPr eaLnBrk="1" hangingPunct="1"/>
            <a:endParaRPr lang="en-US" altLang="en-US" sz="2000" b="0" i="1"/>
          </a:p>
          <a:p>
            <a:pPr eaLnBrk="1" hangingPunct="1"/>
            <a:r>
              <a:rPr lang="en-US" altLang="en-US" sz="2000" b="0" i="1"/>
              <a:t>Despite limiting consumer access through exclusive distribution channels, it took just one week for the album to go platinum </a:t>
            </a:r>
          </a:p>
          <a:p>
            <a:pPr eaLnBrk="1" hangingPunct="1"/>
            <a:r>
              <a:rPr lang="en-US" altLang="en-US" sz="2000" b="0" i="1"/>
              <a:t> </a:t>
            </a:r>
          </a:p>
          <a:p>
            <a:pPr eaLnBrk="1" hangingPunct="1"/>
            <a:endParaRPr lang="en-US" altLang="en-US" sz="2000" b="0" i="1"/>
          </a:p>
        </p:txBody>
      </p:sp>
      <p:pic>
        <p:nvPicPr>
          <p:cNvPr id="12298" name="Picture 10" descr="http://media2.giga.de/2013/07/Samsung-Galaxy-Jay-Z.jpg">
            <a:extLst>
              <a:ext uri="{FF2B5EF4-FFF2-40B4-BE49-F238E27FC236}">
                <a16:creationId xmlns:a16="http://schemas.microsoft.com/office/drawing/2014/main" id="{6276068D-A533-4B94-B5B8-88B6C70D04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9400" y="3886200"/>
            <a:ext cx="4206875"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0"/>
                                        </p:tgtEl>
                                        <p:attrNameLst>
                                          <p:attrName>style.visibility</p:attrName>
                                        </p:attrNameLst>
                                      </p:cBhvr>
                                      <p:to>
                                        <p:strVal val="visible"/>
                                      </p:to>
                                    </p:set>
                                  </p:childTnLst>
                                </p:cTn>
                              </p:par>
                              <p:par>
                                <p:cTn id="7" presetID="9" presetClass="entr" presetSubtype="0" fill="hold" nodeType="withEffect">
                                  <p:stCondLst>
                                    <p:cond delay="0"/>
                                  </p:stCondLst>
                                  <p:childTnLst>
                                    <p:set>
                                      <p:cBhvr>
                                        <p:cTn id="8" dur="1" fill="hold">
                                          <p:stCondLst>
                                            <p:cond delay="0"/>
                                          </p:stCondLst>
                                        </p:cTn>
                                        <p:tgtEl>
                                          <p:spTgt spid="12298"/>
                                        </p:tgtEl>
                                        <p:attrNameLst>
                                          <p:attrName>style.visibility</p:attrName>
                                        </p:attrNameLst>
                                      </p:cBhvr>
                                      <p:to>
                                        <p:strVal val="visible"/>
                                      </p:to>
                                    </p:set>
                                    <p:animEffect transition="in" filter="dissolve">
                                      <p:cBhvr>
                                        <p:cTn id="9" dur="500"/>
                                        <p:tgtEl>
                                          <p:spTgt spid="122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865" name="Group 2">
            <a:extLst>
              <a:ext uri="{FF2B5EF4-FFF2-40B4-BE49-F238E27FC236}">
                <a16:creationId xmlns:a16="http://schemas.microsoft.com/office/drawing/2014/main" id="{2DF198E7-2F30-4A52-B4CE-377B2D09565E}"/>
              </a:ext>
            </a:extLst>
          </p:cNvPr>
          <p:cNvGrpSpPr>
            <a:grpSpLocks/>
          </p:cNvGrpSpPr>
          <p:nvPr/>
        </p:nvGrpSpPr>
        <p:grpSpPr bwMode="auto">
          <a:xfrm>
            <a:off x="0" y="0"/>
            <a:ext cx="9144000" cy="976313"/>
            <a:chOff x="0" y="0"/>
            <a:chExt cx="5760" cy="615"/>
          </a:xfrm>
        </p:grpSpPr>
        <p:sp>
          <p:nvSpPr>
            <p:cNvPr id="36870" name="Text Box 3">
              <a:extLst>
                <a:ext uri="{FF2B5EF4-FFF2-40B4-BE49-F238E27FC236}">
                  <a16:creationId xmlns:a16="http://schemas.microsoft.com/office/drawing/2014/main" id="{6D522E3A-6E8E-4899-9653-ABEB2C90FD9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2.4</a:t>
              </a:r>
            </a:p>
          </p:txBody>
        </p:sp>
        <p:sp>
          <p:nvSpPr>
            <p:cNvPr id="36871" name="Text Box 4">
              <a:extLst>
                <a:ext uri="{FF2B5EF4-FFF2-40B4-BE49-F238E27FC236}">
                  <a16:creationId xmlns:a16="http://schemas.microsoft.com/office/drawing/2014/main" id="{EFB54920-1E26-4E2F-B557-09AE09D9A66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36866" name="Rectangle 5">
            <a:extLst>
              <a:ext uri="{FF2B5EF4-FFF2-40B4-BE49-F238E27FC236}">
                <a16:creationId xmlns:a16="http://schemas.microsoft.com/office/drawing/2014/main" id="{81260BA4-0F2F-4D8B-9888-DDE933A282ED}"/>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Primary Functions of Marketing</a:t>
            </a:r>
          </a:p>
        </p:txBody>
      </p:sp>
      <p:sp>
        <p:nvSpPr>
          <p:cNvPr id="36867" name="Text Box 8">
            <a:extLst>
              <a:ext uri="{FF2B5EF4-FFF2-40B4-BE49-F238E27FC236}">
                <a16:creationId xmlns:a16="http://schemas.microsoft.com/office/drawing/2014/main" id="{52D2D13B-E6B6-46A2-8FA4-49A85E1E4C0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36868" name="Text Box 9">
            <a:extLst>
              <a:ext uri="{FF2B5EF4-FFF2-40B4-BE49-F238E27FC236}">
                <a16:creationId xmlns:a16="http://schemas.microsoft.com/office/drawing/2014/main" id="{251EF792-C561-4300-828D-9EE4662F70BA}"/>
              </a:ext>
            </a:extLst>
          </p:cNvPr>
          <p:cNvSpPr txBox="1">
            <a:spLocks noChangeArrowheads="1"/>
          </p:cNvSpPr>
          <p:nvPr/>
        </p:nvSpPr>
        <p:spPr bwMode="auto">
          <a:xfrm>
            <a:off x="838200" y="3886200"/>
            <a:ext cx="74676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cs typeface="Times New Roman" panose="02020603050405020304" pitchFamily="18" charset="0"/>
              </a:rPr>
              <a:t>Billboard reported that Lady Gaga and Elton John partnered with Macy's to create a new line of products focused on the theme 'Love Bravery' - products were sold exclusively at Macy's, with portions of the proceeds going to charity.</a:t>
            </a:r>
          </a:p>
        </p:txBody>
      </p:sp>
      <p:pic>
        <p:nvPicPr>
          <p:cNvPr id="36869" name="Picture 10" descr="I:\temp\love.jpg">
            <a:extLst>
              <a:ext uri="{FF2B5EF4-FFF2-40B4-BE49-F238E27FC236}">
                <a16:creationId xmlns:a16="http://schemas.microsoft.com/office/drawing/2014/main" id="{C9B5E514-4BE6-4A3E-A690-CC2BB7B6F9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1752600"/>
            <a:ext cx="4343400" cy="198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913" name="Group 2">
            <a:extLst>
              <a:ext uri="{FF2B5EF4-FFF2-40B4-BE49-F238E27FC236}">
                <a16:creationId xmlns:a16="http://schemas.microsoft.com/office/drawing/2014/main" id="{E3D87AEE-46D1-44D8-B916-7B65D0D5790B}"/>
              </a:ext>
            </a:extLst>
          </p:cNvPr>
          <p:cNvGrpSpPr>
            <a:grpSpLocks/>
          </p:cNvGrpSpPr>
          <p:nvPr/>
        </p:nvGrpSpPr>
        <p:grpSpPr bwMode="auto">
          <a:xfrm>
            <a:off x="0" y="0"/>
            <a:ext cx="9144000" cy="976313"/>
            <a:chOff x="0" y="0"/>
            <a:chExt cx="5760" cy="615"/>
          </a:xfrm>
        </p:grpSpPr>
        <p:sp>
          <p:nvSpPr>
            <p:cNvPr id="38919" name="Text Box 3">
              <a:extLst>
                <a:ext uri="{FF2B5EF4-FFF2-40B4-BE49-F238E27FC236}">
                  <a16:creationId xmlns:a16="http://schemas.microsoft.com/office/drawing/2014/main" id="{A8556479-EC89-4372-9F8A-34ABCED60CA8}"/>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2.4</a:t>
              </a:r>
            </a:p>
          </p:txBody>
        </p:sp>
        <p:sp>
          <p:nvSpPr>
            <p:cNvPr id="38920" name="Text Box 4">
              <a:extLst>
                <a:ext uri="{FF2B5EF4-FFF2-40B4-BE49-F238E27FC236}">
                  <a16:creationId xmlns:a16="http://schemas.microsoft.com/office/drawing/2014/main" id="{557A21B1-2300-4BBD-9687-DC3A4C05659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38914" name="Rectangle 5">
            <a:extLst>
              <a:ext uri="{FF2B5EF4-FFF2-40B4-BE49-F238E27FC236}">
                <a16:creationId xmlns:a16="http://schemas.microsoft.com/office/drawing/2014/main" id="{96E687E9-C9EA-404F-97E0-C07E62434159}"/>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Primary Functions of Marketing</a:t>
            </a:r>
          </a:p>
        </p:txBody>
      </p:sp>
      <p:sp>
        <p:nvSpPr>
          <p:cNvPr id="38915" name="Text Box 8">
            <a:extLst>
              <a:ext uri="{FF2B5EF4-FFF2-40B4-BE49-F238E27FC236}">
                <a16:creationId xmlns:a16="http://schemas.microsoft.com/office/drawing/2014/main" id="{00E6FC9D-A981-4992-B371-9B76230A27A1}"/>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38916" name="Text Box 9">
            <a:extLst>
              <a:ext uri="{FF2B5EF4-FFF2-40B4-BE49-F238E27FC236}">
                <a16:creationId xmlns:a16="http://schemas.microsoft.com/office/drawing/2014/main" id="{13836CCF-9736-49B0-862E-B0975F3C8B05}"/>
              </a:ext>
            </a:extLst>
          </p:cNvPr>
          <p:cNvSpPr txBox="1">
            <a:spLocks noChangeArrowheads="1"/>
          </p:cNvSpPr>
          <p:nvPr/>
        </p:nvSpPr>
        <p:spPr bwMode="auto">
          <a:xfrm>
            <a:off x="4114800" y="2514600"/>
            <a:ext cx="472440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dirty="0">
                <a:cs typeface="Times New Roman" panose="02020603050405020304" pitchFamily="18" charset="0"/>
              </a:rPr>
              <a:t>Under </a:t>
            </a:r>
            <a:r>
              <a:rPr lang="en-US" altLang="en-US" b="0" dirty="0" err="1">
                <a:cs typeface="Times New Roman" panose="02020603050405020304" pitchFamily="18" charset="0"/>
              </a:rPr>
              <a:t>Armour</a:t>
            </a:r>
            <a:r>
              <a:rPr lang="en-US" altLang="en-US" b="0" dirty="0">
                <a:cs typeface="Times New Roman" panose="02020603050405020304" pitchFamily="18" charset="0"/>
              </a:rPr>
              <a:t> released sunglasses specially designed for golfers to help players better read greens, gauge distances and detect nuances in the terrain.  The product was availably exclusively at PGA Tour Superstore locations. </a:t>
            </a:r>
          </a:p>
        </p:txBody>
      </p:sp>
      <p:pic>
        <p:nvPicPr>
          <p:cNvPr id="38917" name="Picture 8" descr="Macintosh HD:Users:ChrisL:Downloads:https___blogs-images.forbes.com_erikmatuszewski_files_2018_03_UAglasses-1200x738.jpg">
            <a:extLst>
              <a:ext uri="{FF2B5EF4-FFF2-40B4-BE49-F238E27FC236}">
                <a16:creationId xmlns:a16="http://schemas.microsoft.com/office/drawing/2014/main" id="{0AB0596B-56F1-4B91-8C35-845BC1C9E8E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2133600"/>
            <a:ext cx="31242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8" name="Picture 1">
            <a:extLst>
              <a:ext uri="{FF2B5EF4-FFF2-40B4-BE49-F238E27FC236}">
                <a16:creationId xmlns:a16="http://schemas.microsoft.com/office/drawing/2014/main" id="{85B68B8B-9B71-460A-B2FA-4AB457B5210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7200" y="3962400"/>
            <a:ext cx="2932113" cy="222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913" name="Group 2">
            <a:extLst>
              <a:ext uri="{FF2B5EF4-FFF2-40B4-BE49-F238E27FC236}">
                <a16:creationId xmlns:a16="http://schemas.microsoft.com/office/drawing/2014/main" id="{E3D87AEE-46D1-44D8-B916-7B65D0D5790B}"/>
              </a:ext>
            </a:extLst>
          </p:cNvPr>
          <p:cNvGrpSpPr>
            <a:grpSpLocks/>
          </p:cNvGrpSpPr>
          <p:nvPr/>
        </p:nvGrpSpPr>
        <p:grpSpPr bwMode="auto">
          <a:xfrm>
            <a:off x="0" y="0"/>
            <a:ext cx="9144000" cy="976313"/>
            <a:chOff x="0" y="0"/>
            <a:chExt cx="5760" cy="615"/>
          </a:xfrm>
        </p:grpSpPr>
        <p:sp>
          <p:nvSpPr>
            <p:cNvPr id="38919" name="Text Box 3">
              <a:extLst>
                <a:ext uri="{FF2B5EF4-FFF2-40B4-BE49-F238E27FC236}">
                  <a16:creationId xmlns:a16="http://schemas.microsoft.com/office/drawing/2014/main" id="{A8556479-EC89-4372-9F8A-34ABCED60CA8}"/>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2.4</a:t>
              </a:r>
            </a:p>
          </p:txBody>
        </p:sp>
        <p:sp>
          <p:nvSpPr>
            <p:cNvPr id="38920" name="Text Box 4">
              <a:extLst>
                <a:ext uri="{FF2B5EF4-FFF2-40B4-BE49-F238E27FC236}">
                  <a16:creationId xmlns:a16="http://schemas.microsoft.com/office/drawing/2014/main" id="{557A21B1-2300-4BBD-9687-DC3A4C05659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38914" name="Rectangle 5">
            <a:extLst>
              <a:ext uri="{FF2B5EF4-FFF2-40B4-BE49-F238E27FC236}">
                <a16:creationId xmlns:a16="http://schemas.microsoft.com/office/drawing/2014/main" id="{96E687E9-C9EA-404F-97E0-C07E62434159}"/>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Primary Functions of Marketing</a:t>
            </a:r>
          </a:p>
        </p:txBody>
      </p:sp>
      <p:sp>
        <p:nvSpPr>
          <p:cNvPr id="38915" name="Text Box 8">
            <a:extLst>
              <a:ext uri="{FF2B5EF4-FFF2-40B4-BE49-F238E27FC236}">
                <a16:creationId xmlns:a16="http://schemas.microsoft.com/office/drawing/2014/main" id="{00E6FC9D-A981-4992-B371-9B76230A27A1}"/>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38916" name="Text Box 9">
            <a:extLst>
              <a:ext uri="{FF2B5EF4-FFF2-40B4-BE49-F238E27FC236}">
                <a16:creationId xmlns:a16="http://schemas.microsoft.com/office/drawing/2014/main" id="{13836CCF-9736-49B0-862E-B0975F3C8B05}"/>
              </a:ext>
            </a:extLst>
          </p:cNvPr>
          <p:cNvSpPr txBox="1">
            <a:spLocks noChangeArrowheads="1"/>
          </p:cNvSpPr>
          <p:nvPr/>
        </p:nvSpPr>
        <p:spPr bwMode="auto">
          <a:xfrm>
            <a:off x="4114800" y="2183130"/>
            <a:ext cx="4724400" cy="3939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2000" b="0" dirty="0">
                <a:cs typeface="Times New Roman" panose="02020603050405020304" pitchFamily="18" charset="0"/>
              </a:rPr>
              <a:t>In 2020, Kanye West teamed up with Gap to bring Yeezy brand to new audiences </a:t>
            </a:r>
          </a:p>
          <a:p>
            <a:pPr eaLnBrk="1" hangingPunct="1">
              <a:spcBef>
                <a:spcPct val="50000"/>
              </a:spcBef>
            </a:pPr>
            <a:r>
              <a:rPr lang="en-US" altLang="en-US" sz="2000" b="0" dirty="0">
                <a:cs typeface="Times New Roman" panose="02020603050405020304" pitchFamily="18" charset="0"/>
              </a:rPr>
              <a:t>Yeezy brand is best known for pricey sneakers that sell out online very quickly. However, according to USA Today, Yeezy will “develop a new line to deliver modern, elevated basics for men, women and kids at accessible price points” through an exclusive distribution deal with Gap</a:t>
            </a:r>
          </a:p>
        </p:txBody>
      </p:sp>
      <p:pic>
        <p:nvPicPr>
          <p:cNvPr id="3074" name="Picture 2" descr="Kanye West Lands Deal with Gap to Launch Yeezy Gap Line, Stocks Surge">
            <a:extLst>
              <a:ext uri="{FF2B5EF4-FFF2-40B4-BE49-F238E27FC236}">
                <a16:creationId xmlns:a16="http://schemas.microsoft.com/office/drawing/2014/main" id="{2D7129E1-E139-453D-B161-BACD9D57B9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2890308"/>
            <a:ext cx="3276600" cy="2457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62548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61" name="Group 2">
            <a:extLst>
              <a:ext uri="{FF2B5EF4-FFF2-40B4-BE49-F238E27FC236}">
                <a16:creationId xmlns:a16="http://schemas.microsoft.com/office/drawing/2014/main" id="{41DA4082-D570-4B54-B425-88B1190ED2A8}"/>
              </a:ext>
            </a:extLst>
          </p:cNvPr>
          <p:cNvGrpSpPr>
            <a:grpSpLocks/>
          </p:cNvGrpSpPr>
          <p:nvPr/>
        </p:nvGrpSpPr>
        <p:grpSpPr bwMode="auto">
          <a:xfrm>
            <a:off x="0" y="0"/>
            <a:ext cx="9144000" cy="976313"/>
            <a:chOff x="0" y="0"/>
            <a:chExt cx="5760" cy="615"/>
          </a:xfrm>
        </p:grpSpPr>
        <p:sp>
          <p:nvSpPr>
            <p:cNvPr id="40967" name="Text Box 3">
              <a:extLst>
                <a:ext uri="{FF2B5EF4-FFF2-40B4-BE49-F238E27FC236}">
                  <a16:creationId xmlns:a16="http://schemas.microsoft.com/office/drawing/2014/main" id="{C5BCE935-F15C-443E-9207-5F6A10C8068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2.4</a:t>
              </a:r>
            </a:p>
          </p:txBody>
        </p:sp>
        <p:sp>
          <p:nvSpPr>
            <p:cNvPr id="40968" name="Text Box 4">
              <a:extLst>
                <a:ext uri="{FF2B5EF4-FFF2-40B4-BE49-F238E27FC236}">
                  <a16:creationId xmlns:a16="http://schemas.microsoft.com/office/drawing/2014/main" id="{F46F5936-1F25-419E-9F82-169C616029D3}"/>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40962" name="Rectangle 5">
            <a:extLst>
              <a:ext uri="{FF2B5EF4-FFF2-40B4-BE49-F238E27FC236}">
                <a16:creationId xmlns:a16="http://schemas.microsoft.com/office/drawing/2014/main" id="{DC09F69F-F5E4-42DB-AE6E-3660B139E0FE}"/>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Primary Functions of Marketing</a:t>
            </a:r>
          </a:p>
        </p:txBody>
      </p:sp>
      <p:sp>
        <p:nvSpPr>
          <p:cNvPr id="40963" name="Text Box 8">
            <a:extLst>
              <a:ext uri="{FF2B5EF4-FFF2-40B4-BE49-F238E27FC236}">
                <a16:creationId xmlns:a16="http://schemas.microsoft.com/office/drawing/2014/main" id="{753BB51A-DCC7-49B7-9444-6FA7BEE55B5C}"/>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0" name="Rectangle 6">
            <a:extLst>
              <a:ext uri="{FF2B5EF4-FFF2-40B4-BE49-F238E27FC236}">
                <a16:creationId xmlns:a16="http://schemas.microsoft.com/office/drawing/2014/main" id="{886745D1-7EC0-4E66-9BC9-76D34E7458B5}"/>
              </a:ext>
            </a:extLst>
          </p:cNvPr>
          <p:cNvSpPr>
            <a:spLocks noChangeArrowheads="1"/>
          </p:cNvSpPr>
          <p:nvPr/>
        </p:nvSpPr>
        <p:spPr bwMode="auto">
          <a:xfrm>
            <a:off x="533400" y="1752600"/>
            <a:ext cx="83820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b="0" i="1"/>
              <a:t>Exclusive distribution doesn</a:t>
            </a:r>
            <a:r>
              <a:rPr lang="ja-JP" altLang="en-US" b="0" i="1"/>
              <a:t>’</a:t>
            </a:r>
            <a:r>
              <a:rPr lang="en-US" altLang="ja-JP" b="0" i="1"/>
              <a:t>t always guarantee success however, illustrated by the disappointing sales of Sears</a:t>
            </a:r>
            <a:r>
              <a:rPr lang="ja-JP" altLang="en-US" b="0" i="1"/>
              <a:t>’</a:t>
            </a:r>
            <a:r>
              <a:rPr lang="en-US" altLang="ja-JP" b="0" i="1"/>
              <a:t>  </a:t>
            </a:r>
            <a:r>
              <a:rPr lang="ja-JP" altLang="en-US" b="0" i="1"/>
              <a:t>“</a:t>
            </a:r>
            <a:r>
              <a:rPr lang="en-US" altLang="ja-JP" b="0" i="1"/>
              <a:t>Kardashian Kollection</a:t>
            </a:r>
            <a:r>
              <a:rPr lang="ja-JP" altLang="en-US" b="0" i="1"/>
              <a:t>”</a:t>
            </a:r>
            <a:endParaRPr lang="en-US" altLang="en-US" b="0" i="1"/>
          </a:p>
        </p:txBody>
      </p:sp>
      <p:pic>
        <p:nvPicPr>
          <p:cNvPr id="81929" name="Picture 9" descr="C:\Users\CL\Desktop\1024-kardashian-kollection-ex-credit.jpg">
            <a:extLst>
              <a:ext uri="{FF2B5EF4-FFF2-40B4-BE49-F238E27FC236}">
                <a16:creationId xmlns:a16="http://schemas.microsoft.com/office/drawing/2014/main" id="{57DCC130-5C07-45AD-81D6-0E6D861EC4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0" y="3352800"/>
            <a:ext cx="5019675" cy="321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Oval 36">
            <a:extLst>
              <a:ext uri="{FF2B5EF4-FFF2-40B4-BE49-F238E27FC236}">
                <a16:creationId xmlns:a16="http://schemas.microsoft.com/office/drawing/2014/main" id="{9558C62B-61D1-4FDB-85B1-33D60E9AC7A3}"/>
              </a:ext>
            </a:extLst>
          </p:cNvPr>
          <p:cNvSpPr>
            <a:spLocks noChangeArrowheads="1"/>
          </p:cNvSpPr>
          <p:nvPr/>
        </p:nvSpPr>
        <p:spPr bwMode="auto">
          <a:xfrm>
            <a:off x="2133600" y="3124200"/>
            <a:ext cx="2057400" cy="762000"/>
          </a:xfrm>
          <a:prstGeom prst="ellipse">
            <a:avLst/>
          </a:prstGeom>
          <a:noFill/>
          <a:ln w="50800">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endParaRPr lang="en-US"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1000"/>
                                        <p:tgtEl>
                                          <p:spTgt spid="10"/>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heel(4)">
                                      <p:cBhvr>
                                        <p:cTn id="10" dur="2000"/>
                                        <p:tgtEl>
                                          <p:spTgt spid="15"/>
                                        </p:tgtEl>
                                      </p:cBhvr>
                                    </p:animEffect>
                                  </p:childTnLst>
                                </p:cTn>
                              </p:par>
                              <p:par>
                                <p:cTn id="11" presetID="9" presetClass="entr" presetSubtype="0" fill="hold" nodeType="withEffect">
                                  <p:stCondLst>
                                    <p:cond delay="0"/>
                                  </p:stCondLst>
                                  <p:childTnLst>
                                    <p:set>
                                      <p:cBhvr>
                                        <p:cTn id="12" dur="1" fill="hold">
                                          <p:stCondLst>
                                            <p:cond delay="0"/>
                                          </p:stCondLst>
                                        </p:cTn>
                                        <p:tgtEl>
                                          <p:spTgt spid="81929"/>
                                        </p:tgtEl>
                                        <p:attrNameLst>
                                          <p:attrName>style.visibility</p:attrName>
                                        </p:attrNameLst>
                                      </p:cBhvr>
                                      <p:to>
                                        <p:strVal val="visible"/>
                                      </p:to>
                                    </p:set>
                                    <p:animEffect transition="in" filter="dissolve">
                                      <p:cBhvr>
                                        <p:cTn id="13" dur="500"/>
                                        <p:tgtEl>
                                          <p:spTgt spid="819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009" name="Group 2">
            <a:extLst>
              <a:ext uri="{FF2B5EF4-FFF2-40B4-BE49-F238E27FC236}">
                <a16:creationId xmlns:a16="http://schemas.microsoft.com/office/drawing/2014/main" id="{4ADC0394-8E4A-43CE-B995-CE0E54C0095B}"/>
              </a:ext>
            </a:extLst>
          </p:cNvPr>
          <p:cNvGrpSpPr>
            <a:grpSpLocks/>
          </p:cNvGrpSpPr>
          <p:nvPr/>
        </p:nvGrpSpPr>
        <p:grpSpPr bwMode="auto">
          <a:xfrm>
            <a:off x="0" y="0"/>
            <a:ext cx="9144000" cy="976313"/>
            <a:chOff x="0" y="0"/>
            <a:chExt cx="5760" cy="615"/>
          </a:xfrm>
        </p:grpSpPr>
        <p:sp>
          <p:nvSpPr>
            <p:cNvPr id="43016" name="Text Box 3">
              <a:extLst>
                <a:ext uri="{FF2B5EF4-FFF2-40B4-BE49-F238E27FC236}">
                  <a16:creationId xmlns:a16="http://schemas.microsoft.com/office/drawing/2014/main" id="{F33406CE-4650-4E62-BD1F-4CB12957970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2.4</a:t>
              </a:r>
            </a:p>
          </p:txBody>
        </p:sp>
        <p:sp>
          <p:nvSpPr>
            <p:cNvPr id="43017" name="Text Box 4">
              <a:extLst>
                <a:ext uri="{FF2B5EF4-FFF2-40B4-BE49-F238E27FC236}">
                  <a16:creationId xmlns:a16="http://schemas.microsoft.com/office/drawing/2014/main" id="{A595A596-C939-46F5-95B0-0FE7A6D5C533}"/>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43010" name="Rectangle 5">
            <a:extLst>
              <a:ext uri="{FF2B5EF4-FFF2-40B4-BE49-F238E27FC236}">
                <a16:creationId xmlns:a16="http://schemas.microsoft.com/office/drawing/2014/main" id="{6D1EA3F2-CCA9-4687-8043-0622DF65EBA5}"/>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Primary Functions of Marketing</a:t>
            </a:r>
          </a:p>
        </p:txBody>
      </p:sp>
      <p:sp>
        <p:nvSpPr>
          <p:cNvPr id="82950" name="Rectangle 6">
            <a:extLst>
              <a:ext uri="{FF2B5EF4-FFF2-40B4-BE49-F238E27FC236}">
                <a16:creationId xmlns:a16="http://schemas.microsoft.com/office/drawing/2014/main" id="{0052EF17-0174-4703-BCD0-D89AF2C6F4EF}"/>
              </a:ext>
            </a:extLst>
          </p:cNvPr>
          <p:cNvSpPr>
            <a:spLocks noChangeArrowheads="1"/>
          </p:cNvSpPr>
          <p:nvPr/>
        </p:nvSpPr>
        <p:spPr bwMode="auto">
          <a:xfrm>
            <a:off x="228600" y="1676400"/>
            <a:ext cx="8915400"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endParaRPr lang="en-US" altLang="en-US" sz="800">
              <a:solidFill>
                <a:srgbClr val="000099"/>
              </a:solidFill>
            </a:endParaRPr>
          </a:p>
          <a:p>
            <a:pPr eaLnBrk="1" hangingPunct="1"/>
            <a:r>
              <a:rPr lang="en-US" altLang="en-US">
                <a:solidFill>
                  <a:srgbClr val="000099"/>
                </a:solidFill>
              </a:rPr>
              <a:t>Promotion:</a:t>
            </a:r>
            <a:r>
              <a:rPr lang="en-US" altLang="en-US"/>
              <a:t>  </a:t>
            </a:r>
            <a:r>
              <a:rPr lang="en-US" altLang="en-US" b="0"/>
              <a:t>Communicating information about products and services to consumers</a:t>
            </a:r>
          </a:p>
          <a:p>
            <a:pPr eaLnBrk="1" hangingPunct="1"/>
            <a:endParaRPr lang="en-US" altLang="en-US" sz="1000" b="0" i="1">
              <a:latin typeface="Arial" panose="020B0604020202020204" pitchFamily="34" charset="0"/>
            </a:endParaRPr>
          </a:p>
        </p:txBody>
      </p:sp>
      <p:sp>
        <p:nvSpPr>
          <p:cNvPr id="43012" name="Text Box 12">
            <a:extLst>
              <a:ext uri="{FF2B5EF4-FFF2-40B4-BE49-F238E27FC236}">
                <a16:creationId xmlns:a16="http://schemas.microsoft.com/office/drawing/2014/main" id="{CA379349-70F7-4F0E-A8E3-CAD70369886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82959" name="Line 15">
            <a:extLst>
              <a:ext uri="{FF2B5EF4-FFF2-40B4-BE49-F238E27FC236}">
                <a16:creationId xmlns:a16="http://schemas.microsoft.com/office/drawing/2014/main" id="{8D6BD9C7-A5DB-4C3D-BC37-E5DB31BC43E7}"/>
              </a:ext>
            </a:extLst>
          </p:cNvPr>
          <p:cNvSpPr>
            <a:spLocks noChangeShapeType="1"/>
          </p:cNvSpPr>
          <p:nvPr/>
        </p:nvSpPr>
        <p:spPr bwMode="auto">
          <a:xfrm flipH="1">
            <a:off x="152400" y="2819400"/>
            <a:ext cx="8763000" cy="0"/>
          </a:xfrm>
          <a:prstGeom prst="line">
            <a:avLst/>
          </a:prstGeom>
          <a:noFill/>
          <a:ln w="28575">
            <a:solidFill>
              <a:srgbClr val="000066"/>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43014" name="Text Box 9">
            <a:extLst>
              <a:ext uri="{FF2B5EF4-FFF2-40B4-BE49-F238E27FC236}">
                <a16:creationId xmlns:a16="http://schemas.microsoft.com/office/drawing/2014/main" id="{804AAE7E-9BAF-4B04-8AC8-064089364828}"/>
              </a:ext>
            </a:extLst>
          </p:cNvPr>
          <p:cNvSpPr txBox="1">
            <a:spLocks noChangeArrowheads="1"/>
          </p:cNvSpPr>
          <p:nvPr/>
        </p:nvSpPr>
        <p:spPr bwMode="auto">
          <a:xfrm>
            <a:off x="609600" y="3124200"/>
            <a:ext cx="4953000" cy="301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cs typeface="Arial" panose="020B0604020202020204" pitchFamily="34" charset="0"/>
              </a:rPr>
              <a:t>One of the Cincinnati Reds</a:t>
            </a:r>
            <a:r>
              <a:rPr lang="ja-JP" altLang="en-US" b="0">
                <a:cs typeface="Arial" panose="020B0604020202020204" pitchFamily="34" charset="0"/>
              </a:rPr>
              <a:t>’</a:t>
            </a:r>
            <a:r>
              <a:rPr lang="en-US" altLang="ja-JP" b="0">
                <a:cs typeface="Arial" panose="020B0604020202020204" pitchFamily="34" charset="0"/>
              </a:rPr>
              <a:t> most popular season-long promotions involves a free pizza giveaway from local pizza chain LaRosa</a:t>
            </a:r>
            <a:r>
              <a:rPr lang="ja-JP" altLang="en-US" b="0">
                <a:cs typeface="Arial" panose="020B0604020202020204" pitchFamily="34" charset="0"/>
              </a:rPr>
              <a:t>’</a:t>
            </a:r>
            <a:r>
              <a:rPr lang="en-US" altLang="ja-JP" b="0">
                <a:cs typeface="Arial" panose="020B0604020202020204" pitchFamily="34" charset="0"/>
              </a:rPr>
              <a:t>s every time Reds pitchers strike out at least 11 batters in a home game.</a:t>
            </a:r>
            <a:endParaRPr lang="en-US" altLang="en-US" b="0">
              <a:cs typeface="Arial" panose="020B0604020202020204" pitchFamily="34" charset="0"/>
            </a:endParaRPr>
          </a:p>
        </p:txBody>
      </p:sp>
      <p:pic>
        <p:nvPicPr>
          <p:cNvPr id="43015" name="Picture 10" descr="I:\temp\lar.png">
            <a:extLst>
              <a:ext uri="{FF2B5EF4-FFF2-40B4-BE49-F238E27FC236}">
                <a16:creationId xmlns:a16="http://schemas.microsoft.com/office/drawing/2014/main" id="{09CB3C08-702C-473E-A595-2D4C59E456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1200" y="3276600"/>
            <a:ext cx="2560638" cy="257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82959"/>
                                        </p:tgtEl>
                                        <p:attrNameLst>
                                          <p:attrName>style.visibility</p:attrName>
                                        </p:attrNameLst>
                                      </p:cBhvr>
                                      <p:to>
                                        <p:strVal val="visible"/>
                                      </p:to>
                                    </p:set>
                                    <p:anim calcmode="lin" valueType="num">
                                      <p:cBhvr additive="base">
                                        <p:cTn id="7" dur="500" fill="hold"/>
                                        <p:tgtEl>
                                          <p:spTgt spid="82959"/>
                                        </p:tgtEl>
                                        <p:attrNameLst>
                                          <p:attrName>ppt_x</p:attrName>
                                        </p:attrNameLst>
                                      </p:cBhvr>
                                      <p:tavLst>
                                        <p:tav tm="0">
                                          <p:val>
                                            <p:strVal val="0-#ppt_w/2"/>
                                          </p:val>
                                        </p:tav>
                                        <p:tav tm="100000">
                                          <p:val>
                                            <p:strVal val="#ppt_x"/>
                                          </p:val>
                                        </p:tav>
                                      </p:tavLst>
                                    </p:anim>
                                    <p:anim calcmode="lin" valueType="num">
                                      <p:cBhvr additive="base">
                                        <p:cTn id="8" dur="500" fill="hold"/>
                                        <p:tgtEl>
                                          <p:spTgt spid="82959"/>
                                        </p:tgtEl>
                                        <p:attrNameLst>
                                          <p:attrName>ppt_y</p:attrName>
                                        </p:attrNameLst>
                                      </p:cBhvr>
                                      <p:tavLst>
                                        <p:tav tm="0">
                                          <p:val>
                                            <p:strVal val="#ppt_y"/>
                                          </p:val>
                                        </p:tav>
                                        <p:tav tm="100000">
                                          <p:val>
                                            <p:strVal val="#ppt_y"/>
                                          </p:val>
                                        </p:tav>
                                      </p:tavLst>
                                    </p:anim>
                                  </p:childTnLst>
                                </p:cTn>
                              </p:par>
                              <p:par>
                                <p:cTn id="9" presetID="8" presetClass="entr" presetSubtype="16" fill="hold" grpId="0" nodeType="withEffect">
                                  <p:stCondLst>
                                    <p:cond delay="0"/>
                                  </p:stCondLst>
                                  <p:childTnLst>
                                    <p:set>
                                      <p:cBhvr>
                                        <p:cTn id="10" dur="1" fill="hold">
                                          <p:stCondLst>
                                            <p:cond delay="0"/>
                                          </p:stCondLst>
                                        </p:cTn>
                                        <p:tgtEl>
                                          <p:spTgt spid="82950"/>
                                        </p:tgtEl>
                                        <p:attrNameLst>
                                          <p:attrName>style.visibility</p:attrName>
                                        </p:attrNameLst>
                                      </p:cBhvr>
                                      <p:to>
                                        <p:strVal val="visible"/>
                                      </p:to>
                                    </p:set>
                                    <p:animEffect transition="in" filter="diamond(in)">
                                      <p:cBhvr>
                                        <p:cTn id="11" dur="1000"/>
                                        <p:tgtEl>
                                          <p:spTgt spid="829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5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57" name="Group 2">
            <a:extLst>
              <a:ext uri="{FF2B5EF4-FFF2-40B4-BE49-F238E27FC236}">
                <a16:creationId xmlns:a16="http://schemas.microsoft.com/office/drawing/2014/main" id="{1C53950C-CFCD-42F3-B202-657DDD0E6037}"/>
              </a:ext>
            </a:extLst>
          </p:cNvPr>
          <p:cNvGrpSpPr>
            <a:grpSpLocks/>
          </p:cNvGrpSpPr>
          <p:nvPr/>
        </p:nvGrpSpPr>
        <p:grpSpPr bwMode="auto">
          <a:xfrm>
            <a:off x="0" y="0"/>
            <a:ext cx="9144000" cy="976313"/>
            <a:chOff x="0" y="0"/>
            <a:chExt cx="5760" cy="615"/>
          </a:xfrm>
        </p:grpSpPr>
        <p:sp>
          <p:nvSpPr>
            <p:cNvPr id="45064" name="Text Box 3">
              <a:extLst>
                <a:ext uri="{FF2B5EF4-FFF2-40B4-BE49-F238E27FC236}">
                  <a16:creationId xmlns:a16="http://schemas.microsoft.com/office/drawing/2014/main" id="{10E97B8C-6E19-4AEB-A596-217FABF8058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2.4</a:t>
              </a:r>
            </a:p>
          </p:txBody>
        </p:sp>
        <p:sp>
          <p:nvSpPr>
            <p:cNvPr id="45065" name="Text Box 4">
              <a:extLst>
                <a:ext uri="{FF2B5EF4-FFF2-40B4-BE49-F238E27FC236}">
                  <a16:creationId xmlns:a16="http://schemas.microsoft.com/office/drawing/2014/main" id="{EF8584DA-B9C5-4F65-B7C4-213A5451054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45058" name="Rectangle 5">
            <a:extLst>
              <a:ext uri="{FF2B5EF4-FFF2-40B4-BE49-F238E27FC236}">
                <a16:creationId xmlns:a16="http://schemas.microsoft.com/office/drawing/2014/main" id="{B7A962D6-24BD-4DD6-9F2C-15430935094C}"/>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Primary Functions of Marketing</a:t>
            </a:r>
          </a:p>
        </p:txBody>
      </p:sp>
      <p:sp>
        <p:nvSpPr>
          <p:cNvPr id="82950" name="Rectangle 6">
            <a:extLst>
              <a:ext uri="{FF2B5EF4-FFF2-40B4-BE49-F238E27FC236}">
                <a16:creationId xmlns:a16="http://schemas.microsoft.com/office/drawing/2014/main" id="{211CFA87-89D8-4727-92FA-7542AB241899}"/>
              </a:ext>
            </a:extLst>
          </p:cNvPr>
          <p:cNvSpPr>
            <a:spLocks noChangeArrowheads="1"/>
          </p:cNvSpPr>
          <p:nvPr/>
        </p:nvSpPr>
        <p:spPr bwMode="auto">
          <a:xfrm>
            <a:off x="228600" y="1676400"/>
            <a:ext cx="8915400"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endParaRPr lang="en-US" altLang="en-US" sz="800">
              <a:solidFill>
                <a:srgbClr val="000099"/>
              </a:solidFill>
            </a:endParaRPr>
          </a:p>
          <a:p>
            <a:pPr eaLnBrk="1" hangingPunct="1"/>
            <a:r>
              <a:rPr lang="en-US" altLang="en-US">
                <a:solidFill>
                  <a:srgbClr val="000099"/>
                </a:solidFill>
              </a:rPr>
              <a:t>Promotion:</a:t>
            </a:r>
            <a:r>
              <a:rPr lang="en-US" altLang="en-US"/>
              <a:t>  </a:t>
            </a:r>
            <a:r>
              <a:rPr lang="en-US" altLang="en-US" b="0"/>
              <a:t>Communicating information about products and services to consumers</a:t>
            </a:r>
          </a:p>
          <a:p>
            <a:pPr eaLnBrk="1" hangingPunct="1"/>
            <a:endParaRPr lang="en-US" altLang="en-US" sz="1000" b="0" i="1">
              <a:latin typeface="Arial" panose="020B0604020202020204" pitchFamily="34" charset="0"/>
            </a:endParaRPr>
          </a:p>
        </p:txBody>
      </p:sp>
      <p:sp>
        <p:nvSpPr>
          <p:cNvPr id="45060" name="Text Box 12">
            <a:extLst>
              <a:ext uri="{FF2B5EF4-FFF2-40B4-BE49-F238E27FC236}">
                <a16:creationId xmlns:a16="http://schemas.microsoft.com/office/drawing/2014/main" id="{34624EF1-A42B-4F49-889E-30448D55CBBA}"/>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82959" name="Line 15">
            <a:extLst>
              <a:ext uri="{FF2B5EF4-FFF2-40B4-BE49-F238E27FC236}">
                <a16:creationId xmlns:a16="http://schemas.microsoft.com/office/drawing/2014/main" id="{774CB0B8-9C0A-4E9B-8F47-DBBD13909611}"/>
              </a:ext>
            </a:extLst>
          </p:cNvPr>
          <p:cNvSpPr>
            <a:spLocks noChangeShapeType="1"/>
          </p:cNvSpPr>
          <p:nvPr/>
        </p:nvSpPr>
        <p:spPr bwMode="auto">
          <a:xfrm flipH="1">
            <a:off x="152400" y="2819400"/>
            <a:ext cx="8763000" cy="0"/>
          </a:xfrm>
          <a:prstGeom prst="line">
            <a:avLst/>
          </a:prstGeom>
          <a:noFill/>
          <a:ln w="28575">
            <a:solidFill>
              <a:srgbClr val="000066"/>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45062" name="Text Box 1033">
            <a:extLst>
              <a:ext uri="{FF2B5EF4-FFF2-40B4-BE49-F238E27FC236}">
                <a16:creationId xmlns:a16="http://schemas.microsoft.com/office/drawing/2014/main" id="{AD2BA807-5EFE-49BC-BCFC-0003BF26F8BF}"/>
              </a:ext>
            </a:extLst>
          </p:cNvPr>
          <p:cNvSpPr txBox="1">
            <a:spLocks noChangeArrowheads="1"/>
          </p:cNvSpPr>
          <p:nvPr/>
        </p:nvSpPr>
        <p:spPr bwMode="auto">
          <a:xfrm>
            <a:off x="152400" y="2971800"/>
            <a:ext cx="533400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t>According to bizjournals.com, LaRosa’</a:t>
            </a:r>
            <a:r>
              <a:rPr lang="en-US" altLang="ja-JP" b="0"/>
              <a:t>s gave away an average of $900,000 worth of pizza the last in three years as a result of the promotion but has only given away $62,000 in pies halfway through the 2016 baseball season (which isn</a:t>
            </a:r>
            <a:r>
              <a:rPr lang="ja-JP" altLang="en-US" b="0"/>
              <a:t>’</a:t>
            </a:r>
            <a:r>
              <a:rPr lang="en-US" altLang="ja-JP" b="0"/>
              <a:t> t necessarily a good thing for the company) </a:t>
            </a:r>
            <a:endParaRPr lang="en-US" altLang="en-US" b="0"/>
          </a:p>
        </p:txBody>
      </p:sp>
      <p:pic>
        <p:nvPicPr>
          <p:cNvPr id="45063" name="Picture 1034" descr="I:\temp\lar.png">
            <a:extLst>
              <a:ext uri="{FF2B5EF4-FFF2-40B4-BE49-F238E27FC236}">
                <a16:creationId xmlns:a16="http://schemas.microsoft.com/office/drawing/2014/main" id="{34093F80-854B-45CB-A18A-028959AAEF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1200" y="3276600"/>
            <a:ext cx="2560638" cy="257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82959"/>
                                        </p:tgtEl>
                                        <p:attrNameLst>
                                          <p:attrName>style.visibility</p:attrName>
                                        </p:attrNameLst>
                                      </p:cBhvr>
                                      <p:to>
                                        <p:strVal val="visible"/>
                                      </p:to>
                                    </p:set>
                                    <p:anim calcmode="lin" valueType="num">
                                      <p:cBhvr additive="base">
                                        <p:cTn id="7" dur="500" fill="hold"/>
                                        <p:tgtEl>
                                          <p:spTgt spid="82959"/>
                                        </p:tgtEl>
                                        <p:attrNameLst>
                                          <p:attrName>ppt_x</p:attrName>
                                        </p:attrNameLst>
                                      </p:cBhvr>
                                      <p:tavLst>
                                        <p:tav tm="0">
                                          <p:val>
                                            <p:strVal val="0-#ppt_w/2"/>
                                          </p:val>
                                        </p:tav>
                                        <p:tav tm="100000">
                                          <p:val>
                                            <p:strVal val="#ppt_x"/>
                                          </p:val>
                                        </p:tav>
                                      </p:tavLst>
                                    </p:anim>
                                    <p:anim calcmode="lin" valueType="num">
                                      <p:cBhvr additive="base">
                                        <p:cTn id="8" dur="500" fill="hold"/>
                                        <p:tgtEl>
                                          <p:spTgt spid="82959"/>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1" presetClass="entr" presetSubtype="0" fill="hold" grpId="0" nodeType="afterEffect">
                                  <p:stCondLst>
                                    <p:cond delay="0"/>
                                  </p:stCondLst>
                                  <p:childTnLst>
                                    <p:set>
                                      <p:cBhvr>
                                        <p:cTn id="11" dur="1" fill="hold">
                                          <p:stCondLst>
                                            <p:cond delay="499"/>
                                          </p:stCondLst>
                                        </p:cTn>
                                        <p:tgtEl>
                                          <p:spTgt spid="829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50"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57" name="Group 2">
            <a:extLst>
              <a:ext uri="{FF2B5EF4-FFF2-40B4-BE49-F238E27FC236}">
                <a16:creationId xmlns:a16="http://schemas.microsoft.com/office/drawing/2014/main" id="{1C53950C-CFCD-42F3-B202-657DDD0E6037}"/>
              </a:ext>
            </a:extLst>
          </p:cNvPr>
          <p:cNvGrpSpPr>
            <a:grpSpLocks/>
          </p:cNvGrpSpPr>
          <p:nvPr/>
        </p:nvGrpSpPr>
        <p:grpSpPr bwMode="auto">
          <a:xfrm>
            <a:off x="0" y="0"/>
            <a:ext cx="9144000" cy="976313"/>
            <a:chOff x="0" y="0"/>
            <a:chExt cx="5760" cy="615"/>
          </a:xfrm>
        </p:grpSpPr>
        <p:sp>
          <p:nvSpPr>
            <p:cNvPr id="45064" name="Text Box 3">
              <a:extLst>
                <a:ext uri="{FF2B5EF4-FFF2-40B4-BE49-F238E27FC236}">
                  <a16:creationId xmlns:a16="http://schemas.microsoft.com/office/drawing/2014/main" id="{10E97B8C-6E19-4AEB-A596-217FABF8058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2.4</a:t>
              </a:r>
            </a:p>
          </p:txBody>
        </p:sp>
        <p:sp>
          <p:nvSpPr>
            <p:cNvPr id="45065" name="Text Box 4">
              <a:extLst>
                <a:ext uri="{FF2B5EF4-FFF2-40B4-BE49-F238E27FC236}">
                  <a16:creationId xmlns:a16="http://schemas.microsoft.com/office/drawing/2014/main" id="{EF8584DA-B9C5-4F65-B7C4-213A5451054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45058" name="Rectangle 5">
            <a:extLst>
              <a:ext uri="{FF2B5EF4-FFF2-40B4-BE49-F238E27FC236}">
                <a16:creationId xmlns:a16="http://schemas.microsoft.com/office/drawing/2014/main" id="{B7A962D6-24BD-4DD6-9F2C-15430935094C}"/>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Primary Functions of Marketing</a:t>
            </a:r>
          </a:p>
        </p:txBody>
      </p:sp>
      <p:sp>
        <p:nvSpPr>
          <p:cNvPr id="82950" name="Rectangle 6">
            <a:extLst>
              <a:ext uri="{FF2B5EF4-FFF2-40B4-BE49-F238E27FC236}">
                <a16:creationId xmlns:a16="http://schemas.microsoft.com/office/drawing/2014/main" id="{211CFA87-89D8-4727-92FA-7542AB241899}"/>
              </a:ext>
            </a:extLst>
          </p:cNvPr>
          <p:cNvSpPr>
            <a:spLocks noChangeArrowheads="1"/>
          </p:cNvSpPr>
          <p:nvPr/>
        </p:nvSpPr>
        <p:spPr bwMode="auto">
          <a:xfrm>
            <a:off x="228600" y="1676400"/>
            <a:ext cx="8915400"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endParaRPr lang="en-US" altLang="en-US" sz="800">
              <a:solidFill>
                <a:srgbClr val="000099"/>
              </a:solidFill>
            </a:endParaRPr>
          </a:p>
          <a:p>
            <a:pPr eaLnBrk="1" hangingPunct="1"/>
            <a:r>
              <a:rPr lang="en-US" altLang="en-US">
                <a:solidFill>
                  <a:srgbClr val="000099"/>
                </a:solidFill>
              </a:rPr>
              <a:t>Promotion:</a:t>
            </a:r>
            <a:r>
              <a:rPr lang="en-US" altLang="en-US"/>
              <a:t>  </a:t>
            </a:r>
            <a:r>
              <a:rPr lang="en-US" altLang="en-US" b="0"/>
              <a:t>Communicating information about products and services to consumers</a:t>
            </a:r>
          </a:p>
          <a:p>
            <a:pPr eaLnBrk="1" hangingPunct="1"/>
            <a:endParaRPr lang="en-US" altLang="en-US" sz="1000" b="0" i="1">
              <a:latin typeface="Arial" panose="020B0604020202020204" pitchFamily="34" charset="0"/>
            </a:endParaRPr>
          </a:p>
        </p:txBody>
      </p:sp>
      <p:sp>
        <p:nvSpPr>
          <p:cNvPr id="45060" name="Text Box 12">
            <a:extLst>
              <a:ext uri="{FF2B5EF4-FFF2-40B4-BE49-F238E27FC236}">
                <a16:creationId xmlns:a16="http://schemas.microsoft.com/office/drawing/2014/main" id="{34624EF1-A42B-4F49-889E-30448D55CBBA}"/>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82959" name="Line 15">
            <a:extLst>
              <a:ext uri="{FF2B5EF4-FFF2-40B4-BE49-F238E27FC236}">
                <a16:creationId xmlns:a16="http://schemas.microsoft.com/office/drawing/2014/main" id="{774CB0B8-9C0A-4E9B-8F47-DBBD13909611}"/>
              </a:ext>
            </a:extLst>
          </p:cNvPr>
          <p:cNvSpPr>
            <a:spLocks noChangeShapeType="1"/>
          </p:cNvSpPr>
          <p:nvPr/>
        </p:nvSpPr>
        <p:spPr bwMode="auto">
          <a:xfrm flipH="1">
            <a:off x="152400" y="2819400"/>
            <a:ext cx="8763000" cy="0"/>
          </a:xfrm>
          <a:prstGeom prst="line">
            <a:avLst/>
          </a:prstGeom>
          <a:noFill/>
          <a:ln w="28575">
            <a:solidFill>
              <a:srgbClr val="000066"/>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45062" name="Text Box 1033">
            <a:extLst>
              <a:ext uri="{FF2B5EF4-FFF2-40B4-BE49-F238E27FC236}">
                <a16:creationId xmlns:a16="http://schemas.microsoft.com/office/drawing/2014/main" id="{AD2BA807-5EFE-49BC-BCFC-0003BF26F8BF}"/>
              </a:ext>
            </a:extLst>
          </p:cNvPr>
          <p:cNvSpPr txBox="1">
            <a:spLocks noChangeArrowheads="1"/>
          </p:cNvSpPr>
          <p:nvPr/>
        </p:nvSpPr>
        <p:spPr bwMode="auto">
          <a:xfrm>
            <a:off x="372533" y="3429000"/>
            <a:ext cx="2192867"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2000" b="0" dirty="0">
                <a:solidFill>
                  <a:srgbClr val="C00000"/>
                </a:solidFill>
              </a:rPr>
              <a:t>LaRosa’s shifted gears in a pandemic season where no fans would be present at the Reds’ ballpark</a:t>
            </a:r>
          </a:p>
        </p:txBody>
      </p:sp>
      <p:pic>
        <p:nvPicPr>
          <p:cNvPr id="11" name="Picture 10">
            <a:extLst>
              <a:ext uri="{FF2B5EF4-FFF2-40B4-BE49-F238E27FC236}">
                <a16:creationId xmlns:a16="http://schemas.microsoft.com/office/drawing/2014/main" id="{60A025C6-4683-4F62-B5C2-72C84EC4DC49}"/>
              </a:ext>
            </a:extLst>
          </p:cNvPr>
          <p:cNvPicPr/>
          <p:nvPr/>
        </p:nvPicPr>
        <p:blipFill>
          <a:blip r:embed="rId3"/>
          <a:stretch>
            <a:fillRect/>
          </a:stretch>
        </p:blipFill>
        <p:spPr>
          <a:xfrm>
            <a:off x="2822787" y="3200013"/>
            <a:ext cx="6126480" cy="2939415"/>
          </a:xfrm>
          <a:prstGeom prst="rect">
            <a:avLst/>
          </a:prstGeom>
        </p:spPr>
      </p:pic>
    </p:spTree>
    <p:extLst>
      <p:ext uri="{BB962C8B-B14F-4D97-AF65-F5344CB8AC3E}">
        <p14:creationId xmlns:p14="http://schemas.microsoft.com/office/powerpoint/2010/main" val="160188534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82959"/>
                                        </p:tgtEl>
                                        <p:attrNameLst>
                                          <p:attrName>style.visibility</p:attrName>
                                        </p:attrNameLst>
                                      </p:cBhvr>
                                      <p:to>
                                        <p:strVal val="visible"/>
                                      </p:to>
                                    </p:set>
                                    <p:anim calcmode="lin" valueType="num">
                                      <p:cBhvr additive="base">
                                        <p:cTn id="7" dur="500" fill="hold"/>
                                        <p:tgtEl>
                                          <p:spTgt spid="82959"/>
                                        </p:tgtEl>
                                        <p:attrNameLst>
                                          <p:attrName>ppt_x</p:attrName>
                                        </p:attrNameLst>
                                      </p:cBhvr>
                                      <p:tavLst>
                                        <p:tav tm="0">
                                          <p:val>
                                            <p:strVal val="0-#ppt_w/2"/>
                                          </p:val>
                                        </p:tav>
                                        <p:tav tm="100000">
                                          <p:val>
                                            <p:strVal val="#ppt_x"/>
                                          </p:val>
                                        </p:tav>
                                      </p:tavLst>
                                    </p:anim>
                                    <p:anim calcmode="lin" valueType="num">
                                      <p:cBhvr additive="base">
                                        <p:cTn id="8" dur="500" fill="hold"/>
                                        <p:tgtEl>
                                          <p:spTgt spid="82959"/>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1" presetClass="entr" presetSubtype="0" fill="hold" grpId="0" nodeType="afterEffect">
                                  <p:stCondLst>
                                    <p:cond delay="0"/>
                                  </p:stCondLst>
                                  <p:childTnLst>
                                    <p:set>
                                      <p:cBhvr>
                                        <p:cTn id="11" dur="1" fill="hold">
                                          <p:stCondLst>
                                            <p:cond delay="499"/>
                                          </p:stCondLst>
                                        </p:cTn>
                                        <p:tgtEl>
                                          <p:spTgt spid="829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50"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105" name="Group 2">
            <a:extLst>
              <a:ext uri="{FF2B5EF4-FFF2-40B4-BE49-F238E27FC236}">
                <a16:creationId xmlns:a16="http://schemas.microsoft.com/office/drawing/2014/main" id="{3189A5FD-CF65-4683-AA6B-53F04EAB7D1F}"/>
              </a:ext>
            </a:extLst>
          </p:cNvPr>
          <p:cNvGrpSpPr>
            <a:grpSpLocks/>
          </p:cNvGrpSpPr>
          <p:nvPr/>
        </p:nvGrpSpPr>
        <p:grpSpPr bwMode="auto">
          <a:xfrm>
            <a:off x="0" y="0"/>
            <a:ext cx="9144000" cy="976313"/>
            <a:chOff x="0" y="0"/>
            <a:chExt cx="5760" cy="615"/>
          </a:xfrm>
        </p:grpSpPr>
        <p:sp>
          <p:nvSpPr>
            <p:cNvPr id="47113" name="Text Box 3">
              <a:extLst>
                <a:ext uri="{FF2B5EF4-FFF2-40B4-BE49-F238E27FC236}">
                  <a16:creationId xmlns:a16="http://schemas.microsoft.com/office/drawing/2014/main" id="{8B3BD04A-261E-4CCC-B437-E7EEE82876E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2.4</a:t>
              </a:r>
            </a:p>
          </p:txBody>
        </p:sp>
        <p:sp>
          <p:nvSpPr>
            <p:cNvPr id="47114" name="Text Box 4">
              <a:extLst>
                <a:ext uri="{FF2B5EF4-FFF2-40B4-BE49-F238E27FC236}">
                  <a16:creationId xmlns:a16="http://schemas.microsoft.com/office/drawing/2014/main" id="{563A968B-4A54-411A-A4CC-F638C740081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47106" name="Rectangle 5">
            <a:extLst>
              <a:ext uri="{FF2B5EF4-FFF2-40B4-BE49-F238E27FC236}">
                <a16:creationId xmlns:a16="http://schemas.microsoft.com/office/drawing/2014/main" id="{721B32A3-4E10-4F37-93B5-28455C6D3E24}"/>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Primary Functions of Marketing</a:t>
            </a:r>
          </a:p>
        </p:txBody>
      </p:sp>
      <p:sp>
        <p:nvSpPr>
          <p:cNvPr id="82950" name="Rectangle 6">
            <a:extLst>
              <a:ext uri="{FF2B5EF4-FFF2-40B4-BE49-F238E27FC236}">
                <a16:creationId xmlns:a16="http://schemas.microsoft.com/office/drawing/2014/main" id="{52209DE4-D07A-4DFF-A1A8-B40BF9215273}"/>
              </a:ext>
            </a:extLst>
          </p:cNvPr>
          <p:cNvSpPr>
            <a:spLocks noChangeArrowheads="1"/>
          </p:cNvSpPr>
          <p:nvPr/>
        </p:nvSpPr>
        <p:spPr bwMode="auto">
          <a:xfrm>
            <a:off x="228600" y="1676400"/>
            <a:ext cx="8915400"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endParaRPr lang="en-US" altLang="en-US" sz="800">
              <a:solidFill>
                <a:srgbClr val="000099"/>
              </a:solidFill>
            </a:endParaRPr>
          </a:p>
          <a:p>
            <a:pPr eaLnBrk="1" hangingPunct="1"/>
            <a:r>
              <a:rPr lang="en-US" altLang="en-US">
                <a:solidFill>
                  <a:srgbClr val="000099"/>
                </a:solidFill>
              </a:rPr>
              <a:t>Promotion:</a:t>
            </a:r>
            <a:r>
              <a:rPr lang="en-US" altLang="en-US"/>
              <a:t>  </a:t>
            </a:r>
            <a:r>
              <a:rPr lang="en-US" altLang="en-US" b="0"/>
              <a:t>Communicating information about products and services to consumers</a:t>
            </a:r>
          </a:p>
          <a:p>
            <a:pPr eaLnBrk="1" hangingPunct="1"/>
            <a:endParaRPr lang="en-US" altLang="en-US" sz="1000" b="0" i="1">
              <a:latin typeface="Arial" panose="020B0604020202020204" pitchFamily="34" charset="0"/>
            </a:endParaRPr>
          </a:p>
        </p:txBody>
      </p:sp>
      <p:sp>
        <p:nvSpPr>
          <p:cNvPr id="47108" name="Text Box 12">
            <a:extLst>
              <a:ext uri="{FF2B5EF4-FFF2-40B4-BE49-F238E27FC236}">
                <a16:creationId xmlns:a16="http://schemas.microsoft.com/office/drawing/2014/main" id="{D55E53B1-61DF-4EC2-8E93-4E723C1C7C7D}"/>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82959" name="Line 15">
            <a:extLst>
              <a:ext uri="{FF2B5EF4-FFF2-40B4-BE49-F238E27FC236}">
                <a16:creationId xmlns:a16="http://schemas.microsoft.com/office/drawing/2014/main" id="{051F22AE-A714-4250-8EA0-394463681FB1}"/>
              </a:ext>
            </a:extLst>
          </p:cNvPr>
          <p:cNvSpPr>
            <a:spLocks noChangeShapeType="1"/>
          </p:cNvSpPr>
          <p:nvPr/>
        </p:nvSpPr>
        <p:spPr bwMode="auto">
          <a:xfrm flipH="1">
            <a:off x="152400" y="2819400"/>
            <a:ext cx="8763000" cy="0"/>
          </a:xfrm>
          <a:prstGeom prst="line">
            <a:avLst/>
          </a:prstGeom>
          <a:noFill/>
          <a:ln w="28575">
            <a:solidFill>
              <a:srgbClr val="000066"/>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47110" name="Text Box 1033">
            <a:extLst>
              <a:ext uri="{FF2B5EF4-FFF2-40B4-BE49-F238E27FC236}">
                <a16:creationId xmlns:a16="http://schemas.microsoft.com/office/drawing/2014/main" id="{AC035060-0061-47F5-88C9-95D036DAA805}"/>
              </a:ext>
            </a:extLst>
          </p:cNvPr>
          <p:cNvSpPr txBox="1">
            <a:spLocks noChangeArrowheads="1"/>
          </p:cNvSpPr>
          <p:nvPr/>
        </p:nvSpPr>
        <p:spPr bwMode="auto">
          <a:xfrm>
            <a:off x="152400" y="4175125"/>
            <a:ext cx="56388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dirty="0">
                <a:cs typeface="Arial" panose="020B0604020202020204" pitchFamily="34" charset="0"/>
              </a:rPr>
              <a:t>Monster Energy (a NASCAR sponsor) worked out an arrangement with Pocono Raceway to offer free admission to an event if fans brought an empty Monster can to recycle at the track </a:t>
            </a:r>
          </a:p>
        </p:txBody>
      </p:sp>
      <p:pic>
        <p:nvPicPr>
          <p:cNvPr id="47111" name="Picture 10" descr="http://www.sportsbusinessdaily.com/Journal/Issues/2017/05/29/Marketing-and-Sponsorship/~/media/957EBCAD878544FCA99FF87E8156E5F3.ashx">
            <a:extLst>
              <a:ext uri="{FF2B5EF4-FFF2-40B4-BE49-F238E27FC236}">
                <a16:creationId xmlns:a16="http://schemas.microsoft.com/office/drawing/2014/main" id="{5BBE8822-DAF6-4071-A4C5-5868FD48CD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7400" y="4357688"/>
            <a:ext cx="3081338"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12" name="Rectangle 1">
            <a:extLst>
              <a:ext uri="{FF2B5EF4-FFF2-40B4-BE49-F238E27FC236}">
                <a16:creationId xmlns:a16="http://schemas.microsoft.com/office/drawing/2014/main" id="{A7FC76EB-54C2-4850-9E4B-D457597ECB2D}"/>
              </a:ext>
            </a:extLst>
          </p:cNvPr>
          <p:cNvSpPr>
            <a:spLocks noChangeArrowheads="1"/>
          </p:cNvSpPr>
          <p:nvPr/>
        </p:nvSpPr>
        <p:spPr bwMode="auto">
          <a:xfrm>
            <a:off x="457200" y="2995613"/>
            <a:ext cx="7924800" cy="95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spcBef>
                <a:spcPct val="50000"/>
              </a:spcBef>
            </a:pPr>
            <a:r>
              <a:rPr lang="en-US" altLang="en-US" sz="2800" b="0">
                <a:solidFill>
                  <a:srgbClr val="0000FF"/>
                </a:solidFill>
                <a:cs typeface="Arial" panose="020B0604020202020204" pitchFamily="34" charset="0"/>
              </a:rPr>
              <a:t>Short-term promotions are often created in an effort to drive immediate sales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82959"/>
                                        </p:tgtEl>
                                        <p:attrNameLst>
                                          <p:attrName>style.visibility</p:attrName>
                                        </p:attrNameLst>
                                      </p:cBhvr>
                                      <p:to>
                                        <p:strVal val="visible"/>
                                      </p:to>
                                    </p:set>
                                    <p:anim calcmode="lin" valueType="num">
                                      <p:cBhvr additive="base">
                                        <p:cTn id="7" dur="500" fill="hold"/>
                                        <p:tgtEl>
                                          <p:spTgt spid="82959"/>
                                        </p:tgtEl>
                                        <p:attrNameLst>
                                          <p:attrName>ppt_x</p:attrName>
                                        </p:attrNameLst>
                                      </p:cBhvr>
                                      <p:tavLst>
                                        <p:tav tm="0">
                                          <p:val>
                                            <p:strVal val="0-#ppt_w/2"/>
                                          </p:val>
                                        </p:tav>
                                        <p:tav tm="100000">
                                          <p:val>
                                            <p:strVal val="#ppt_x"/>
                                          </p:val>
                                        </p:tav>
                                      </p:tavLst>
                                    </p:anim>
                                    <p:anim calcmode="lin" valueType="num">
                                      <p:cBhvr additive="base">
                                        <p:cTn id="8" dur="500" fill="hold"/>
                                        <p:tgtEl>
                                          <p:spTgt spid="82959"/>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1" presetClass="entr" presetSubtype="0" fill="hold" grpId="0" nodeType="afterEffect">
                                  <p:stCondLst>
                                    <p:cond delay="0"/>
                                  </p:stCondLst>
                                  <p:childTnLst>
                                    <p:set>
                                      <p:cBhvr>
                                        <p:cTn id="11" dur="1" fill="hold">
                                          <p:stCondLst>
                                            <p:cond delay="499"/>
                                          </p:stCondLst>
                                        </p:cTn>
                                        <p:tgtEl>
                                          <p:spTgt spid="829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50"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153" name="Group 2">
            <a:extLst>
              <a:ext uri="{FF2B5EF4-FFF2-40B4-BE49-F238E27FC236}">
                <a16:creationId xmlns:a16="http://schemas.microsoft.com/office/drawing/2014/main" id="{C166D3FD-8DA1-4ACB-AB98-6A47D1FCC0B4}"/>
              </a:ext>
            </a:extLst>
          </p:cNvPr>
          <p:cNvGrpSpPr>
            <a:grpSpLocks/>
          </p:cNvGrpSpPr>
          <p:nvPr/>
        </p:nvGrpSpPr>
        <p:grpSpPr bwMode="auto">
          <a:xfrm>
            <a:off x="0" y="0"/>
            <a:ext cx="9144000" cy="976313"/>
            <a:chOff x="0" y="0"/>
            <a:chExt cx="5760" cy="615"/>
          </a:xfrm>
        </p:grpSpPr>
        <p:sp>
          <p:nvSpPr>
            <p:cNvPr id="49159" name="Text Box 3">
              <a:extLst>
                <a:ext uri="{FF2B5EF4-FFF2-40B4-BE49-F238E27FC236}">
                  <a16:creationId xmlns:a16="http://schemas.microsoft.com/office/drawing/2014/main" id="{120940C8-AFF9-4CAD-B102-00E37E620FC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2.4</a:t>
              </a:r>
            </a:p>
          </p:txBody>
        </p:sp>
        <p:sp>
          <p:nvSpPr>
            <p:cNvPr id="49160" name="Text Box 4">
              <a:extLst>
                <a:ext uri="{FF2B5EF4-FFF2-40B4-BE49-F238E27FC236}">
                  <a16:creationId xmlns:a16="http://schemas.microsoft.com/office/drawing/2014/main" id="{A197A017-A20E-4254-B560-97F2025D6D0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49154" name="Rectangle 5">
            <a:extLst>
              <a:ext uri="{FF2B5EF4-FFF2-40B4-BE49-F238E27FC236}">
                <a16:creationId xmlns:a16="http://schemas.microsoft.com/office/drawing/2014/main" id="{3B816045-F0DF-476D-B5C1-C497C0712116}"/>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Primary Functions of Marketing</a:t>
            </a:r>
          </a:p>
        </p:txBody>
      </p:sp>
      <p:sp>
        <p:nvSpPr>
          <p:cNvPr id="49155" name="Rectangle 6">
            <a:extLst>
              <a:ext uri="{FF2B5EF4-FFF2-40B4-BE49-F238E27FC236}">
                <a16:creationId xmlns:a16="http://schemas.microsoft.com/office/drawing/2014/main" id="{93FF3218-8B51-4F9F-891F-27BB37C883FE}"/>
              </a:ext>
            </a:extLst>
          </p:cNvPr>
          <p:cNvSpPr>
            <a:spLocks noChangeArrowheads="1"/>
          </p:cNvSpPr>
          <p:nvPr/>
        </p:nvSpPr>
        <p:spPr bwMode="auto">
          <a:xfrm>
            <a:off x="1371600" y="1828800"/>
            <a:ext cx="6477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2800" b="0" i="1">
                <a:solidFill>
                  <a:srgbClr val="000099"/>
                </a:solidFill>
              </a:rPr>
              <a:t>Financing</a:t>
            </a:r>
            <a:r>
              <a:rPr lang="en-US" altLang="en-US" sz="2800" b="0">
                <a:solidFill>
                  <a:srgbClr val="000099"/>
                </a:solidFill>
              </a:rPr>
              <a:t> activities could include:</a:t>
            </a:r>
            <a:endParaRPr lang="en-US" altLang="en-US" sz="1000" b="0" i="1">
              <a:solidFill>
                <a:srgbClr val="000099"/>
              </a:solidFill>
              <a:latin typeface="Arial" panose="020B0604020202020204" pitchFamily="34" charset="0"/>
            </a:endParaRPr>
          </a:p>
        </p:txBody>
      </p:sp>
      <p:sp>
        <p:nvSpPr>
          <p:cNvPr id="49156" name="Line 7">
            <a:extLst>
              <a:ext uri="{FF2B5EF4-FFF2-40B4-BE49-F238E27FC236}">
                <a16:creationId xmlns:a16="http://schemas.microsoft.com/office/drawing/2014/main" id="{01A1F126-CA64-4491-A91B-CBE58FBF12D7}"/>
              </a:ext>
            </a:extLst>
          </p:cNvPr>
          <p:cNvSpPr>
            <a:spLocks noChangeShapeType="1"/>
          </p:cNvSpPr>
          <p:nvPr/>
        </p:nvSpPr>
        <p:spPr bwMode="auto">
          <a:xfrm flipH="1">
            <a:off x="152400" y="25146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977" name="Rectangle 9">
            <a:extLst>
              <a:ext uri="{FF2B5EF4-FFF2-40B4-BE49-F238E27FC236}">
                <a16:creationId xmlns:a16="http://schemas.microsoft.com/office/drawing/2014/main" id="{7E91AD9D-72CE-40EC-AF46-CF6BBC224FBA}"/>
              </a:ext>
            </a:extLst>
          </p:cNvPr>
          <p:cNvSpPr>
            <a:spLocks noChangeArrowheads="1"/>
          </p:cNvSpPr>
          <p:nvPr/>
        </p:nvSpPr>
        <p:spPr bwMode="auto">
          <a:xfrm>
            <a:off x="457200" y="2895600"/>
            <a:ext cx="8153400" cy="301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buFont typeface="Wingdings" panose="05000000000000000000" pitchFamily="2" charset="2"/>
              <a:buChar char="Ø"/>
            </a:pPr>
            <a:r>
              <a:rPr lang="en-US" altLang="en-US" b="0">
                <a:solidFill>
                  <a:srgbClr val="006600"/>
                </a:solidFill>
              </a:rPr>
              <a:t>Creating a budget for a company</a:t>
            </a:r>
            <a:r>
              <a:rPr lang="ja-JP" altLang="en-US" b="0">
                <a:solidFill>
                  <a:srgbClr val="006600"/>
                </a:solidFill>
              </a:rPr>
              <a:t>’</a:t>
            </a:r>
            <a:r>
              <a:rPr lang="en-US" altLang="ja-JP" b="0">
                <a:solidFill>
                  <a:srgbClr val="006600"/>
                </a:solidFill>
              </a:rPr>
              <a:t>s marketing plan </a:t>
            </a:r>
          </a:p>
          <a:p>
            <a:pPr eaLnBrk="1" hangingPunct="1">
              <a:buFont typeface="Wingdings" panose="05000000000000000000" pitchFamily="2" charset="2"/>
              <a:buChar char="Ø"/>
            </a:pPr>
            <a:endParaRPr lang="en-US" altLang="en-US" b="0">
              <a:solidFill>
                <a:srgbClr val="006600"/>
              </a:solidFill>
            </a:endParaRPr>
          </a:p>
          <a:p>
            <a:pPr eaLnBrk="1" hangingPunct="1">
              <a:buFont typeface="Wingdings" panose="05000000000000000000" pitchFamily="2" charset="2"/>
              <a:buChar char="Ø"/>
            </a:pPr>
            <a:r>
              <a:rPr lang="en-US" altLang="en-US" b="0">
                <a:solidFill>
                  <a:srgbClr val="006600"/>
                </a:solidFill>
              </a:rPr>
              <a:t>Analyzing the cost effectiveness of existing or past marketing efforts</a:t>
            </a:r>
          </a:p>
          <a:p>
            <a:pPr eaLnBrk="1" hangingPunct="1">
              <a:buFont typeface="Wingdings" panose="05000000000000000000" pitchFamily="2" charset="2"/>
              <a:buChar char="Ø"/>
            </a:pPr>
            <a:endParaRPr lang="en-US" altLang="en-US" b="0">
              <a:solidFill>
                <a:srgbClr val="006600"/>
              </a:solidFill>
            </a:endParaRPr>
          </a:p>
          <a:p>
            <a:pPr eaLnBrk="1" hangingPunct="1">
              <a:buFont typeface="Wingdings" panose="05000000000000000000" pitchFamily="2" charset="2"/>
              <a:buChar char="Ø"/>
            </a:pPr>
            <a:r>
              <a:rPr lang="en-US" altLang="en-US" b="0">
                <a:solidFill>
                  <a:srgbClr val="006600"/>
                </a:solidFill>
              </a:rPr>
              <a:t>Providing customers with flexibility in purchasing company products or services</a:t>
            </a:r>
          </a:p>
        </p:txBody>
      </p:sp>
      <p:sp>
        <p:nvSpPr>
          <p:cNvPr id="49158" name="Text Box 10">
            <a:extLst>
              <a:ext uri="{FF2B5EF4-FFF2-40B4-BE49-F238E27FC236}">
                <a16:creationId xmlns:a16="http://schemas.microsoft.com/office/drawing/2014/main" id="{8D0E6595-37B0-46C4-861E-B5A1015B91D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83977">
                                            <p:txEl>
                                              <p:pRg st="0" end="0"/>
                                            </p:txEl>
                                          </p:spTgt>
                                        </p:tgtEl>
                                        <p:attrNameLst>
                                          <p:attrName>style.visibility</p:attrName>
                                        </p:attrNameLst>
                                      </p:cBhvr>
                                      <p:to>
                                        <p:strVal val="visible"/>
                                      </p:to>
                                    </p:set>
                                    <p:anim calcmode="lin" valueType="num">
                                      <p:cBhvr additive="base">
                                        <p:cTn id="7" dur="500" fill="hold"/>
                                        <p:tgtEl>
                                          <p:spTgt spid="8397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83977">
                                            <p:txEl>
                                              <p:pRg st="0" end="0"/>
                                            </p:txEl>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83977">
                                            <p:txEl>
                                              <p:pRg st="2" end="2"/>
                                            </p:txEl>
                                          </p:spTgt>
                                        </p:tgtEl>
                                        <p:attrNameLst>
                                          <p:attrName>style.visibility</p:attrName>
                                        </p:attrNameLst>
                                      </p:cBhvr>
                                      <p:to>
                                        <p:strVal val="visible"/>
                                      </p:to>
                                    </p:set>
                                    <p:anim calcmode="lin" valueType="num">
                                      <p:cBhvr additive="base">
                                        <p:cTn id="12" dur="500" fill="hold"/>
                                        <p:tgtEl>
                                          <p:spTgt spid="83977">
                                            <p:txEl>
                                              <p:pRg st="2" end="2"/>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83977">
                                            <p:txEl>
                                              <p:pRg st="2" end="2"/>
                                            </p:txEl>
                                          </p:spTgt>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8" fill="hold" nodeType="afterEffect">
                                  <p:stCondLst>
                                    <p:cond delay="0"/>
                                  </p:stCondLst>
                                  <p:childTnLst>
                                    <p:set>
                                      <p:cBhvr>
                                        <p:cTn id="16" dur="1" fill="hold">
                                          <p:stCondLst>
                                            <p:cond delay="0"/>
                                          </p:stCondLst>
                                        </p:cTn>
                                        <p:tgtEl>
                                          <p:spTgt spid="83977">
                                            <p:txEl>
                                              <p:pRg st="4" end="4"/>
                                            </p:txEl>
                                          </p:spTgt>
                                        </p:tgtEl>
                                        <p:attrNameLst>
                                          <p:attrName>style.visibility</p:attrName>
                                        </p:attrNameLst>
                                      </p:cBhvr>
                                      <p:to>
                                        <p:strVal val="visible"/>
                                      </p:to>
                                    </p:set>
                                    <p:anim calcmode="lin" valueType="num">
                                      <p:cBhvr additive="base">
                                        <p:cTn id="17" dur="500" fill="hold"/>
                                        <p:tgtEl>
                                          <p:spTgt spid="83977">
                                            <p:txEl>
                                              <p:pRg st="4" end="4"/>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83977">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3" name="Group 2">
            <a:extLst>
              <a:ext uri="{FF2B5EF4-FFF2-40B4-BE49-F238E27FC236}">
                <a16:creationId xmlns:a16="http://schemas.microsoft.com/office/drawing/2014/main" id="{E7DF980D-A81D-478E-8F08-E7CD424C141F}"/>
              </a:ext>
            </a:extLst>
          </p:cNvPr>
          <p:cNvGrpSpPr>
            <a:grpSpLocks/>
          </p:cNvGrpSpPr>
          <p:nvPr/>
        </p:nvGrpSpPr>
        <p:grpSpPr bwMode="auto">
          <a:xfrm>
            <a:off x="0" y="0"/>
            <a:ext cx="9144000" cy="976313"/>
            <a:chOff x="0" y="0"/>
            <a:chExt cx="5760" cy="615"/>
          </a:xfrm>
        </p:grpSpPr>
        <p:sp>
          <p:nvSpPr>
            <p:cNvPr id="8199" name="Text Box 3">
              <a:extLst>
                <a:ext uri="{FF2B5EF4-FFF2-40B4-BE49-F238E27FC236}">
                  <a16:creationId xmlns:a16="http://schemas.microsoft.com/office/drawing/2014/main" id="{38C69A0E-3EA5-49C2-AA8D-DC8FD5C9E0D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2.4</a:t>
              </a:r>
            </a:p>
          </p:txBody>
        </p:sp>
        <p:sp>
          <p:nvSpPr>
            <p:cNvPr id="8200" name="Text Box 4">
              <a:extLst>
                <a:ext uri="{FF2B5EF4-FFF2-40B4-BE49-F238E27FC236}">
                  <a16:creationId xmlns:a16="http://schemas.microsoft.com/office/drawing/2014/main" id="{778A12EE-4086-4377-9086-0B5052CBF0D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8194" name="Rectangle 6">
            <a:extLst>
              <a:ext uri="{FF2B5EF4-FFF2-40B4-BE49-F238E27FC236}">
                <a16:creationId xmlns:a16="http://schemas.microsoft.com/office/drawing/2014/main" id="{C3941B47-4EEC-4C07-BAD5-F812B8DCCF93}"/>
              </a:ext>
            </a:extLst>
          </p:cNvPr>
          <p:cNvSpPr>
            <a:spLocks noChangeArrowheads="1"/>
          </p:cNvSpPr>
          <p:nvPr/>
        </p:nvSpPr>
        <p:spPr bwMode="auto">
          <a:xfrm>
            <a:off x="0" y="1981200"/>
            <a:ext cx="89916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600">
                <a:solidFill>
                  <a:srgbClr val="000099"/>
                </a:solidFill>
              </a:rPr>
              <a:t> Pricing:</a:t>
            </a:r>
            <a:r>
              <a:rPr lang="en-US" altLang="en-US" sz="2600"/>
              <a:t> </a:t>
            </a:r>
            <a:r>
              <a:rPr lang="en-US" altLang="en-US" sz="2600" b="0"/>
              <a:t>Assigning a value to products and services</a:t>
            </a:r>
            <a:r>
              <a:rPr lang="en-US" altLang="en-US" b="0"/>
              <a:t> </a:t>
            </a:r>
          </a:p>
        </p:txBody>
      </p:sp>
      <p:sp>
        <p:nvSpPr>
          <p:cNvPr id="8195" name="Text Box 8">
            <a:extLst>
              <a:ext uri="{FF2B5EF4-FFF2-40B4-BE49-F238E27FC236}">
                <a16:creationId xmlns:a16="http://schemas.microsoft.com/office/drawing/2014/main" id="{794A0107-8C3B-4497-88AA-58A6DC3CD75A}"/>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73737" name="Rectangle 9">
            <a:extLst>
              <a:ext uri="{FF2B5EF4-FFF2-40B4-BE49-F238E27FC236}">
                <a16:creationId xmlns:a16="http://schemas.microsoft.com/office/drawing/2014/main" id="{5E69FFE4-DB9B-4D9E-8216-9C805512CB26}"/>
              </a:ext>
            </a:extLst>
          </p:cNvPr>
          <p:cNvSpPr>
            <a:spLocks noChangeArrowheads="1"/>
          </p:cNvSpPr>
          <p:nvPr/>
        </p:nvSpPr>
        <p:spPr bwMode="auto">
          <a:xfrm>
            <a:off x="228600" y="2895600"/>
            <a:ext cx="8686800"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b="0" dirty="0"/>
              <a:t>Price is determined on the basis of supply and demand</a:t>
            </a:r>
            <a:r>
              <a:rPr lang="en-US" altLang="en-US" i="1" dirty="0">
                <a:solidFill>
                  <a:srgbClr val="FF0000"/>
                </a:solidFill>
              </a:rPr>
              <a:t> </a:t>
            </a:r>
          </a:p>
          <a:p>
            <a:pPr eaLnBrk="1" hangingPunct="1"/>
            <a:endParaRPr lang="en-US" altLang="en-US" sz="1200" b="0" i="1" dirty="0">
              <a:solidFill>
                <a:srgbClr val="000099"/>
              </a:solidFill>
            </a:endParaRPr>
          </a:p>
          <a:p>
            <a:pPr eaLnBrk="1" hangingPunct="1"/>
            <a:r>
              <a:rPr lang="en-US" altLang="en-US" sz="2200" b="0" i="1" dirty="0">
                <a:solidFill>
                  <a:srgbClr val="2D2DB9"/>
                </a:solidFill>
              </a:rPr>
              <a:t>Tickets to the Super Bowl are very expensive because demand is high. </a:t>
            </a:r>
          </a:p>
          <a:p>
            <a:pPr eaLnBrk="1" hangingPunct="1"/>
            <a:r>
              <a:rPr lang="en-US" altLang="en-US" sz="2200" b="0" i="1" dirty="0">
                <a:solidFill>
                  <a:srgbClr val="2D2DB9"/>
                </a:solidFill>
              </a:rPr>
              <a:t> </a:t>
            </a:r>
          </a:p>
          <a:p>
            <a:pPr eaLnBrk="1" hangingPunct="1"/>
            <a:r>
              <a:rPr lang="en-US" altLang="en-US" sz="2200" b="0" i="1" dirty="0">
                <a:solidFill>
                  <a:srgbClr val="006600"/>
                </a:solidFill>
                <a:cs typeface="Arial" panose="020B0604020202020204" pitchFamily="34" charset="0"/>
              </a:rPr>
              <a:t>Super Bowl 54 at Hard Rock Stadium in Miami in 2020:</a:t>
            </a:r>
          </a:p>
          <a:p>
            <a:pPr marL="342900" indent="-342900" eaLnBrk="1" hangingPunct="1">
              <a:buFont typeface="Arial" panose="020B0604020202020204" pitchFamily="34" charset="0"/>
              <a:buChar char="•"/>
            </a:pPr>
            <a:r>
              <a:rPr lang="en-US" altLang="en-US" sz="2200" b="0" i="1" dirty="0">
                <a:solidFill>
                  <a:srgbClr val="006600"/>
                </a:solidFill>
                <a:cs typeface="Arial" panose="020B0604020202020204" pitchFamily="34" charset="0"/>
              </a:rPr>
              <a:t>$22 hibachi steak bowls &amp; $34 sausages </a:t>
            </a:r>
          </a:p>
          <a:p>
            <a:pPr marL="342900" indent="-342900" eaLnBrk="1" hangingPunct="1">
              <a:buFont typeface="Arial" panose="020B0604020202020204" pitchFamily="34" charset="0"/>
              <a:buChar char="•"/>
            </a:pPr>
            <a:r>
              <a:rPr lang="en-US" altLang="en-US" sz="2200" b="0" i="1" dirty="0">
                <a:solidFill>
                  <a:srgbClr val="006600"/>
                </a:solidFill>
                <a:cs typeface="Arial" panose="020B0604020202020204" pitchFamily="34" charset="0"/>
              </a:rPr>
              <a:t>Stone crab claw cocktails $85</a:t>
            </a:r>
          </a:p>
          <a:p>
            <a:pPr marL="342900" indent="-342900" eaLnBrk="1" hangingPunct="1">
              <a:buFont typeface="Arial" panose="020B0604020202020204" pitchFamily="34" charset="0"/>
              <a:buChar char="•"/>
            </a:pPr>
            <a:r>
              <a:rPr lang="en-US" altLang="en-US" sz="2200" b="0" i="1" dirty="0">
                <a:solidFill>
                  <a:srgbClr val="006600"/>
                </a:solidFill>
                <a:cs typeface="Arial" panose="020B0604020202020204" pitchFamily="34" charset="0"/>
              </a:rPr>
              <a:t>Burgers cost $16, popcorn $15, </a:t>
            </a:r>
          </a:p>
          <a:p>
            <a:pPr marL="342900" indent="-342900" eaLnBrk="1" hangingPunct="1">
              <a:buFont typeface="Arial" panose="020B0604020202020204" pitchFamily="34" charset="0"/>
              <a:buChar char="•"/>
            </a:pPr>
            <a:r>
              <a:rPr lang="en-US" altLang="en-US" sz="2200" b="0" i="1" dirty="0">
                <a:solidFill>
                  <a:srgbClr val="006600"/>
                </a:solidFill>
                <a:cs typeface="Arial" panose="020B0604020202020204" pitchFamily="34" charset="0"/>
              </a:rPr>
              <a:t>Parking lots with a 20-minute walk away between $50-$100</a:t>
            </a:r>
          </a:p>
        </p:txBody>
      </p:sp>
      <p:sp>
        <p:nvSpPr>
          <p:cNvPr id="8197" name="Rectangle 10">
            <a:extLst>
              <a:ext uri="{FF2B5EF4-FFF2-40B4-BE49-F238E27FC236}">
                <a16:creationId xmlns:a16="http://schemas.microsoft.com/office/drawing/2014/main" id="{55E66963-A2B8-45A8-9924-AE58A8AB17BF}"/>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Primary Functions of Marketing</a:t>
            </a:r>
          </a:p>
        </p:txBody>
      </p:sp>
      <p:sp>
        <p:nvSpPr>
          <p:cNvPr id="73739" name="Line 11">
            <a:extLst>
              <a:ext uri="{FF2B5EF4-FFF2-40B4-BE49-F238E27FC236}">
                <a16:creationId xmlns:a16="http://schemas.microsoft.com/office/drawing/2014/main" id="{880AA10E-6624-45A0-AF58-C33416E82902}"/>
              </a:ext>
            </a:extLst>
          </p:cNvPr>
          <p:cNvSpPr>
            <a:spLocks noChangeShapeType="1"/>
          </p:cNvSpPr>
          <p:nvPr/>
        </p:nvSpPr>
        <p:spPr bwMode="auto">
          <a:xfrm flipH="1">
            <a:off x="152400" y="2819400"/>
            <a:ext cx="8763000" cy="0"/>
          </a:xfrm>
          <a:prstGeom prst="line">
            <a:avLst/>
          </a:prstGeom>
          <a:noFill/>
          <a:ln w="28575">
            <a:solidFill>
              <a:srgbClr val="000066"/>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73739"/>
                                        </p:tgtEl>
                                        <p:attrNameLst>
                                          <p:attrName>style.visibility</p:attrName>
                                        </p:attrNameLst>
                                      </p:cBhvr>
                                      <p:to>
                                        <p:strVal val="visible"/>
                                      </p:to>
                                    </p:set>
                                    <p:anim calcmode="lin" valueType="num">
                                      <p:cBhvr additive="base">
                                        <p:cTn id="7" dur="500" fill="hold"/>
                                        <p:tgtEl>
                                          <p:spTgt spid="73739"/>
                                        </p:tgtEl>
                                        <p:attrNameLst>
                                          <p:attrName>ppt_x</p:attrName>
                                        </p:attrNameLst>
                                      </p:cBhvr>
                                      <p:tavLst>
                                        <p:tav tm="0">
                                          <p:val>
                                            <p:strVal val="0-#ppt_w/2"/>
                                          </p:val>
                                        </p:tav>
                                        <p:tav tm="100000">
                                          <p:val>
                                            <p:strVal val="#ppt_x"/>
                                          </p:val>
                                        </p:tav>
                                      </p:tavLst>
                                    </p:anim>
                                    <p:anim calcmode="lin" valueType="num">
                                      <p:cBhvr additive="base">
                                        <p:cTn id="8" dur="500" fill="hold"/>
                                        <p:tgtEl>
                                          <p:spTgt spid="73739"/>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73737">
                                            <p:txEl>
                                              <p:pRg st="0" end="0"/>
                                            </p:txEl>
                                          </p:spTgt>
                                        </p:tgtEl>
                                        <p:attrNameLst>
                                          <p:attrName>style.visibility</p:attrName>
                                        </p:attrNameLst>
                                      </p:cBhvr>
                                      <p:to>
                                        <p:strVal val="visible"/>
                                      </p:to>
                                    </p:set>
                                    <p:anim calcmode="lin" valueType="num">
                                      <p:cBhvr additive="base">
                                        <p:cTn id="12" dur="500" fill="hold"/>
                                        <p:tgtEl>
                                          <p:spTgt spid="73737">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73737">
                                            <p:txEl>
                                              <p:pRg st="0" end="0"/>
                                            </p:txEl>
                                          </p:spTgt>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2" fill="hold" nodeType="afterEffect">
                                  <p:stCondLst>
                                    <p:cond delay="0"/>
                                  </p:stCondLst>
                                  <p:childTnLst>
                                    <p:set>
                                      <p:cBhvr>
                                        <p:cTn id="16" dur="1" fill="hold">
                                          <p:stCondLst>
                                            <p:cond delay="0"/>
                                          </p:stCondLst>
                                        </p:cTn>
                                        <p:tgtEl>
                                          <p:spTgt spid="73737">
                                            <p:txEl>
                                              <p:pRg st="2" end="2"/>
                                            </p:txEl>
                                          </p:spTgt>
                                        </p:tgtEl>
                                        <p:attrNameLst>
                                          <p:attrName>style.visibility</p:attrName>
                                        </p:attrNameLst>
                                      </p:cBhvr>
                                      <p:to>
                                        <p:strVal val="visible"/>
                                      </p:to>
                                    </p:set>
                                    <p:anim calcmode="lin" valueType="num">
                                      <p:cBhvr additive="base">
                                        <p:cTn id="17" dur="500" fill="hold"/>
                                        <p:tgtEl>
                                          <p:spTgt spid="73737">
                                            <p:txEl>
                                              <p:pRg st="2" end="2"/>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73737">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01" name="Group 2">
            <a:extLst>
              <a:ext uri="{FF2B5EF4-FFF2-40B4-BE49-F238E27FC236}">
                <a16:creationId xmlns:a16="http://schemas.microsoft.com/office/drawing/2014/main" id="{777385EA-A8CB-403C-B30D-D88271EE4101}"/>
              </a:ext>
            </a:extLst>
          </p:cNvPr>
          <p:cNvGrpSpPr>
            <a:grpSpLocks/>
          </p:cNvGrpSpPr>
          <p:nvPr/>
        </p:nvGrpSpPr>
        <p:grpSpPr bwMode="auto">
          <a:xfrm>
            <a:off x="0" y="0"/>
            <a:ext cx="9144000" cy="976313"/>
            <a:chOff x="0" y="0"/>
            <a:chExt cx="5760" cy="615"/>
          </a:xfrm>
        </p:grpSpPr>
        <p:sp>
          <p:nvSpPr>
            <p:cNvPr id="51206" name="Text Box 3">
              <a:extLst>
                <a:ext uri="{FF2B5EF4-FFF2-40B4-BE49-F238E27FC236}">
                  <a16:creationId xmlns:a16="http://schemas.microsoft.com/office/drawing/2014/main" id="{E3636BF3-7D89-48B9-ABCE-4B10C31E427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2.4</a:t>
              </a:r>
            </a:p>
          </p:txBody>
        </p:sp>
        <p:sp>
          <p:nvSpPr>
            <p:cNvPr id="51207" name="Text Box 4">
              <a:extLst>
                <a:ext uri="{FF2B5EF4-FFF2-40B4-BE49-F238E27FC236}">
                  <a16:creationId xmlns:a16="http://schemas.microsoft.com/office/drawing/2014/main" id="{454908A6-416D-4196-B638-28F3B1B9EA0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51202" name="Rectangle 5">
            <a:extLst>
              <a:ext uri="{FF2B5EF4-FFF2-40B4-BE49-F238E27FC236}">
                <a16:creationId xmlns:a16="http://schemas.microsoft.com/office/drawing/2014/main" id="{42135D2F-FB2F-4FAB-A97F-9FB3F9C5E01F}"/>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Primary Functions of Marketing</a:t>
            </a:r>
          </a:p>
        </p:txBody>
      </p:sp>
      <p:sp>
        <p:nvSpPr>
          <p:cNvPr id="51203" name="Text Box 7">
            <a:extLst>
              <a:ext uri="{FF2B5EF4-FFF2-40B4-BE49-F238E27FC236}">
                <a16:creationId xmlns:a16="http://schemas.microsoft.com/office/drawing/2014/main" id="{BC223F4E-8529-4FB5-A8F6-DF50501BECD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51204" name="Text Box 8">
            <a:extLst>
              <a:ext uri="{FF2B5EF4-FFF2-40B4-BE49-F238E27FC236}">
                <a16:creationId xmlns:a16="http://schemas.microsoft.com/office/drawing/2014/main" id="{3A2F4B9F-F98D-46EB-8D01-490E643020E6}"/>
              </a:ext>
            </a:extLst>
          </p:cNvPr>
          <p:cNvSpPr txBox="1">
            <a:spLocks noChangeArrowheads="1"/>
          </p:cNvSpPr>
          <p:nvPr/>
        </p:nvSpPr>
        <p:spPr bwMode="auto">
          <a:xfrm>
            <a:off x="685800" y="4876800"/>
            <a:ext cx="77724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spcBef>
                <a:spcPct val="50000"/>
              </a:spcBef>
            </a:pPr>
            <a:r>
              <a:rPr lang="en-US" altLang="en-US" b="0" dirty="0">
                <a:cs typeface="Arial" panose="020B0604020202020204" pitchFamily="34" charset="0"/>
              </a:rPr>
              <a:t>Nike’s long-term revenue projections of $50 billion by 2023, up from $32 billion in 2019, are on track, according to market researcher Susquehanna Financial Group </a:t>
            </a:r>
          </a:p>
        </p:txBody>
      </p:sp>
      <p:pic>
        <p:nvPicPr>
          <p:cNvPr id="51205" name="Picture 9" descr="I:\temp\50.jpg">
            <a:extLst>
              <a:ext uri="{FF2B5EF4-FFF2-40B4-BE49-F238E27FC236}">
                <a16:creationId xmlns:a16="http://schemas.microsoft.com/office/drawing/2014/main" id="{B3FAD263-EDD1-4CF6-87FA-2AA5815619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1881981"/>
            <a:ext cx="5181600" cy="273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249" name="Group 2">
            <a:extLst>
              <a:ext uri="{FF2B5EF4-FFF2-40B4-BE49-F238E27FC236}">
                <a16:creationId xmlns:a16="http://schemas.microsoft.com/office/drawing/2014/main" id="{7010B8F2-5BB6-40E0-BB33-7C300BBA85F4}"/>
              </a:ext>
            </a:extLst>
          </p:cNvPr>
          <p:cNvGrpSpPr>
            <a:grpSpLocks/>
          </p:cNvGrpSpPr>
          <p:nvPr/>
        </p:nvGrpSpPr>
        <p:grpSpPr bwMode="auto">
          <a:xfrm>
            <a:off x="0" y="0"/>
            <a:ext cx="9144000" cy="976313"/>
            <a:chOff x="0" y="0"/>
            <a:chExt cx="5760" cy="615"/>
          </a:xfrm>
        </p:grpSpPr>
        <p:sp>
          <p:nvSpPr>
            <p:cNvPr id="53255" name="Text Box 3">
              <a:extLst>
                <a:ext uri="{FF2B5EF4-FFF2-40B4-BE49-F238E27FC236}">
                  <a16:creationId xmlns:a16="http://schemas.microsoft.com/office/drawing/2014/main" id="{81F2FE0C-0734-4245-9EA9-772794DFE55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2.4</a:t>
              </a:r>
            </a:p>
          </p:txBody>
        </p:sp>
        <p:sp>
          <p:nvSpPr>
            <p:cNvPr id="53256" name="Text Box 4">
              <a:extLst>
                <a:ext uri="{FF2B5EF4-FFF2-40B4-BE49-F238E27FC236}">
                  <a16:creationId xmlns:a16="http://schemas.microsoft.com/office/drawing/2014/main" id="{6BA1FF80-39C7-4F76-93B3-B8319F056C0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53250" name="Rectangle 5">
            <a:extLst>
              <a:ext uri="{FF2B5EF4-FFF2-40B4-BE49-F238E27FC236}">
                <a16:creationId xmlns:a16="http://schemas.microsoft.com/office/drawing/2014/main" id="{585E9756-EA93-4823-89C8-5CE0E195E454}"/>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Primary Functions of Marketing</a:t>
            </a:r>
          </a:p>
        </p:txBody>
      </p:sp>
      <p:sp>
        <p:nvSpPr>
          <p:cNvPr id="53251" name="Rectangle 6">
            <a:extLst>
              <a:ext uri="{FF2B5EF4-FFF2-40B4-BE49-F238E27FC236}">
                <a16:creationId xmlns:a16="http://schemas.microsoft.com/office/drawing/2014/main" id="{E1B270B8-D414-4175-8A21-C57422F35299}"/>
              </a:ext>
            </a:extLst>
          </p:cNvPr>
          <p:cNvSpPr>
            <a:spLocks noChangeArrowheads="1"/>
          </p:cNvSpPr>
          <p:nvPr/>
        </p:nvSpPr>
        <p:spPr bwMode="auto">
          <a:xfrm>
            <a:off x="609600" y="3109079"/>
            <a:ext cx="5257800"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2200" b="0" i="1" dirty="0"/>
              <a:t>The 2020 holiday release of the film ‘Cats’ was forecast to produce $14-20 million at the box office in its opening weekend, but it came up considerably short with just $6.5 million, leading some to speculate the film would be one of the biggest flops in box office history </a:t>
            </a:r>
          </a:p>
        </p:txBody>
      </p:sp>
      <p:sp>
        <p:nvSpPr>
          <p:cNvPr id="53252" name="Text Box 7">
            <a:extLst>
              <a:ext uri="{FF2B5EF4-FFF2-40B4-BE49-F238E27FC236}">
                <a16:creationId xmlns:a16="http://schemas.microsoft.com/office/drawing/2014/main" id="{20252665-139C-4065-A8C4-AC2099B07F6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53253" name="Rectangle 1">
            <a:extLst>
              <a:ext uri="{FF2B5EF4-FFF2-40B4-BE49-F238E27FC236}">
                <a16:creationId xmlns:a16="http://schemas.microsoft.com/office/drawing/2014/main" id="{1C08754D-E5C1-459C-92BC-D431545632FD}"/>
              </a:ext>
            </a:extLst>
          </p:cNvPr>
          <p:cNvSpPr>
            <a:spLocks noChangeArrowheads="1"/>
          </p:cNvSpPr>
          <p:nvPr/>
        </p:nvSpPr>
        <p:spPr bwMode="auto">
          <a:xfrm>
            <a:off x="914400" y="1676400"/>
            <a:ext cx="64770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lvl="2" algn="ctr" eaLnBrk="1" hangingPunct="1"/>
            <a:r>
              <a:rPr lang="en-US" altLang="en-US" b="0">
                <a:solidFill>
                  <a:srgbClr val="0000FF"/>
                </a:solidFill>
              </a:rPr>
              <a:t>Budgets and projections/forecasts are never an exact science</a:t>
            </a:r>
          </a:p>
        </p:txBody>
      </p:sp>
      <p:pic>
        <p:nvPicPr>
          <p:cNvPr id="4100" name="Picture 4" descr="Cats (2019 film) - Wikipedia">
            <a:extLst>
              <a:ext uri="{FF2B5EF4-FFF2-40B4-BE49-F238E27FC236}">
                <a16:creationId xmlns:a16="http://schemas.microsoft.com/office/drawing/2014/main" id="{E7014F3A-C0BC-470F-B4C2-0C2EB7AED4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57912" y="2704312"/>
            <a:ext cx="2466975" cy="36480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297" name="Group 2">
            <a:extLst>
              <a:ext uri="{FF2B5EF4-FFF2-40B4-BE49-F238E27FC236}">
                <a16:creationId xmlns:a16="http://schemas.microsoft.com/office/drawing/2014/main" id="{6D51F5E5-9294-4263-8799-620AA8509F9F}"/>
              </a:ext>
            </a:extLst>
          </p:cNvPr>
          <p:cNvGrpSpPr>
            <a:grpSpLocks/>
          </p:cNvGrpSpPr>
          <p:nvPr/>
        </p:nvGrpSpPr>
        <p:grpSpPr bwMode="auto">
          <a:xfrm>
            <a:off x="0" y="0"/>
            <a:ext cx="9144000" cy="976313"/>
            <a:chOff x="0" y="0"/>
            <a:chExt cx="5760" cy="615"/>
          </a:xfrm>
        </p:grpSpPr>
        <p:sp>
          <p:nvSpPr>
            <p:cNvPr id="55304" name="Text Box 3">
              <a:extLst>
                <a:ext uri="{FF2B5EF4-FFF2-40B4-BE49-F238E27FC236}">
                  <a16:creationId xmlns:a16="http://schemas.microsoft.com/office/drawing/2014/main" id="{8838E278-5DFC-4FA7-90A9-03D139C25D1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2.4</a:t>
              </a:r>
            </a:p>
          </p:txBody>
        </p:sp>
        <p:sp>
          <p:nvSpPr>
            <p:cNvPr id="55305" name="Text Box 4">
              <a:extLst>
                <a:ext uri="{FF2B5EF4-FFF2-40B4-BE49-F238E27FC236}">
                  <a16:creationId xmlns:a16="http://schemas.microsoft.com/office/drawing/2014/main" id="{07DFAA2C-27BC-46E5-82B2-56ABA8CC8F5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55298" name="Rectangle 5">
            <a:extLst>
              <a:ext uri="{FF2B5EF4-FFF2-40B4-BE49-F238E27FC236}">
                <a16:creationId xmlns:a16="http://schemas.microsoft.com/office/drawing/2014/main" id="{D752784B-CD93-4069-B208-8A0F8BA30C89}"/>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Primary Functions of Marketing</a:t>
            </a:r>
          </a:p>
        </p:txBody>
      </p:sp>
      <p:sp>
        <p:nvSpPr>
          <p:cNvPr id="294918" name="Rectangle 6">
            <a:extLst>
              <a:ext uri="{FF2B5EF4-FFF2-40B4-BE49-F238E27FC236}">
                <a16:creationId xmlns:a16="http://schemas.microsoft.com/office/drawing/2014/main" id="{267E197D-9950-4892-ABAB-415610B1848C}"/>
              </a:ext>
            </a:extLst>
          </p:cNvPr>
          <p:cNvSpPr>
            <a:spLocks noChangeArrowheads="1"/>
          </p:cNvSpPr>
          <p:nvPr/>
        </p:nvSpPr>
        <p:spPr bwMode="auto">
          <a:xfrm>
            <a:off x="304800" y="1752600"/>
            <a:ext cx="8305800" cy="203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endParaRPr lang="en-US" altLang="en-US" sz="800">
              <a:solidFill>
                <a:srgbClr val="000099"/>
              </a:solidFill>
            </a:endParaRPr>
          </a:p>
          <a:p>
            <a:pPr eaLnBrk="1" hangingPunct="1"/>
            <a:r>
              <a:rPr lang="en-US" altLang="en-US" b="0"/>
              <a:t>The US Army chose to end it NASCAR sponsorship after the Air National Guard spent $650,000 to sponsor a NASCAR Sprint Cup race that resulted in just 439 recruitment leads, none of which ended up joining the Army.</a:t>
            </a:r>
            <a:endParaRPr lang="en-US" altLang="en-US"/>
          </a:p>
        </p:txBody>
      </p:sp>
      <p:sp>
        <p:nvSpPr>
          <p:cNvPr id="55300" name="Text Box 7">
            <a:extLst>
              <a:ext uri="{FF2B5EF4-FFF2-40B4-BE49-F238E27FC236}">
                <a16:creationId xmlns:a16="http://schemas.microsoft.com/office/drawing/2014/main" id="{ADC00784-0F29-4DF4-B3CE-A056074473E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pic>
        <p:nvPicPr>
          <p:cNvPr id="20490" name="Picture 10" descr="https://encrypted-tbn1.google.com/images?q=tbn:ANd9GcT9RGMCh8qGj7NH8Bm9jKBXmISGJNA9Pf4iocGv889A9nsR8c4JWQ">
            <a:extLst>
              <a:ext uri="{FF2B5EF4-FFF2-40B4-BE49-F238E27FC236}">
                <a16:creationId xmlns:a16="http://schemas.microsoft.com/office/drawing/2014/main" id="{35948420-9347-437D-93E4-BF021679CF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0" y="3810000"/>
            <a:ext cx="3810000" cy="226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Oval 36">
            <a:extLst>
              <a:ext uri="{FF2B5EF4-FFF2-40B4-BE49-F238E27FC236}">
                <a16:creationId xmlns:a16="http://schemas.microsoft.com/office/drawing/2014/main" id="{E801135A-8959-46FC-A2FD-06E419B845A4}"/>
              </a:ext>
            </a:extLst>
          </p:cNvPr>
          <p:cNvSpPr>
            <a:spLocks noChangeArrowheads="1"/>
          </p:cNvSpPr>
          <p:nvPr/>
        </p:nvSpPr>
        <p:spPr bwMode="auto">
          <a:xfrm>
            <a:off x="3200400" y="4953000"/>
            <a:ext cx="3200400" cy="1143000"/>
          </a:xfrm>
          <a:prstGeom prst="ellipse">
            <a:avLst/>
          </a:prstGeom>
          <a:noFill/>
          <a:ln w="508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endParaRPr lang="en-US" altLang="en-US"/>
          </a:p>
        </p:txBody>
      </p:sp>
      <p:cxnSp>
        <p:nvCxnSpPr>
          <p:cNvPr id="14" name="Straight Connector 13">
            <a:extLst>
              <a:ext uri="{FF2B5EF4-FFF2-40B4-BE49-F238E27FC236}">
                <a16:creationId xmlns:a16="http://schemas.microsoft.com/office/drawing/2014/main" id="{E525B018-9101-4812-834F-FE980C71E219}"/>
              </a:ext>
            </a:extLst>
          </p:cNvPr>
          <p:cNvCxnSpPr>
            <a:cxnSpLocks noChangeShapeType="1"/>
          </p:cNvCxnSpPr>
          <p:nvPr/>
        </p:nvCxnSpPr>
        <p:spPr bwMode="auto">
          <a:xfrm flipV="1">
            <a:off x="3581400" y="5257800"/>
            <a:ext cx="2895600" cy="990600"/>
          </a:xfrm>
          <a:prstGeom prst="line">
            <a:avLst/>
          </a:prstGeom>
          <a:noFill/>
          <a:ln w="50800">
            <a:solidFill>
              <a:srgbClr val="FF0000"/>
            </a:solidFill>
            <a:round/>
            <a:headEnd/>
            <a:tailEn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294918"/>
                                        </p:tgtEl>
                                        <p:attrNameLst>
                                          <p:attrName>style.visibility</p:attrName>
                                        </p:attrNameLst>
                                      </p:cBhvr>
                                      <p:to>
                                        <p:strVal val="visible"/>
                                      </p:to>
                                    </p:set>
                                  </p:childTnLst>
                                </p:cTn>
                              </p:par>
                              <p:par>
                                <p:cTn id="7" presetID="9" presetClass="entr" presetSubtype="0" fill="hold" nodeType="withEffect">
                                  <p:stCondLst>
                                    <p:cond delay="0"/>
                                  </p:stCondLst>
                                  <p:childTnLst>
                                    <p:set>
                                      <p:cBhvr>
                                        <p:cTn id="8" dur="1" fill="hold">
                                          <p:stCondLst>
                                            <p:cond delay="0"/>
                                          </p:stCondLst>
                                        </p:cTn>
                                        <p:tgtEl>
                                          <p:spTgt spid="20490"/>
                                        </p:tgtEl>
                                        <p:attrNameLst>
                                          <p:attrName>style.visibility</p:attrName>
                                        </p:attrNameLst>
                                      </p:cBhvr>
                                      <p:to>
                                        <p:strVal val="visible"/>
                                      </p:to>
                                    </p:set>
                                    <p:animEffect transition="in" filter="dissolve">
                                      <p:cBhvr>
                                        <p:cTn id="9" dur="500"/>
                                        <p:tgtEl>
                                          <p:spTgt spid="20490"/>
                                        </p:tgtEl>
                                      </p:cBhvr>
                                    </p:animEffect>
                                  </p:childTnLst>
                                </p:cTn>
                              </p:par>
                              <p:par>
                                <p:cTn id="10" presetID="21" presetClass="entr" presetSubtype="4"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heel(4)">
                                      <p:cBhvr>
                                        <p:cTn id="12" dur="2000"/>
                                        <p:tgtEl>
                                          <p:spTgt spid="10"/>
                                        </p:tgtEl>
                                      </p:cBhvr>
                                    </p:animEffect>
                                  </p:childTnLst>
                                </p:cTn>
                              </p:par>
                            </p:childTnLst>
                          </p:cTn>
                        </p:par>
                        <p:par>
                          <p:cTn id="13" fill="hold" nodeType="afterGroup">
                            <p:stCondLst>
                              <p:cond delay="2000"/>
                            </p:stCondLst>
                            <p:childTnLst>
                              <p:par>
                                <p:cTn id="14" presetID="9" presetClass="entr" presetSubtype="0"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dissolve">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4918" grpId="0" autoUpdateAnimBg="0"/>
      <p:bldP spid="1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345" name="Group 2">
            <a:extLst>
              <a:ext uri="{FF2B5EF4-FFF2-40B4-BE49-F238E27FC236}">
                <a16:creationId xmlns:a16="http://schemas.microsoft.com/office/drawing/2014/main" id="{2FFC6879-6C50-41B6-8B3C-6B8A1C8358CB}"/>
              </a:ext>
            </a:extLst>
          </p:cNvPr>
          <p:cNvGrpSpPr>
            <a:grpSpLocks/>
          </p:cNvGrpSpPr>
          <p:nvPr/>
        </p:nvGrpSpPr>
        <p:grpSpPr bwMode="auto">
          <a:xfrm>
            <a:off x="0" y="0"/>
            <a:ext cx="9144000" cy="976313"/>
            <a:chOff x="0" y="0"/>
            <a:chExt cx="5760" cy="615"/>
          </a:xfrm>
        </p:grpSpPr>
        <p:sp>
          <p:nvSpPr>
            <p:cNvPr id="57350" name="Text Box 3">
              <a:extLst>
                <a:ext uri="{FF2B5EF4-FFF2-40B4-BE49-F238E27FC236}">
                  <a16:creationId xmlns:a16="http://schemas.microsoft.com/office/drawing/2014/main" id="{B2713634-C23F-48F5-855E-E0AF43D889D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2.4</a:t>
              </a:r>
            </a:p>
          </p:txBody>
        </p:sp>
        <p:sp>
          <p:nvSpPr>
            <p:cNvPr id="57351" name="Text Box 4">
              <a:extLst>
                <a:ext uri="{FF2B5EF4-FFF2-40B4-BE49-F238E27FC236}">
                  <a16:creationId xmlns:a16="http://schemas.microsoft.com/office/drawing/2014/main" id="{D7C1D59C-DA5B-4FD8-82E7-133DD2FFB243}"/>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57346" name="Rectangle 5">
            <a:extLst>
              <a:ext uri="{FF2B5EF4-FFF2-40B4-BE49-F238E27FC236}">
                <a16:creationId xmlns:a16="http://schemas.microsoft.com/office/drawing/2014/main" id="{7A16EFD0-6043-405A-814C-52E927B274FE}"/>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Primary Functions of Marketing</a:t>
            </a:r>
          </a:p>
        </p:txBody>
      </p:sp>
      <p:sp>
        <p:nvSpPr>
          <p:cNvPr id="294918" name="Rectangle 6">
            <a:extLst>
              <a:ext uri="{FF2B5EF4-FFF2-40B4-BE49-F238E27FC236}">
                <a16:creationId xmlns:a16="http://schemas.microsoft.com/office/drawing/2014/main" id="{2AFA2A86-0C3B-471E-8E95-AD68C393073D}"/>
              </a:ext>
            </a:extLst>
          </p:cNvPr>
          <p:cNvSpPr>
            <a:spLocks noChangeArrowheads="1"/>
          </p:cNvSpPr>
          <p:nvPr/>
        </p:nvSpPr>
        <p:spPr bwMode="auto">
          <a:xfrm>
            <a:off x="304800" y="1752600"/>
            <a:ext cx="5638800" cy="429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endParaRPr lang="en-US" altLang="en-US" sz="800">
              <a:solidFill>
                <a:srgbClr val="000099"/>
              </a:solidFill>
            </a:endParaRPr>
          </a:p>
          <a:p>
            <a:pPr eaLnBrk="1" hangingPunct="1"/>
            <a:r>
              <a:rPr lang="en-US" altLang="en-US" sz="2200" b="0">
                <a:solidFill>
                  <a:srgbClr val="000099"/>
                </a:solidFill>
              </a:rPr>
              <a:t>Like many professional sports franchises, MLB</a:t>
            </a:r>
            <a:r>
              <a:rPr lang="ja-JP" altLang="en-US" sz="2200" b="0">
                <a:solidFill>
                  <a:srgbClr val="000099"/>
                </a:solidFill>
              </a:rPr>
              <a:t>’</a:t>
            </a:r>
            <a:r>
              <a:rPr lang="en-US" altLang="ja-JP" sz="2200" b="0">
                <a:solidFill>
                  <a:srgbClr val="000099"/>
                </a:solidFill>
              </a:rPr>
              <a:t>s Washington Nationals offer payment plans for customers purchasing ticket packages.  According to the team</a:t>
            </a:r>
            <a:r>
              <a:rPr lang="ja-JP" altLang="en-US" sz="2200" b="0">
                <a:solidFill>
                  <a:srgbClr val="000099"/>
                </a:solidFill>
              </a:rPr>
              <a:t>’</a:t>
            </a:r>
            <a:r>
              <a:rPr lang="en-US" altLang="ja-JP" sz="2200" b="0">
                <a:solidFill>
                  <a:srgbClr val="000099"/>
                </a:solidFill>
              </a:rPr>
              <a:t>s website, the Nats</a:t>
            </a:r>
            <a:r>
              <a:rPr lang="ja-JP" altLang="en-US" sz="2200" b="0">
                <a:solidFill>
                  <a:srgbClr val="000099"/>
                </a:solidFill>
              </a:rPr>
              <a:t>’</a:t>
            </a:r>
            <a:r>
              <a:rPr lang="en-US" altLang="ja-JP" sz="2200" b="0">
                <a:solidFill>
                  <a:srgbClr val="000099"/>
                </a:solidFill>
              </a:rPr>
              <a:t> </a:t>
            </a:r>
            <a:r>
              <a:rPr lang="ja-JP" altLang="en-US" sz="2200" b="0">
                <a:solidFill>
                  <a:srgbClr val="000099"/>
                </a:solidFill>
              </a:rPr>
              <a:t>“</a:t>
            </a:r>
            <a:r>
              <a:rPr lang="en-US" altLang="ja-JP" sz="2200" b="0">
                <a:solidFill>
                  <a:srgbClr val="000099"/>
                </a:solidFill>
              </a:rPr>
              <a:t>Grand Slam E-Z Payment Plan allows season ticket holders to pay a fraction of the total cost of their tickets in easy monthly payments. This is available for either Full, Half, or Partial Season Ticket Plans.</a:t>
            </a:r>
            <a:r>
              <a:rPr lang="ja-JP" altLang="en-US" sz="2200" b="0">
                <a:solidFill>
                  <a:srgbClr val="000099"/>
                </a:solidFill>
              </a:rPr>
              <a:t>”</a:t>
            </a:r>
            <a:r>
              <a:rPr lang="en-US" altLang="ja-JP" b="0">
                <a:solidFill>
                  <a:srgbClr val="000099"/>
                </a:solidFill>
              </a:rPr>
              <a:t> </a:t>
            </a:r>
          </a:p>
          <a:p>
            <a:pPr eaLnBrk="1" hangingPunct="1"/>
            <a:endParaRPr lang="en-US" altLang="en-US">
              <a:solidFill>
                <a:srgbClr val="000099"/>
              </a:solidFill>
            </a:endParaRPr>
          </a:p>
        </p:txBody>
      </p:sp>
      <p:sp>
        <p:nvSpPr>
          <p:cNvPr id="57348" name="Text Box 7">
            <a:extLst>
              <a:ext uri="{FF2B5EF4-FFF2-40B4-BE49-F238E27FC236}">
                <a16:creationId xmlns:a16="http://schemas.microsoft.com/office/drawing/2014/main" id="{52282734-B14B-48BF-89F8-B47303516D3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pic>
        <p:nvPicPr>
          <p:cNvPr id="57349" name="Picture 10" descr="tick">
            <a:extLst>
              <a:ext uri="{FF2B5EF4-FFF2-40B4-BE49-F238E27FC236}">
                <a16:creationId xmlns:a16="http://schemas.microsoft.com/office/drawing/2014/main" id="{A3E64D84-CD59-47E0-9F1F-42C3C571C7A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7400" y="2057400"/>
            <a:ext cx="2971800"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4918"/>
                                        </p:tgtEl>
                                        <p:attrNameLst>
                                          <p:attrName>style.visibility</p:attrName>
                                        </p:attrNameLst>
                                      </p:cBhvr>
                                      <p:to>
                                        <p:strVal val="visible"/>
                                      </p:to>
                                    </p:set>
                                    <p:anim calcmode="lin" valueType="num">
                                      <p:cBhvr additive="base">
                                        <p:cTn id="7" dur="500" fill="hold"/>
                                        <p:tgtEl>
                                          <p:spTgt spid="294918"/>
                                        </p:tgtEl>
                                        <p:attrNameLst>
                                          <p:attrName>ppt_x</p:attrName>
                                        </p:attrNameLst>
                                      </p:cBhvr>
                                      <p:tavLst>
                                        <p:tav tm="0">
                                          <p:val>
                                            <p:strVal val="0-#ppt_w/2"/>
                                          </p:val>
                                        </p:tav>
                                        <p:tav tm="100000">
                                          <p:val>
                                            <p:strVal val="#ppt_x"/>
                                          </p:val>
                                        </p:tav>
                                      </p:tavLst>
                                    </p:anim>
                                    <p:anim calcmode="lin" valueType="num">
                                      <p:cBhvr additive="base">
                                        <p:cTn id="8" dur="500" fill="hold"/>
                                        <p:tgtEl>
                                          <p:spTgt spid="2949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4918"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393" name="Group 2">
            <a:extLst>
              <a:ext uri="{FF2B5EF4-FFF2-40B4-BE49-F238E27FC236}">
                <a16:creationId xmlns:a16="http://schemas.microsoft.com/office/drawing/2014/main" id="{935CD34D-8AEC-48A9-9311-9D18747171AC}"/>
              </a:ext>
            </a:extLst>
          </p:cNvPr>
          <p:cNvGrpSpPr>
            <a:grpSpLocks/>
          </p:cNvGrpSpPr>
          <p:nvPr/>
        </p:nvGrpSpPr>
        <p:grpSpPr bwMode="auto">
          <a:xfrm>
            <a:off x="0" y="0"/>
            <a:ext cx="9144000" cy="976313"/>
            <a:chOff x="0" y="0"/>
            <a:chExt cx="5760" cy="615"/>
          </a:xfrm>
        </p:grpSpPr>
        <p:sp>
          <p:nvSpPr>
            <p:cNvPr id="59397" name="Text Box 3">
              <a:extLst>
                <a:ext uri="{FF2B5EF4-FFF2-40B4-BE49-F238E27FC236}">
                  <a16:creationId xmlns:a16="http://schemas.microsoft.com/office/drawing/2014/main" id="{040AC473-D4E5-4923-A11D-E148E05AD8F0}"/>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2.4</a:t>
              </a:r>
            </a:p>
          </p:txBody>
        </p:sp>
        <p:sp>
          <p:nvSpPr>
            <p:cNvPr id="59398" name="Text Box 4">
              <a:extLst>
                <a:ext uri="{FF2B5EF4-FFF2-40B4-BE49-F238E27FC236}">
                  <a16:creationId xmlns:a16="http://schemas.microsoft.com/office/drawing/2014/main" id="{8E5BABEF-DC7A-4751-9C6B-7BF5AFA097A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59394" name="Text Box 11">
            <a:extLst>
              <a:ext uri="{FF2B5EF4-FFF2-40B4-BE49-F238E27FC236}">
                <a16:creationId xmlns:a16="http://schemas.microsoft.com/office/drawing/2014/main" id="{7D8CEDE8-79E2-4A23-B702-607E2929694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pic>
        <p:nvPicPr>
          <p:cNvPr id="59395" name="Picture 15">
            <a:extLst>
              <a:ext uri="{FF2B5EF4-FFF2-40B4-BE49-F238E27FC236}">
                <a16:creationId xmlns:a16="http://schemas.microsoft.com/office/drawing/2014/main" id="{A30E5C40-5627-4572-BE0A-E4B7BDD41C0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90600"/>
            <a:ext cx="9144000"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6" name="Picture 19">
            <a:extLst>
              <a:ext uri="{FF2B5EF4-FFF2-40B4-BE49-F238E27FC236}">
                <a16:creationId xmlns:a16="http://schemas.microsoft.com/office/drawing/2014/main" id="{A38A68E4-B4A9-4F02-BF26-F2CEC15CF68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2438400"/>
            <a:ext cx="6257925" cy="414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41" name="Group 2">
            <a:extLst>
              <a:ext uri="{FF2B5EF4-FFF2-40B4-BE49-F238E27FC236}">
                <a16:creationId xmlns:a16="http://schemas.microsoft.com/office/drawing/2014/main" id="{EA2F4D00-F1A5-43F7-BEEE-9F17353602B9}"/>
              </a:ext>
            </a:extLst>
          </p:cNvPr>
          <p:cNvGrpSpPr>
            <a:grpSpLocks/>
          </p:cNvGrpSpPr>
          <p:nvPr/>
        </p:nvGrpSpPr>
        <p:grpSpPr bwMode="auto">
          <a:xfrm>
            <a:off x="0" y="0"/>
            <a:ext cx="9144000" cy="976313"/>
            <a:chOff x="0" y="0"/>
            <a:chExt cx="5760" cy="615"/>
          </a:xfrm>
        </p:grpSpPr>
        <p:sp>
          <p:nvSpPr>
            <p:cNvPr id="61447" name="Text Box 3">
              <a:extLst>
                <a:ext uri="{FF2B5EF4-FFF2-40B4-BE49-F238E27FC236}">
                  <a16:creationId xmlns:a16="http://schemas.microsoft.com/office/drawing/2014/main" id="{FCBBE483-9C53-4198-A849-9632C21AD4B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2.4</a:t>
              </a:r>
            </a:p>
          </p:txBody>
        </p:sp>
        <p:sp>
          <p:nvSpPr>
            <p:cNvPr id="61448" name="Text Box 4">
              <a:extLst>
                <a:ext uri="{FF2B5EF4-FFF2-40B4-BE49-F238E27FC236}">
                  <a16:creationId xmlns:a16="http://schemas.microsoft.com/office/drawing/2014/main" id="{39EDEA46-7AA5-479D-BB85-7AEF2E12DFE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61442" name="Rectangle 5">
            <a:extLst>
              <a:ext uri="{FF2B5EF4-FFF2-40B4-BE49-F238E27FC236}">
                <a16:creationId xmlns:a16="http://schemas.microsoft.com/office/drawing/2014/main" id="{83D0FBB4-E886-4A5E-9BE5-7BBD91F025D5}"/>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Primary Functions of Marketing</a:t>
            </a:r>
          </a:p>
        </p:txBody>
      </p:sp>
      <p:sp>
        <p:nvSpPr>
          <p:cNvPr id="84998" name="Rectangle 6">
            <a:extLst>
              <a:ext uri="{FF2B5EF4-FFF2-40B4-BE49-F238E27FC236}">
                <a16:creationId xmlns:a16="http://schemas.microsoft.com/office/drawing/2014/main" id="{D6ED5A98-4900-49E5-A2DA-2123818B2718}"/>
              </a:ext>
            </a:extLst>
          </p:cNvPr>
          <p:cNvSpPr>
            <a:spLocks noChangeArrowheads="1"/>
          </p:cNvSpPr>
          <p:nvPr/>
        </p:nvSpPr>
        <p:spPr bwMode="auto">
          <a:xfrm>
            <a:off x="152400" y="3048000"/>
            <a:ext cx="8991600" cy="301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endParaRPr lang="en-US" altLang="en-US" i="1">
              <a:solidFill>
                <a:srgbClr val="CC0000"/>
              </a:solidFill>
            </a:endParaRPr>
          </a:p>
          <a:p>
            <a:pPr eaLnBrk="1" hangingPunct="1">
              <a:buFont typeface="Wingdings" panose="05000000000000000000" pitchFamily="2" charset="2"/>
              <a:buChar char="Ø"/>
            </a:pPr>
            <a:r>
              <a:rPr lang="en-US" altLang="en-US" b="0">
                <a:solidFill>
                  <a:srgbClr val="CC0000"/>
                </a:solidFill>
              </a:rPr>
              <a:t> 	Cultivating prospective buyers (or leads) in a </a:t>
            </a:r>
          </a:p>
          <a:p>
            <a:pPr eaLnBrk="1" hangingPunct="1">
              <a:buFont typeface="Wingdings" panose="05000000000000000000" pitchFamily="2" charset="2"/>
              <a:buNone/>
            </a:pPr>
            <a:r>
              <a:rPr lang="en-US" altLang="en-US" b="0">
                <a:solidFill>
                  <a:srgbClr val="CC0000"/>
                </a:solidFill>
              </a:rPr>
              <a:t>	market segment</a:t>
            </a:r>
          </a:p>
          <a:p>
            <a:pPr eaLnBrk="1" hangingPunct="1">
              <a:buFont typeface="Wingdings" panose="05000000000000000000" pitchFamily="2" charset="2"/>
              <a:buNone/>
            </a:pPr>
            <a:endParaRPr lang="en-US" altLang="en-US" b="0">
              <a:solidFill>
                <a:srgbClr val="CC0000"/>
              </a:solidFill>
            </a:endParaRPr>
          </a:p>
          <a:p>
            <a:pPr eaLnBrk="1" hangingPunct="1">
              <a:buFont typeface="Wingdings" panose="05000000000000000000" pitchFamily="2" charset="2"/>
              <a:buChar char="Ø"/>
            </a:pPr>
            <a:r>
              <a:rPr lang="en-US" altLang="en-US" b="0">
                <a:solidFill>
                  <a:srgbClr val="CC0000"/>
                </a:solidFill>
              </a:rPr>
              <a:t> 	Conveying the features, advantages and benefits </a:t>
            </a:r>
          </a:p>
          <a:p>
            <a:pPr eaLnBrk="1" hangingPunct="1">
              <a:buFont typeface="Wingdings" panose="05000000000000000000" pitchFamily="2" charset="2"/>
              <a:buNone/>
            </a:pPr>
            <a:r>
              <a:rPr lang="en-US" altLang="en-US" b="0">
                <a:solidFill>
                  <a:srgbClr val="CC0000"/>
                </a:solidFill>
              </a:rPr>
              <a:t>	of a product or service to the prospective buyer </a:t>
            </a:r>
          </a:p>
          <a:p>
            <a:pPr eaLnBrk="1" hangingPunct="1">
              <a:buFont typeface="Wingdings" panose="05000000000000000000" pitchFamily="2" charset="2"/>
              <a:buChar char="Ø"/>
            </a:pPr>
            <a:endParaRPr lang="en-US" altLang="en-US" b="0">
              <a:solidFill>
                <a:srgbClr val="CC0000"/>
              </a:solidFill>
            </a:endParaRPr>
          </a:p>
          <a:p>
            <a:pPr eaLnBrk="1" hangingPunct="1">
              <a:buFont typeface="Wingdings" panose="05000000000000000000" pitchFamily="2" charset="2"/>
              <a:buChar char="Ø"/>
            </a:pPr>
            <a:r>
              <a:rPr lang="en-US" altLang="en-US" b="0">
                <a:solidFill>
                  <a:srgbClr val="CC0000"/>
                </a:solidFill>
              </a:rPr>
              <a:t> 	Closing the sale</a:t>
            </a:r>
          </a:p>
        </p:txBody>
      </p:sp>
      <p:sp>
        <p:nvSpPr>
          <p:cNvPr id="84999" name="Line 7">
            <a:extLst>
              <a:ext uri="{FF2B5EF4-FFF2-40B4-BE49-F238E27FC236}">
                <a16:creationId xmlns:a16="http://schemas.microsoft.com/office/drawing/2014/main" id="{6E648FC5-2B43-48F6-B24D-219B54AE930E}"/>
              </a:ext>
            </a:extLst>
          </p:cNvPr>
          <p:cNvSpPr>
            <a:spLocks noChangeShapeType="1"/>
          </p:cNvSpPr>
          <p:nvPr/>
        </p:nvSpPr>
        <p:spPr bwMode="auto">
          <a:xfrm flipH="1">
            <a:off x="152400" y="3048000"/>
            <a:ext cx="8763000" cy="0"/>
          </a:xfrm>
          <a:prstGeom prst="line">
            <a:avLst/>
          </a:prstGeom>
          <a:noFill/>
          <a:ln w="28575">
            <a:solidFill>
              <a:srgbClr val="000066"/>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61445" name="Text Box 9">
            <a:extLst>
              <a:ext uri="{FF2B5EF4-FFF2-40B4-BE49-F238E27FC236}">
                <a16:creationId xmlns:a16="http://schemas.microsoft.com/office/drawing/2014/main" id="{0E5E5BF3-0AAE-4D4F-988C-2B072E97F66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61446" name="Rectangle 10">
            <a:extLst>
              <a:ext uri="{FF2B5EF4-FFF2-40B4-BE49-F238E27FC236}">
                <a16:creationId xmlns:a16="http://schemas.microsoft.com/office/drawing/2014/main" id="{4BC169DB-65DD-4121-AD43-B95C869F7B19}"/>
              </a:ext>
            </a:extLst>
          </p:cNvPr>
          <p:cNvSpPr>
            <a:spLocks noChangeArrowheads="1"/>
          </p:cNvSpPr>
          <p:nvPr/>
        </p:nvSpPr>
        <p:spPr bwMode="auto">
          <a:xfrm>
            <a:off x="228600" y="1981200"/>
            <a:ext cx="89154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a:solidFill>
                  <a:srgbClr val="000099"/>
                </a:solidFill>
              </a:rPr>
              <a:t>Selling:</a:t>
            </a:r>
            <a:r>
              <a:rPr lang="en-US" altLang="en-US"/>
              <a:t>  </a:t>
            </a:r>
            <a:r>
              <a:rPr lang="en-US" altLang="en-US" b="0"/>
              <a:t>Communicating with consumers to assess and </a:t>
            </a:r>
          </a:p>
          <a:p>
            <a:pPr eaLnBrk="1" hangingPunct="1"/>
            <a:endParaRPr lang="en-US" altLang="en-US" sz="500" b="0"/>
          </a:p>
          <a:p>
            <a:pPr eaLnBrk="1" hangingPunct="1"/>
            <a:r>
              <a:rPr lang="en-US" altLang="en-US" b="0"/>
              <a:t>fill their needs, as well as anticipating future needs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84999"/>
                                        </p:tgtEl>
                                        <p:attrNameLst>
                                          <p:attrName>style.visibility</p:attrName>
                                        </p:attrNameLst>
                                      </p:cBhvr>
                                      <p:to>
                                        <p:strVal val="visible"/>
                                      </p:to>
                                    </p:set>
                                    <p:anim calcmode="lin" valueType="num">
                                      <p:cBhvr additive="base">
                                        <p:cTn id="7" dur="500" fill="hold"/>
                                        <p:tgtEl>
                                          <p:spTgt spid="84999"/>
                                        </p:tgtEl>
                                        <p:attrNameLst>
                                          <p:attrName>ppt_x</p:attrName>
                                        </p:attrNameLst>
                                      </p:cBhvr>
                                      <p:tavLst>
                                        <p:tav tm="0">
                                          <p:val>
                                            <p:strVal val="0-#ppt_w/2"/>
                                          </p:val>
                                        </p:tav>
                                        <p:tav tm="100000">
                                          <p:val>
                                            <p:strVal val="#ppt_x"/>
                                          </p:val>
                                        </p:tav>
                                      </p:tavLst>
                                    </p:anim>
                                    <p:anim calcmode="lin" valueType="num">
                                      <p:cBhvr additive="base">
                                        <p:cTn id="8" dur="500" fill="hold"/>
                                        <p:tgtEl>
                                          <p:spTgt spid="84999"/>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84998">
                                            <p:txEl>
                                              <p:pRg st="1" end="1"/>
                                            </p:txEl>
                                          </p:spTgt>
                                        </p:tgtEl>
                                        <p:attrNameLst>
                                          <p:attrName>style.visibility</p:attrName>
                                        </p:attrNameLst>
                                      </p:cBhvr>
                                      <p:to>
                                        <p:strVal val="visible"/>
                                      </p:to>
                                    </p:set>
                                    <p:anim calcmode="lin" valueType="num">
                                      <p:cBhvr additive="base">
                                        <p:cTn id="12" dur="500" fill="hold"/>
                                        <p:tgtEl>
                                          <p:spTgt spid="84998">
                                            <p:txEl>
                                              <p:pRg st="1" end="1"/>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84998">
                                            <p:txEl>
                                              <p:pRg st="1" end="1"/>
                                            </p:txEl>
                                          </p:spTgt>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84998">
                                            <p:txEl>
                                              <p:pRg st="2" end="2"/>
                                            </p:txEl>
                                          </p:spTgt>
                                        </p:tgtEl>
                                        <p:attrNameLst>
                                          <p:attrName>style.visibility</p:attrName>
                                        </p:attrNameLst>
                                      </p:cBhvr>
                                      <p:to>
                                        <p:strVal val="visible"/>
                                      </p:to>
                                    </p:set>
                                    <p:anim calcmode="lin" valueType="num">
                                      <p:cBhvr additive="base">
                                        <p:cTn id="16" dur="500" fill="hold"/>
                                        <p:tgtEl>
                                          <p:spTgt spid="84998">
                                            <p:txEl>
                                              <p:pRg st="2" end="2"/>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84998">
                                            <p:txEl>
                                              <p:pRg st="2" end="2"/>
                                            </p:txEl>
                                          </p:spTgt>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1000"/>
                            </p:stCondLst>
                            <p:childTnLst>
                              <p:par>
                                <p:cTn id="19" presetID="2" presetClass="entr" presetSubtype="8" fill="hold" nodeType="afterEffect">
                                  <p:stCondLst>
                                    <p:cond delay="0"/>
                                  </p:stCondLst>
                                  <p:childTnLst>
                                    <p:set>
                                      <p:cBhvr>
                                        <p:cTn id="20" dur="1" fill="hold">
                                          <p:stCondLst>
                                            <p:cond delay="0"/>
                                          </p:stCondLst>
                                        </p:cTn>
                                        <p:tgtEl>
                                          <p:spTgt spid="84998">
                                            <p:txEl>
                                              <p:pRg st="4" end="4"/>
                                            </p:txEl>
                                          </p:spTgt>
                                        </p:tgtEl>
                                        <p:attrNameLst>
                                          <p:attrName>style.visibility</p:attrName>
                                        </p:attrNameLst>
                                      </p:cBhvr>
                                      <p:to>
                                        <p:strVal val="visible"/>
                                      </p:to>
                                    </p:set>
                                    <p:anim calcmode="lin" valueType="num">
                                      <p:cBhvr additive="base">
                                        <p:cTn id="21" dur="500" fill="hold"/>
                                        <p:tgtEl>
                                          <p:spTgt spid="84998">
                                            <p:txEl>
                                              <p:pRg st="4" end="4"/>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84998">
                                            <p:txEl>
                                              <p:pRg st="4" end="4"/>
                                            </p:txEl>
                                          </p:spTgt>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84998">
                                            <p:txEl>
                                              <p:pRg st="5" end="5"/>
                                            </p:txEl>
                                          </p:spTgt>
                                        </p:tgtEl>
                                        <p:attrNameLst>
                                          <p:attrName>style.visibility</p:attrName>
                                        </p:attrNameLst>
                                      </p:cBhvr>
                                      <p:to>
                                        <p:strVal val="visible"/>
                                      </p:to>
                                    </p:set>
                                    <p:anim calcmode="lin" valueType="num">
                                      <p:cBhvr additive="base">
                                        <p:cTn id="25" dur="500" fill="hold"/>
                                        <p:tgtEl>
                                          <p:spTgt spid="84998">
                                            <p:txEl>
                                              <p:pRg st="5" end="5"/>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84998">
                                            <p:txEl>
                                              <p:pRg st="5" end="5"/>
                                            </p:txEl>
                                          </p:spTgt>
                                        </p:tgtEl>
                                        <p:attrNameLst>
                                          <p:attrName>ppt_y</p:attrName>
                                        </p:attrNameLst>
                                      </p:cBhvr>
                                      <p:tavLst>
                                        <p:tav tm="0">
                                          <p:val>
                                            <p:strVal val="#ppt_y"/>
                                          </p:val>
                                        </p:tav>
                                        <p:tav tm="100000">
                                          <p:val>
                                            <p:strVal val="#ppt_y"/>
                                          </p:val>
                                        </p:tav>
                                      </p:tavLst>
                                    </p:anim>
                                  </p:childTnLst>
                                </p:cTn>
                              </p:par>
                            </p:childTnLst>
                          </p:cTn>
                        </p:par>
                        <p:par>
                          <p:cTn id="27" fill="hold" nodeType="afterGroup">
                            <p:stCondLst>
                              <p:cond delay="1500"/>
                            </p:stCondLst>
                            <p:childTnLst>
                              <p:par>
                                <p:cTn id="28" presetID="2" presetClass="entr" presetSubtype="8" fill="hold" nodeType="afterEffect">
                                  <p:stCondLst>
                                    <p:cond delay="0"/>
                                  </p:stCondLst>
                                  <p:childTnLst>
                                    <p:set>
                                      <p:cBhvr>
                                        <p:cTn id="29" dur="1" fill="hold">
                                          <p:stCondLst>
                                            <p:cond delay="0"/>
                                          </p:stCondLst>
                                        </p:cTn>
                                        <p:tgtEl>
                                          <p:spTgt spid="84998">
                                            <p:txEl>
                                              <p:pRg st="7" end="7"/>
                                            </p:txEl>
                                          </p:spTgt>
                                        </p:tgtEl>
                                        <p:attrNameLst>
                                          <p:attrName>style.visibility</p:attrName>
                                        </p:attrNameLst>
                                      </p:cBhvr>
                                      <p:to>
                                        <p:strVal val="visible"/>
                                      </p:to>
                                    </p:set>
                                    <p:anim calcmode="lin" valueType="num">
                                      <p:cBhvr additive="base">
                                        <p:cTn id="30" dur="500" fill="hold"/>
                                        <p:tgtEl>
                                          <p:spTgt spid="84998">
                                            <p:txEl>
                                              <p:pRg st="7" end="7"/>
                                            </p:txEl>
                                          </p:spTgt>
                                        </p:tgtEl>
                                        <p:attrNameLst>
                                          <p:attrName>ppt_x</p:attrName>
                                        </p:attrNameLst>
                                      </p:cBhvr>
                                      <p:tavLst>
                                        <p:tav tm="0">
                                          <p:val>
                                            <p:strVal val="0-#ppt_w/2"/>
                                          </p:val>
                                        </p:tav>
                                        <p:tav tm="100000">
                                          <p:val>
                                            <p:strVal val="#ppt_x"/>
                                          </p:val>
                                        </p:tav>
                                      </p:tavLst>
                                    </p:anim>
                                    <p:anim calcmode="lin" valueType="num">
                                      <p:cBhvr additive="base">
                                        <p:cTn id="31" dur="500" fill="hold"/>
                                        <p:tgtEl>
                                          <p:spTgt spid="84998">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489" name="Group 2">
            <a:extLst>
              <a:ext uri="{FF2B5EF4-FFF2-40B4-BE49-F238E27FC236}">
                <a16:creationId xmlns:a16="http://schemas.microsoft.com/office/drawing/2014/main" id="{3EACEC57-16CA-4AD2-894E-36CFDE34BFCC}"/>
              </a:ext>
            </a:extLst>
          </p:cNvPr>
          <p:cNvGrpSpPr>
            <a:grpSpLocks/>
          </p:cNvGrpSpPr>
          <p:nvPr/>
        </p:nvGrpSpPr>
        <p:grpSpPr bwMode="auto">
          <a:xfrm>
            <a:off x="0" y="0"/>
            <a:ext cx="9144000" cy="976313"/>
            <a:chOff x="0" y="0"/>
            <a:chExt cx="5760" cy="615"/>
          </a:xfrm>
        </p:grpSpPr>
        <p:sp>
          <p:nvSpPr>
            <p:cNvPr id="63493" name="Text Box 3">
              <a:extLst>
                <a:ext uri="{FF2B5EF4-FFF2-40B4-BE49-F238E27FC236}">
                  <a16:creationId xmlns:a16="http://schemas.microsoft.com/office/drawing/2014/main" id="{1419D6BC-E0F6-4891-86C9-0316EEB6EB4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2.4</a:t>
              </a:r>
            </a:p>
          </p:txBody>
        </p:sp>
        <p:sp>
          <p:nvSpPr>
            <p:cNvPr id="63494" name="Text Box 4">
              <a:extLst>
                <a:ext uri="{FF2B5EF4-FFF2-40B4-BE49-F238E27FC236}">
                  <a16:creationId xmlns:a16="http://schemas.microsoft.com/office/drawing/2014/main" id="{EE892DBA-7DA1-4C43-BDEC-9CE8BB39911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63490" name="Rectangle 5">
            <a:extLst>
              <a:ext uri="{FF2B5EF4-FFF2-40B4-BE49-F238E27FC236}">
                <a16:creationId xmlns:a16="http://schemas.microsoft.com/office/drawing/2014/main" id="{49F45288-44A8-47B6-B935-82EB172B2709}"/>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Primary Functions of Marketing</a:t>
            </a:r>
          </a:p>
        </p:txBody>
      </p:sp>
      <p:sp>
        <p:nvSpPr>
          <p:cNvPr id="296966" name="Rectangle 6">
            <a:extLst>
              <a:ext uri="{FF2B5EF4-FFF2-40B4-BE49-F238E27FC236}">
                <a16:creationId xmlns:a16="http://schemas.microsoft.com/office/drawing/2014/main" id="{5725C57A-CA32-4CE8-9018-E1D8977CB9ED}"/>
              </a:ext>
            </a:extLst>
          </p:cNvPr>
          <p:cNvSpPr>
            <a:spLocks noChangeArrowheads="1"/>
          </p:cNvSpPr>
          <p:nvPr/>
        </p:nvSpPr>
        <p:spPr bwMode="auto">
          <a:xfrm>
            <a:off x="152400" y="1600200"/>
            <a:ext cx="8991600" cy="520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endParaRPr lang="en-US" altLang="en-US" i="1">
              <a:solidFill>
                <a:srgbClr val="CC0000"/>
              </a:solidFill>
            </a:endParaRPr>
          </a:p>
          <a:p>
            <a:pPr eaLnBrk="1" hangingPunct="1">
              <a:buFont typeface="Wingdings" panose="05000000000000000000" pitchFamily="2" charset="2"/>
              <a:buChar char="Ø"/>
            </a:pPr>
            <a:r>
              <a:rPr lang="en-US" altLang="en-US" b="0">
                <a:solidFill>
                  <a:srgbClr val="CC0000"/>
                </a:solidFill>
              </a:rPr>
              <a:t> 	Many professional sports teams utilize a call center 	to revenue generated by ticket sales</a:t>
            </a:r>
          </a:p>
          <a:p>
            <a:pPr eaLnBrk="1" hangingPunct="1">
              <a:buFont typeface="Wingdings" panose="05000000000000000000" pitchFamily="2" charset="2"/>
              <a:buNone/>
            </a:pPr>
            <a:endParaRPr lang="en-US" altLang="en-US" b="0">
              <a:solidFill>
                <a:srgbClr val="CC0000"/>
              </a:solidFill>
            </a:endParaRPr>
          </a:p>
          <a:p>
            <a:pPr eaLnBrk="1" hangingPunct="1">
              <a:buFont typeface="Wingdings" panose="05000000000000000000" pitchFamily="2" charset="2"/>
              <a:buChar char="Ø"/>
            </a:pPr>
            <a:r>
              <a:rPr lang="en-US" altLang="en-US" b="0">
                <a:solidFill>
                  <a:srgbClr val="CC0000"/>
                </a:solidFill>
              </a:rPr>
              <a:t>      A call center is a physical location where calls are 	placed, or received, in high volume for the purpose 	of sales, marketing, customer service; typically 	through the use of telemarketers</a:t>
            </a:r>
          </a:p>
          <a:p>
            <a:pPr eaLnBrk="1" hangingPunct="1">
              <a:buFont typeface="Wingdings" panose="05000000000000000000" pitchFamily="2" charset="2"/>
              <a:buNone/>
            </a:pPr>
            <a:endParaRPr lang="en-US" altLang="en-US" b="0">
              <a:solidFill>
                <a:srgbClr val="CC0000"/>
              </a:solidFill>
            </a:endParaRPr>
          </a:p>
          <a:p>
            <a:pPr eaLnBrk="1" hangingPunct="1">
              <a:buFont typeface="Wingdings" panose="05000000000000000000" pitchFamily="2" charset="2"/>
              <a:buChar char="Ø"/>
            </a:pPr>
            <a:r>
              <a:rPr lang="en-US" altLang="en-US" b="0">
                <a:solidFill>
                  <a:srgbClr val="CC0000"/>
                </a:solidFill>
              </a:rPr>
              <a:t> 	Call centers employ a staff to perform 	telemarketing activity with the goal of selling 	ticket packages over the telephone</a:t>
            </a:r>
          </a:p>
          <a:p>
            <a:pPr eaLnBrk="1" hangingPunct="1">
              <a:buFont typeface="Wingdings" panose="05000000000000000000" pitchFamily="2" charset="2"/>
              <a:buChar char="Ø"/>
            </a:pPr>
            <a:endParaRPr lang="en-US" altLang="en-US" b="0">
              <a:solidFill>
                <a:srgbClr val="CC0000"/>
              </a:solidFill>
            </a:endParaRPr>
          </a:p>
          <a:p>
            <a:pPr eaLnBrk="1" hangingPunct="1">
              <a:buFont typeface="Wingdings" panose="05000000000000000000" pitchFamily="2" charset="2"/>
              <a:buNone/>
            </a:pPr>
            <a:endParaRPr lang="en-US" altLang="en-US" b="0">
              <a:solidFill>
                <a:srgbClr val="CC0000"/>
              </a:solidFill>
            </a:endParaRPr>
          </a:p>
        </p:txBody>
      </p:sp>
      <p:sp>
        <p:nvSpPr>
          <p:cNvPr id="63492" name="Text Box 8">
            <a:extLst>
              <a:ext uri="{FF2B5EF4-FFF2-40B4-BE49-F238E27FC236}">
                <a16:creationId xmlns:a16="http://schemas.microsoft.com/office/drawing/2014/main" id="{EE23ABF9-EAD8-4050-93AE-F477280BA4C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296966">
                                            <p:txEl>
                                              <p:pRg st="1" end="1"/>
                                            </p:txEl>
                                          </p:spTgt>
                                        </p:tgtEl>
                                        <p:attrNameLst>
                                          <p:attrName>style.visibility</p:attrName>
                                        </p:attrNameLst>
                                      </p:cBhvr>
                                      <p:to>
                                        <p:strVal val="visible"/>
                                      </p:to>
                                    </p:set>
                                    <p:anim calcmode="lin" valueType="num">
                                      <p:cBhvr additive="base">
                                        <p:cTn id="7" dur="500" fill="hold"/>
                                        <p:tgtEl>
                                          <p:spTgt spid="296966">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96966">
                                            <p:txEl>
                                              <p:pRg st="1" end="1"/>
                                            </p:txEl>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296966">
                                            <p:txEl>
                                              <p:pRg st="3" end="3"/>
                                            </p:txEl>
                                          </p:spTgt>
                                        </p:tgtEl>
                                        <p:attrNameLst>
                                          <p:attrName>style.visibility</p:attrName>
                                        </p:attrNameLst>
                                      </p:cBhvr>
                                      <p:to>
                                        <p:strVal val="visible"/>
                                      </p:to>
                                    </p:set>
                                    <p:anim calcmode="lin" valueType="num">
                                      <p:cBhvr additive="base">
                                        <p:cTn id="12" dur="500" fill="hold"/>
                                        <p:tgtEl>
                                          <p:spTgt spid="296966">
                                            <p:txEl>
                                              <p:pRg st="3" end="3"/>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296966">
                                            <p:txEl>
                                              <p:pRg st="3" end="3"/>
                                            </p:txEl>
                                          </p:spTgt>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8" fill="hold" nodeType="afterEffect">
                                  <p:stCondLst>
                                    <p:cond delay="0"/>
                                  </p:stCondLst>
                                  <p:childTnLst>
                                    <p:set>
                                      <p:cBhvr>
                                        <p:cTn id="16" dur="1" fill="hold">
                                          <p:stCondLst>
                                            <p:cond delay="0"/>
                                          </p:stCondLst>
                                        </p:cTn>
                                        <p:tgtEl>
                                          <p:spTgt spid="296966">
                                            <p:txEl>
                                              <p:pRg st="5" end="5"/>
                                            </p:txEl>
                                          </p:spTgt>
                                        </p:tgtEl>
                                        <p:attrNameLst>
                                          <p:attrName>style.visibility</p:attrName>
                                        </p:attrNameLst>
                                      </p:cBhvr>
                                      <p:to>
                                        <p:strVal val="visible"/>
                                      </p:to>
                                    </p:set>
                                    <p:anim calcmode="lin" valueType="num">
                                      <p:cBhvr additive="base">
                                        <p:cTn id="17" dur="500" fill="hold"/>
                                        <p:tgtEl>
                                          <p:spTgt spid="296966">
                                            <p:txEl>
                                              <p:pRg st="5" end="5"/>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296966">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537" name="Group 2">
            <a:extLst>
              <a:ext uri="{FF2B5EF4-FFF2-40B4-BE49-F238E27FC236}">
                <a16:creationId xmlns:a16="http://schemas.microsoft.com/office/drawing/2014/main" id="{88B48116-2B91-4B9A-883D-B1981F7127BB}"/>
              </a:ext>
            </a:extLst>
          </p:cNvPr>
          <p:cNvGrpSpPr>
            <a:grpSpLocks/>
          </p:cNvGrpSpPr>
          <p:nvPr/>
        </p:nvGrpSpPr>
        <p:grpSpPr bwMode="auto">
          <a:xfrm>
            <a:off x="0" y="0"/>
            <a:ext cx="9144000" cy="976313"/>
            <a:chOff x="0" y="0"/>
            <a:chExt cx="5760" cy="615"/>
          </a:xfrm>
        </p:grpSpPr>
        <p:sp>
          <p:nvSpPr>
            <p:cNvPr id="65543" name="Text Box 3">
              <a:extLst>
                <a:ext uri="{FF2B5EF4-FFF2-40B4-BE49-F238E27FC236}">
                  <a16:creationId xmlns:a16="http://schemas.microsoft.com/office/drawing/2014/main" id="{8AB606AD-039E-4183-8A0C-C3CB99BF87C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2.4</a:t>
              </a:r>
            </a:p>
          </p:txBody>
        </p:sp>
        <p:sp>
          <p:nvSpPr>
            <p:cNvPr id="65544" name="Text Box 4">
              <a:extLst>
                <a:ext uri="{FF2B5EF4-FFF2-40B4-BE49-F238E27FC236}">
                  <a16:creationId xmlns:a16="http://schemas.microsoft.com/office/drawing/2014/main" id="{2127710D-6B07-4D2B-8482-C064679BA5B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65538" name="Rectangle 5">
            <a:extLst>
              <a:ext uri="{FF2B5EF4-FFF2-40B4-BE49-F238E27FC236}">
                <a16:creationId xmlns:a16="http://schemas.microsoft.com/office/drawing/2014/main" id="{326DD293-3D27-4144-A8AC-7CEF7BE652E5}"/>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Primary Functions of Marketing</a:t>
            </a:r>
          </a:p>
        </p:txBody>
      </p:sp>
      <p:sp>
        <p:nvSpPr>
          <p:cNvPr id="65539" name="Rectangle 6">
            <a:extLst>
              <a:ext uri="{FF2B5EF4-FFF2-40B4-BE49-F238E27FC236}">
                <a16:creationId xmlns:a16="http://schemas.microsoft.com/office/drawing/2014/main" id="{70FA12A1-644B-49DD-B82C-FE833D22BEB8}"/>
              </a:ext>
            </a:extLst>
          </p:cNvPr>
          <p:cNvSpPr>
            <a:spLocks noChangeArrowheads="1"/>
          </p:cNvSpPr>
          <p:nvPr/>
        </p:nvSpPr>
        <p:spPr bwMode="auto">
          <a:xfrm>
            <a:off x="0" y="1828800"/>
            <a:ext cx="89916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buFont typeface="Wingdings" panose="05000000000000000000" pitchFamily="2" charset="2"/>
              <a:buNone/>
            </a:pPr>
            <a:r>
              <a:rPr lang="en-US" altLang="en-US" b="0">
                <a:solidFill>
                  <a:srgbClr val="A20000"/>
                </a:solidFill>
              </a:rPr>
              <a:t> The University of Minnesota athletics department outsourced their ticket sales operation to a third party organization (Aspire Group) to help boost ticket sales for Gopher athletic events.  </a:t>
            </a:r>
          </a:p>
          <a:p>
            <a:pPr algn="ctr" eaLnBrk="1" hangingPunct="1">
              <a:buFont typeface="Wingdings" panose="05000000000000000000" pitchFamily="2" charset="2"/>
              <a:buNone/>
            </a:pPr>
            <a:endParaRPr lang="en-US" altLang="en-US" b="0">
              <a:solidFill>
                <a:srgbClr val="A20000"/>
              </a:solidFill>
            </a:endParaRPr>
          </a:p>
          <a:p>
            <a:pPr algn="ctr" eaLnBrk="1" hangingPunct="1">
              <a:buFont typeface="Wingdings" panose="05000000000000000000" pitchFamily="2" charset="2"/>
              <a:buNone/>
            </a:pPr>
            <a:r>
              <a:rPr lang="en-US" altLang="en-US" b="0">
                <a:solidFill>
                  <a:srgbClr val="A20000"/>
                </a:solidFill>
              </a:rPr>
              <a:t>Aspire deployed a full-time sales staff to work in Minneapolis on the effort.</a:t>
            </a:r>
          </a:p>
        </p:txBody>
      </p:sp>
      <p:sp>
        <p:nvSpPr>
          <p:cNvPr id="65540" name="Text Box 7">
            <a:extLst>
              <a:ext uri="{FF2B5EF4-FFF2-40B4-BE49-F238E27FC236}">
                <a16:creationId xmlns:a16="http://schemas.microsoft.com/office/drawing/2014/main" id="{F572E1F5-2E5A-4F3C-870D-201C8EEFA33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pic>
        <p:nvPicPr>
          <p:cNvPr id="25615" name="Picture 15" descr="https://encrypted-tbn2.google.com/images?q=tbn:ANd9GcQ587voZYLfChYdcauu4JxkW3WauvIklGS1quSzZ1a_6Tubn_4oLA">
            <a:extLst>
              <a:ext uri="{FF2B5EF4-FFF2-40B4-BE49-F238E27FC236}">
                <a16:creationId xmlns:a16="http://schemas.microsoft.com/office/drawing/2014/main" id="{44CDF2CC-E0A7-4AF0-8706-356B502B485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5105400"/>
            <a:ext cx="20859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9" name="Picture 19" descr="https://encrypted-tbn0.google.com/images?q=tbn:ANd9GcSwx9fboHMJx21RiiZg2tuRwtyfHLTpVG-FCMYJ8CCugzDjGZPI-A">
            <a:extLst>
              <a:ext uri="{FF2B5EF4-FFF2-40B4-BE49-F238E27FC236}">
                <a16:creationId xmlns:a16="http://schemas.microsoft.com/office/drawing/2014/main" id="{98A34416-82FA-4041-8939-E41523081B5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3000" y="5105400"/>
            <a:ext cx="3209925" cy="1182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25619"/>
                                        </p:tgtEl>
                                        <p:attrNameLst>
                                          <p:attrName>style.visibility</p:attrName>
                                        </p:attrNameLst>
                                      </p:cBhvr>
                                      <p:to>
                                        <p:strVal val="visible"/>
                                      </p:to>
                                    </p:set>
                                    <p:animEffect transition="in" filter="dissolve">
                                      <p:cBhvr>
                                        <p:cTn id="7" dur="500"/>
                                        <p:tgtEl>
                                          <p:spTgt spid="25619"/>
                                        </p:tgtEl>
                                      </p:cBhvr>
                                    </p:animEffect>
                                  </p:childTnLst>
                                </p:cTn>
                              </p:par>
                              <p:par>
                                <p:cTn id="8" presetID="9" presetClass="entr" presetSubtype="0" fill="hold" nodeType="withEffect">
                                  <p:stCondLst>
                                    <p:cond delay="0"/>
                                  </p:stCondLst>
                                  <p:childTnLst>
                                    <p:set>
                                      <p:cBhvr>
                                        <p:cTn id="9" dur="1" fill="hold">
                                          <p:stCondLst>
                                            <p:cond delay="0"/>
                                          </p:stCondLst>
                                        </p:cTn>
                                        <p:tgtEl>
                                          <p:spTgt spid="25615"/>
                                        </p:tgtEl>
                                        <p:attrNameLst>
                                          <p:attrName>style.visibility</p:attrName>
                                        </p:attrNameLst>
                                      </p:cBhvr>
                                      <p:to>
                                        <p:strVal val="visible"/>
                                      </p:to>
                                    </p:set>
                                    <p:animEffect transition="in" filter="dissolve">
                                      <p:cBhvr>
                                        <p:cTn id="10" dur="500"/>
                                        <p:tgtEl>
                                          <p:spTgt spid="256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585" name="Group 2">
            <a:extLst>
              <a:ext uri="{FF2B5EF4-FFF2-40B4-BE49-F238E27FC236}">
                <a16:creationId xmlns:a16="http://schemas.microsoft.com/office/drawing/2014/main" id="{F248887E-F0BA-4B42-AECC-B24B04D111B3}"/>
              </a:ext>
            </a:extLst>
          </p:cNvPr>
          <p:cNvGrpSpPr>
            <a:grpSpLocks/>
          </p:cNvGrpSpPr>
          <p:nvPr/>
        </p:nvGrpSpPr>
        <p:grpSpPr bwMode="auto">
          <a:xfrm>
            <a:off x="0" y="0"/>
            <a:ext cx="9144000" cy="976313"/>
            <a:chOff x="0" y="0"/>
            <a:chExt cx="5760" cy="615"/>
          </a:xfrm>
        </p:grpSpPr>
        <p:sp>
          <p:nvSpPr>
            <p:cNvPr id="67591" name="Text Box 3">
              <a:extLst>
                <a:ext uri="{FF2B5EF4-FFF2-40B4-BE49-F238E27FC236}">
                  <a16:creationId xmlns:a16="http://schemas.microsoft.com/office/drawing/2014/main" id="{C8DE0187-0F7D-423C-9D79-DB97A304370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2.4</a:t>
              </a:r>
            </a:p>
          </p:txBody>
        </p:sp>
        <p:sp>
          <p:nvSpPr>
            <p:cNvPr id="67592" name="Text Box 4">
              <a:extLst>
                <a:ext uri="{FF2B5EF4-FFF2-40B4-BE49-F238E27FC236}">
                  <a16:creationId xmlns:a16="http://schemas.microsoft.com/office/drawing/2014/main" id="{7263AA82-ABCC-41D0-9EA4-AF016EE2CA4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67586" name="Rectangle 5">
            <a:extLst>
              <a:ext uri="{FF2B5EF4-FFF2-40B4-BE49-F238E27FC236}">
                <a16:creationId xmlns:a16="http://schemas.microsoft.com/office/drawing/2014/main" id="{D851B0BF-0CD5-4F92-B5AE-A16A21EA0149}"/>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Primary Functions of Marketing</a:t>
            </a:r>
          </a:p>
        </p:txBody>
      </p:sp>
      <p:sp>
        <p:nvSpPr>
          <p:cNvPr id="67587" name="Rectangle 6">
            <a:extLst>
              <a:ext uri="{FF2B5EF4-FFF2-40B4-BE49-F238E27FC236}">
                <a16:creationId xmlns:a16="http://schemas.microsoft.com/office/drawing/2014/main" id="{41A78AA9-F6E0-49D7-8D30-0FE277FD35AA}"/>
              </a:ext>
            </a:extLst>
          </p:cNvPr>
          <p:cNvSpPr>
            <a:spLocks noChangeArrowheads="1"/>
          </p:cNvSpPr>
          <p:nvPr/>
        </p:nvSpPr>
        <p:spPr bwMode="auto">
          <a:xfrm>
            <a:off x="228600" y="1600200"/>
            <a:ext cx="891540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endParaRPr lang="en-US" altLang="en-US">
              <a:solidFill>
                <a:srgbClr val="000099"/>
              </a:solidFill>
            </a:endParaRPr>
          </a:p>
          <a:p>
            <a:pPr eaLnBrk="1" hangingPunct="1"/>
            <a:r>
              <a:rPr lang="en-US" altLang="en-US">
                <a:solidFill>
                  <a:srgbClr val="000099"/>
                </a:solidFill>
              </a:rPr>
              <a:t>Marketing Information-Management:</a:t>
            </a:r>
            <a:r>
              <a:rPr lang="en-US" altLang="en-US"/>
              <a:t>  </a:t>
            </a:r>
            <a:r>
              <a:rPr lang="en-US" altLang="en-US" b="0"/>
              <a:t>Gathering and using information about customers to improve business decision making</a:t>
            </a:r>
            <a:endParaRPr lang="en-US" altLang="en-US" b="0" i="1"/>
          </a:p>
        </p:txBody>
      </p:sp>
      <p:sp>
        <p:nvSpPr>
          <p:cNvPr id="67588" name="Text Box 10">
            <a:extLst>
              <a:ext uri="{FF2B5EF4-FFF2-40B4-BE49-F238E27FC236}">
                <a16:creationId xmlns:a16="http://schemas.microsoft.com/office/drawing/2014/main" id="{66A11A52-0C32-4FBB-A70F-0A8E75DD3D8A}"/>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86027" name="Rectangle 11">
            <a:extLst>
              <a:ext uri="{FF2B5EF4-FFF2-40B4-BE49-F238E27FC236}">
                <a16:creationId xmlns:a16="http://schemas.microsoft.com/office/drawing/2014/main" id="{89AADD1B-DC1C-43CE-B76C-D7E16AD05B4F}"/>
              </a:ext>
            </a:extLst>
          </p:cNvPr>
          <p:cNvSpPr>
            <a:spLocks noChangeArrowheads="1"/>
          </p:cNvSpPr>
          <p:nvPr/>
        </p:nvSpPr>
        <p:spPr bwMode="auto">
          <a:xfrm>
            <a:off x="762000" y="3810000"/>
            <a:ext cx="7696200" cy="22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b="0" i="1">
                <a:solidFill>
                  <a:srgbClr val="CC0000"/>
                </a:solidFill>
              </a:rPr>
              <a:t>Professional sports teams began offering smaller ticket packages (half-season, quarter-season, five-game packages) after determining through customer research that full season ticket plans were often too costly and/or time consuming for many fans to purchase</a:t>
            </a:r>
          </a:p>
        </p:txBody>
      </p:sp>
      <p:sp>
        <p:nvSpPr>
          <p:cNvPr id="86028" name="Line 12">
            <a:extLst>
              <a:ext uri="{FF2B5EF4-FFF2-40B4-BE49-F238E27FC236}">
                <a16:creationId xmlns:a16="http://schemas.microsoft.com/office/drawing/2014/main" id="{A34C5B17-B067-4141-A2A6-4FEDC017574F}"/>
              </a:ext>
            </a:extLst>
          </p:cNvPr>
          <p:cNvSpPr>
            <a:spLocks noChangeShapeType="1"/>
          </p:cNvSpPr>
          <p:nvPr/>
        </p:nvSpPr>
        <p:spPr bwMode="auto">
          <a:xfrm flipH="1">
            <a:off x="228600" y="3429000"/>
            <a:ext cx="8763000" cy="0"/>
          </a:xfrm>
          <a:prstGeom prst="line">
            <a:avLst/>
          </a:prstGeom>
          <a:noFill/>
          <a:ln w="28575">
            <a:solidFill>
              <a:srgbClr val="000066"/>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86028"/>
                                        </p:tgtEl>
                                        <p:attrNameLst>
                                          <p:attrName>style.visibility</p:attrName>
                                        </p:attrNameLst>
                                      </p:cBhvr>
                                      <p:to>
                                        <p:strVal val="visible"/>
                                      </p:to>
                                    </p:set>
                                    <p:anim calcmode="lin" valueType="num">
                                      <p:cBhvr additive="base">
                                        <p:cTn id="7" dur="500" fill="hold"/>
                                        <p:tgtEl>
                                          <p:spTgt spid="86028"/>
                                        </p:tgtEl>
                                        <p:attrNameLst>
                                          <p:attrName>ppt_x</p:attrName>
                                        </p:attrNameLst>
                                      </p:cBhvr>
                                      <p:tavLst>
                                        <p:tav tm="0">
                                          <p:val>
                                            <p:strVal val="0-#ppt_w/2"/>
                                          </p:val>
                                        </p:tav>
                                        <p:tav tm="100000">
                                          <p:val>
                                            <p:strVal val="#ppt_x"/>
                                          </p:val>
                                        </p:tav>
                                      </p:tavLst>
                                    </p:anim>
                                    <p:anim calcmode="lin" valueType="num">
                                      <p:cBhvr additive="base">
                                        <p:cTn id="8" dur="500" fill="hold"/>
                                        <p:tgtEl>
                                          <p:spTgt spid="86028"/>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6027"/>
                                        </p:tgtEl>
                                        <p:attrNameLst>
                                          <p:attrName>style.visibility</p:attrName>
                                        </p:attrNameLst>
                                      </p:cBhvr>
                                      <p:to>
                                        <p:strVal val="visible"/>
                                      </p:to>
                                    </p:set>
                                    <p:anim calcmode="lin" valueType="num">
                                      <p:cBhvr additive="base">
                                        <p:cTn id="12" dur="500" fill="hold"/>
                                        <p:tgtEl>
                                          <p:spTgt spid="86027"/>
                                        </p:tgtEl>
                                        <p:attrNameLst>
                                          <p:attrName>ppt_x</p:attrName>
                                        </p:attrNameLst>
                                      </p:cBhvr>
                                      <p:tavLst>
                                        <p:tav tm="0">
                                          <p:val>
                                            <p:strVal val="0-#ppt_w/2"/>
                                          </p:val>
                                        </p:tav>
                                        <p:tav tm="100000">
                                          <p:val>
                                            <p:strVal val="#ppt_x"/>
                                          </p:val>
                                        </p:tav>
                                      </p:tavLst>
                                    </p:anim>
                                    <p:anim calcmode="lin" valueType="num">
                                      <p:cBhvr additive="base">
                                        <p:cTn id="13" dur="500" fill="hold"/>
                                        <p:tgtEl>
                                          <p:spTgt spid="860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633" name="Group 2">
            <a:extLst>
              <a:ext uri="{FF2B5EF4-FFF2-40B4-BE49-F238E27FC236}">
                <a16:creationId xmlns:a16="http://schemas.microsoft.com/office/drawing/2014/main" id="{0DF1BA92-050E-4CFE-8C1F-D454B02AD3F9}"/>
              </a:ext>
            </a:extLst>
          </p:cNvPr>
          <p:cNvGrpSpPr>
            <a:grpSpLocks/>
          </p:cNvGrpSpPr>
          <p:nvPr/>
        </p:nvGrpSpPr>
        <p:grpSpPr bwMode="auto">
          <a:xfrm>
            <a:off x="0" y="0"/>
            <a:ext cx="9144000" cy="976313"/>
            <a:chOff x="0" y="0"/>
            <a:chExt cx="5760" cy="615"/>
          </a:xfrm>
        </p:grpSpPr>
        <p:sp>
          <p:nvSpPr>
            <p:cNvPr id="69638" name="Text Box 3">
              <a:extLst>
                <a:ext uri="{FF2B5EF4-FFF2-40B4-BE49-F238E27FC236}">
                  <a16:creationId xmlns:a16="http://schemas.microsoft.com/office/drawing/2014/main" id="{D1682DFE-C178-47CB-8D9A-477EDABD3BC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2.4</a:t>
              </a:r>
            </a:p>
          </p:txBody>
        </p:sp>
        <p:sp>
          <p:nvSpPr>
            <p:cNvPr id="69639" name="Text Box 4">
              <a:extLst>
                <a:ext uri="{FF2B5EF4-FFF2-40B4-BE49-F238E27FC236}">
                  <a16:creationId xmlns:a16="http://schemas.microsoft.com/office/drawing/2014/main" id="{F7A02C15-247E-4113-938F-9A4DACD37933}"/>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69634" name="Rectangle 5">
            <a:extLst>
              <a:ext uri="{FF2B5EF4-FFF2-40B4-BE49-F238E27FC236}">
                <a16:creationId xmlns:a16="http://schemas.microsoft.com/office/drawing/2014/main" id="{0719211A-0FBF-4E23-9F51-913B70D1BDCE}"/>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Primary Functions of Marketing</a:t>
            </a:r>
          </a:p>
        </p:txBody>
      </p:sp>
      <p:sp>
        <p:nvSpPr>
          <p:cNvPr id="297990" name="Rectangle 6">
            <a:extLst>
              <a:ext uri="{FF2B5EF4-FFF2-40B4-BE49-F238E27FC236}">
                <a16:creationId xmlns:a16="http://schemas.microsoft.com/office/drawing/2014/main" id="{D77107FF-E5F6-4E18-9B0E-624E6B78EDAB}"/>
              </a:ext>
            </a:extLst>
          </p:cNvPr>
          <p:cNvSpPr>
            <a:spLocks noChangeArrowheads="1"/>
          </p:cNvSpPr>
          <p:nvPr/>
        </p:nvSpPr>
        <p:spPr bwMode="auto">
          <a:xfrm>
            <a:off x="228600" y="1752600"/>
            <a:ext cx="8610600" cy="301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buFont typeface="Wingdings" panose="05000000000000000000" pitchFamily="2" charset="2"/>
              <a:buNone/>
            </a:pPr>
            <a:r>
              <a:rPr lang="en-US" altLang="en-US" b="0">
                <a:solidFill>
                  <a:srgbClr val="22228B"/>
                </a:solidFill>
              </a:rPr>
              <a:t>As visitors pass through the turnstiles at Disneyland in California, guests are randomly selected to answer interview questions from friendly staff members equipped with hand held data recording devices. This provides Disney management with up to date information about park guests, such as where they are from, how many are in their group, and how many times they have visited the theme park in the past.</a:t>
            </a:r>
          </a:p>
        </p:txBody>
      </p:sp>
      <p:sp>
        <p:nvSpPr>
          <p:cNvPr id="69636" name="Text Box 7">
            <a:extLst>
              <a:ext uri="{FF2B5EF4-FFF2-40B4-BE49-F238E27FC236}">
                <a16:creationId xmlns:a16="http://schemas.microsoft.com/office/drawing/2014/main" id="{ABD87025-A339-48A0-AFCC-2D8BCD22303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pic>
        <p:nvPicPr>
          <p:cNvPr id="259075" name="Picture 3">
            <a:extLst>
              <a:ext uri="{FF2B5EF4-FFF2-40B4-BE49-F238E27FC236}">
                <a16:creationId xmlns:a16="http://schemas.microsoft.com/office/drawing/2014/main" id="{E87C8E50-4B23-438F-AA85-C6EFB47F9F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0" y="4800600"/>
            <a:ext cx="2590800" cy="178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97990"/>
                                        </p:tgtEl>
                                        <p:attrNameLst>
                                          <p:attrName>style.visibility</p:attrName>
                                        </p:attrNameLst>
                                      </p:cBhvr>
                                      <p:to>
                                        <p:strVal val="visible"/>
                                      </p:to>
                                    </p:set>
                                    <p:animEffect transition="in" filter="diamond(in)">
                                      <p:cBhvr>
                                        <p:cTn id="7" dur="1000"/>
                                        <p:tgtEl>
                                          <p:spTgt spid="297990"/>
                                        </p:tgtEl>
                                      </p:cBhvr>
                                    </p:animEffect>
                                  </p:childTnLst>
                                </p:cTn>
                              </p:par>
                              <p:par>
                                <p:cTn id="8" presetID="9" presetClass="entr" presetSubtype="0" fill="hold" nodeType="withEffect">
                                  <p:stCondLst>
                                    <p:cond delay="0"/>
                                  </p:stCondLst>
                                  <p:childTnLst>
                                    <p:set>
                                      <p:cBhvr>
                                        <p:cTn id="9" dur="1" fill="hold">
                                          <p:stCondLst>
                                            <p:cond delay="0"/>
                                          </p:stCondLst>
                                        </p:cTn>
                                        <p:tgtEl>
                                          <p:spTgt spid="259075"/>
                                        </p:tgtEl>
                                        <p:attrNameLst>
                                          <p:attrName>style.visibility</p:attrName>
                                        </p:attrNameLst>
                                      </p:cBhvr>
                                      <p:to>
                                        <p:strVal val="visible"/>
                                      </p:to>
                                    </p:set>
                                    <p:animEffect transition="in" filter="dissolve">
                                      <p:cBhvr>
                                        <p:cTn id="10" dur="500"/>
                                        <p:tgtEl>
                                          <p:spTgt spid="259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99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1" name="Group 2">
            <a:extLst>
              <a:ext uri="{FF2B5EF4-FFF2-40B4-BE49-F238E27FC236}">
                <a16:creationId xmlns:a16="http://schemas.microsoft.com/office/drawing/2014/main" id="{50DC1EA6-D80C-4558-BD7E-7344612CB3A3}"/>
              </a:ext>
            </a:extLst>
          </p:cNvPr>
          <p:cNvGrpSpPr>
            <a:grpSpLocks/>
          </p:cNvGrpSpPr>
          <p:nvPr/>
        </p:nvGrpSpPr>
        <p:grpSpPr bwMode="auto">
          <a:xfrm>
            <a:off x="0" y="0"/>
            <a:ext cx="9144000" cy="976313"/>
            <a:chOff x="0" y="0"/>
            <a:chExt cx="5760" cy="615"/>
          </a:xfrm>
        </p:grpSpPr>
        <p:sp>
          <p:nvSpPr>
            <p:cNvPr id="10248" name="Text Box 3">
              <a:extLst>
                <a:ext uri="{FF2B5EF4-FFF2-40B4-BE49-F238E27FC236}">
                  <a16:creationId xmlns:a16="http://schemas.microsoft.com/office/drawing/2014/main" id="{3DF31216-B5D8-48B2-9CF3-508238967F5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2.4</a:t>
              </a:r>
            </a:p>
          </p:txBody>
        </p:sp>
        <p:sp>
          <p:nvSpPr>
            <p:cNvPr id="10249" name="Text Box 4">
              <a:extLst>
                <a:ext uri="{FF2B5EF4-FFF2-40B4-BE49-F238E27FC236}">
                  <a16:creationId xmlns:a16="http://schemas.microsoft.com/office/drawing/2014/main" id="{405B00D2-1A00-4D2C-A902-AF295E8ECEC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0242" name="Rectangle 6">
            <a:extLst>
              <a:ext uri="{FF2B5EF4-FFF2-40B4-BE49-F238E27FC236}">
                <a16:creationId xmlns:a16="http://schemas.microsoft.com/office/drawing/2014/main" id="{38D7CDB9-4E94-4D64-A48B-5ED50BA7D4B0}"/>
              </a:ext>
            </a:extLst>
          </p:cNvPr>
          <p:cNvSpPr>
            <a:spLocks noChangeArrowheads="1"/>
          </p:cNvSpPr>
          <p:nvPr/>
        </p:nvSpPr>
        <p:spPr bwMode="auto">
          <a:xfrm>
            <a:off x="0" y="1981200"/>
            <a:ext cx="89916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600">
                <a:solidFill>
                  <a:srgbClr val="000099"/>
                </a:solidFill>
              </a:rPr>
              <a:t> Pricing:</a:t>
            </a:r>
            <a:r>
              <a:rPr lang="en-US" altLang="en-US" sz="2600"/>
              <a:t> </a:t>
            </a:r>
            <a:r>
              <a:rPr lang="en-US" altLang="en-US" sz="2600" b="0"/>
              <a:t>Assigning a value to products and services</a:t>
            </a:r>
            <a:r>
              <a:rPr lang="en-US" altLang="en-US" b="0"/>
              <a:t> </a:t>
            </a:r>
          </a:p>
        </p:txBody>
      </p:sp>
      <p:sp>
        <p:nvSpPr>
          <p:cNvPr id="10243" name="Text Box 8">
            <a:extLst>
              <a:ext uri="{FF2B5EF4-FFF2-40B4-BE49-F238E27FC236}">
                <a16:creationId xmlns:a16="http://schemas.microsoft.com/office/drawing/2014/main" id="{209DC924-7AA1-4755-81C9-52F7388BEC5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0244" name="Rectangle 10">
            <a:extLst>
              <a:ext uri="{FF2B5EF4-FFF2-40B4-BE49-F238E27FC236}">
                <a16:creationId xmlns:a16="http://schemas.microsoft.com/office/drawing/2014/main" id="{523B6A2A-16E9-4A35-874A-833C95087595}"/>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Primary Functions of Marketing</a:t>
            </a:r>
          </a:p>
        </p:txBody>
      </p:sp>
      <p:sp>
        <p:nvSpPr>
          <p:cNvPr id="73739" name="Line 11">
            <a:extLst>
              <a:ext uri="{FF2B5EF4-FFF2-40B4-BE49-F238E27FC236}">
                <a16:creationId xmlns:a16="http://schemas.microsoft.com/office/drawing/2014/main" id="{C00CB853-6181-4749-93BA-FAD7DC5827F2}"/>
              </a:ext>
            </a:extLst>
          </p:cNvPr>
          <p:cNvSpPr>
            <a:spLocks noChangeShapeType="1"/>
          </p:cNvSpPr>
          <p:nvPr/>
        </p:nvSpPr>
        <p:spPr bwMode="auto">
          <a:xfrm flipH="1">
            <a:off x="152400" y="2819400"/>
            <a:ext cx="8763000" cy="0"/>
          </a:xfrm>
          <a:prstGeom prst="line">
            <a:avLst/>
          </a:prstGeom>
          <a:noFill/>
          <a:ln w="28575">
            <a:solidFill>
              <a:srgbClr val="000066"/>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10246" name="Text Box 1034">
            <a:extLst>
              <a:ext uri="{FF2B5EF4-FFF2-40B4-BE49-F238E27FC236}">
                <a16:creationId xmlns:a16="http://schemas.microsoft.com/office/drawing/2014/main" id="{55D8EE6B-F11F-4478-A391-2D8630499703}"/>
              </a:ext>
            </a:extLst>
          </p:cNvPr>
          <p:cNvSpPr txBox="1">
            <a:spLocks noChangeArrowheads="1"/>
          </p:cNvSpPr>
          <p:nvPr/>
        </p:nvSpPr>
        <p:spPr bwMode="auto">
          <a:xfrm>
            <a:off x="120869" y="4465837"/>
            <a:ext cx="60960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dirty="0">
                <a:solidFill>
                  <a:srgbClr val="A20000"/>
                </a:solidFill>
                <a:cs typeface="Arial" panose="020B0604020202020204" pitchFamily="34" charset="0"/>
              </a:rPr>
              <a:t>The athletic department announced that season tickets for men's basketball would start at $340, the lowest price since the 1995-96 season </a:t>
            </a:r>
          </a:p>
        </p:txBody>
      </p:sp>
      <p:pic>
        <p:nvPicPr>
          <p:cNvPr id="2" name="Picture 1">
            <a:extLst>
              <a:ext uri="{FF2B5EF4-FFF2-40B4-BE49-F238E27FC236}">
                <a16:creationId xmlns:a16="http://schemas.microsoft.com/office/drawing/2014/main" id="{31D0632C-AC58-0849-AAB4-9BC13B6FBFED}"/>
              </a:ext>
            </a:extLst>
          </p:cNvPr>
          <p:cNvPicPr>
            <a:picLocks noChangeAspect="1"/>
          </p:cNvPicPr>
          <p:nvPr/>
        </p:nvPicPr>
        <p:blipFill>
          <a:blip r:embed="rId3"/>
          <a:stretch>
            <a:fillRect/>
          </a:stretch>
        </p:blipFill>
        <p:spPr>
          <a:xfrm>
            <a:off x="6553200" y="4352515"/>
            <a:ext cx="2288911" cy="1604281"/>
          </a:xfrm>
          <a:prstGeom prst="rect">
            <a:avLst/>
          </a:prstGeom>
        </p:spPr>
      </p:pic>
      <p:sp>
        <p:nvSpPr>
          <p:cNvPr id="3" name="Rectangle 2">
            <a:extLst>
              <a:ext uri="{FF2B5EF4-FFF2-40B4-BE49-F238E27FC236}">
                <a16:creationId xmlns:a16="http://schemas.microsoft.com/office/drawing/2014/main" id="{FEB7FD60-CE3B-8B49-BFA2-E8A42E4F2B30}"/>
              </a:ext>
            </a:extLst>
          </p:cNvPr>
          <p:cNvSpPr/>
          <p:nvPr/>
        </p:nvSpPr>
        <p:spPr>
          <a:xfrm>
            <a:off x="120869" y="3013020"/>
            <a:ext cx="8305800" cy="1200329"/>
          </a:xfrm>
          <a:prstGeom prst="rect">
            <a:avLst/>
          </a:prstGeom>
        </p:spPr>
        <p:txBody>
          <a:bodyPr wrap="square">
            <a:spAutoFit/>
          </a:bodyPr>
          <a:lstStyle/>
          <a:p>
            <a:pPr eaLnBrk="1" hangingPunct="1">
              <a:spcBef>
                <a:spcPct val="50000"/>
              </a:spcBef>
            </a:pPr>
            <a:r>
              <a:rPr lang="en-US" altLang="en-US" b="0" dirty="0">
                <a:solidFill>
                  <a:srgbClr val="A20000"/>
                </a:solidFill>
                <a:cs typeface="Arial" panose="020B0604020202020204" pitchFamily="34" charset="0"/>
              </a:rPr>
              <a:t>Due to lagging fan attendance, the University of Minnesota decreased ticket prices for men’s hockey and basketball games last season</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681" name="Group 2">
            <a:extLst>
              <a:ext uri="{FF2B5EF4-FFF2-40B4-BE49-F238E27FC236}">
                <a16:creationId xmlns:a16="http://schemas.microsoft.com/office/drawing/2014/main" id="{CF4734DB-02C4-4766-9C26-2FE1241A2548}"/>
              </a:ext>
            </a:extLst>
          </p:cNvPr>
          <p:cNvGrpSpPr>
            <a:grpSpLocks/>
          </p:cNvGrpSpPr>
          <p:nvPr/>
        </p:nvGrpSpPr>
        <p:grpSpPr bwMode="auto">
          <a:xfrm>
            <a:off x="0" y="0"/>
            <a:ext cx="9144000" cy="976313"/>
            <a:chOff x="0" y="0"/>
            <a:chExt cx="5760" cy="615"/>
          </a:xfrm>
        </p:grpSpPr>
        <p:sp>
          <p:nvSpPr>
            <p:cNvPr id="71686" name="Text Box 3">
              <a:extLst>
                <a:ext uri="{FF2B5EF4-FFF2-40B4-BE49-F238E27FC236}">
                  <a16:creationId xmlns:a16="http://schemas.microsoft.com/office/drawing/2014/main" id="{9728AD43-CDDC-4754-BBF1-CB93A7C89AD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2.4</a:t>
              </a:r>
            </a:p>
          </p:txBody>
        </p:sp>
        <p:sp>
          <p:nvSpPr>
            <p:cNvPr id="71687" name="Text Box 4">
              <a:extLst>
                <a:ext uri="{FF2B5EF4-FFF2-40B4-BE49-F238E27FC236}">
                  <a16:creationId xmlns:a16="http://schemas.microsoft.com/office/drawing/2014/main" id="{5EEA8C4F-FA30-40CF-80F3-697E1AD8242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71682" name="Rectangle 5">
            <a:extLst>
              <a:ext uri="{FF2B5EF4-FFF2-40B4-BE49-F238E27FC236}">
                <a16:creationId xmlns:a16="http://schemas.microsoft.com/office/drawing/2014/main" id="{298FABD8-E4B7-4E7F-985B-88BF88DD9045}"/>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Primary Functions of Marketing</a:t>
            </a:r>
          </a:p>
        </p:txBody>
      </p:sp>
      <p:sp>
        <p:nvSpPr>
          <p:cNvPr id="297990" name="Rectangle 6">
            <a:extLst>
              <a:ext uri="{FF2B5EF4-FFF2-40B4-BE49-F238E27FC236}">
                <a16:creationId xmlns:a16="http://schemas.microsoft.com/office/drawing/2014/main" id="{D909737F-D992-41F5-B9A4-C79E2E339FD4}"/>
              </a:ext>
            </a:extLst>
          </p:cNvPr>
          <p:cNvSpPr>
            <a:spLocks noChangeArrowheads="1"/>
          </p:cNvSpPr>
          <p:nvPr/>
        </p:nvSpPr>
        <p:spPr bwMode="auto">
          <a:xfrm>
            <a:off x="228600" y="1981200"/>
            <a:ext cx="86106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buFont typeface="Wingdings" panose="05000000000000000000" pitchFamily="2" charset="2"/>
              <a:buNone/>
            </a:pPr>
            <a:r>
              <a:rPr lang="en-US" altLang="en-US" b="0" dirty="0">
                <a:solidFill>
                  <a:srgbClr val="22228B"/>
                </a:solidFill>
              </a:rPr>
              <a:t>After conducting a series of tests utilizing virtual advertising technology in 2018, German soccer club Bundesliga announced plans to integrate augmented reality features to create more revenue opportunities</a:t>
            </a:r>
          </a:p>
        </p:txBody>
      </p:sp>
      <p:sp>
        <p:nvSpPr>
          <p:cNvPr id="71684" name="Text Box 7">
            <a:extLst>
              <a:ext uri="{FF2B5EF4-FFF2-40B4-BE49-F238E27FC236}">
                <a16:creationId xmlns:a16="http://schemas.microsoft.com/office/drawing/2014/main" id="{21FDEEBD-DA8F-4966-A802-86E63B8D7A8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pic>
        <p:nvPicPr>
          <p:cNvPr id="71685" name="Picture 1">
            <a:extLst>
              <a:ext uri="{FF2B5EF4-FFF2-40B4-BE49-F238E27FC236}">
                <a16:creationId xmlns:a16="http://schemas.microsoft.com/office/drawing/2014/main" id="{5660CE8A-440E-405D-86F2-F7B90665B25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3886200"/>
            <a:ext cx="4560888" cy="256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97990"/>
                                        </p:tgtEl>
                                        <p:attrNameLst>
                                          <p:attrName>style.visibility</p:attrName>
                                        </p:attrNameLst>
                                      </p:cBhvr>
                                      <p:to>
                                        <p:strVal val="visible"/>
                                      </p:to>
                                    </p:set>
                                    <p:animEffect transition="in" filter="diamond(in)">
                                      <p:cBhvr>
                                        <p:cTn id="7" dur="1000"/>
                                        <p:tgtEl>
                                          <p:spTgt spid="2979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99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ext Box 2">
            <a:extLst>
              <a:ext uri="{FF2B5EF4-FFF2-40B4-BE49-F238E27FC236}">
                <a16:creationId xmlns:a16="http://schemas.microsoft.com/office/drawing/2014/main" id="{9861334A-99D7-4123-A8C6-6563E07AD1D7}"/>
              </a:ext>
            </a:extLst>
          </p:cNvPr>
          <p:cNvSpPr txBox="1">
            <a:spLocks noChangeArrowheads="1"/>
          </p:cNvSpPr>
          <p:nvPr/>
        </p:nvSpPr>
        <p:spPr bwMode="auto">
          <a:xfrm>
            <a:off x="1295400" y="914400"/>
            <a:ext cx="6629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3200" b="0"/>
              <a:t>Primary Functions of Marketing</a:t>
            </a:r>
          </a:p>
        </p:txBody>
      </p:sp>
      <p:sp>
        <p:nvSpPr>
          <p:cNvPr id="128003" name="Line 3">
            <a:extLst>
              <a:ext uri="{FF2B5EF4-FFF2-40B4-BE49-F238E27FC236}">
                <a16:creationId xmlns:a16="http://schemas.microsoft.com/office/drawing/2014/main" id="{2D5AC439-11C7-4A28-B7B1-5E9A89E2300D}"/>
              </a:ext>
            </a:extLst>
          </p:cNvPr>
          <p:cNvSpPr>
            <a:spLocks noChangeShapeType="1"/>
          </p:cNvSpPr>
          <p:nvPr/>
        </p:nvSpPr>
        <p:spPr bwMode="auto">
          <a:xfrm>
            <a:off x="304800" y="53340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8004" name="Rectangle 4">
            <a:extLst>
              <a:ext uri="{FF2B5EF4-FFF2-40B4-BE49-F238E27FC236}">
                <a16:creationId xmlns:a16="http://schemas.microsoft.com/office/drawing/2014/main" id="{5541BBD3-229A-4B0E-802B-E528F0AD50A7}"/>
              </a:ext>
            </a:extLst>
          </p:cNvPr>
          <p:cNvSpPr>
            <a:spLocks noChangeArrowheads="1"/>
          </p:cNvSpPr>
          <p:nvPr/>
        </p:nvSpPr>
        <p:spPr bwMode="auto">
          <a:xfrm>
            <a:off x="304800" y="2743200"/>
            <a:ext cx="8458200" cy="219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a:solidFill>
                  <a:srgbClr val="000099"/>
                </a:solidFill>
              </a:rPr>
              <a:t>Product/Service Management:</a:t>
            </a:r>
          </a:p>
          <a:p>
            <a:pPr algn="ctr" eaLnBrk="1" hangingPunct="1"/>
            <a:endParaRPr lang="en-US" altLang="en-US" sz="1000">
              <a:solidFill>
                <a:srgbClr val="000099"/>
              </a:solidFill>
            </a:endParaRPr>
          </a:p>
          <a:p>
            <a:pPr algn="ctr" eaLnBrk="1" hangingPunct="1"/>
            <a:r>
              <a:rPr lang="en-US" altLang="en-US" sz="3200" b="0"/>
              <a:t>Designing, developing, maintaining, improving, and acquiring products or services so they meet customer needs</a:t>
            </a:r>
          </a:p>
        </p:txBody>
      </p:sp>
      <p:sp>
        <p:nvSpPr>
          <p:cNvPr id="128005" name="Line 5">
            <a:extLst>
              <a:ext uri="{FF2B5EF4-FFF2-40B4-BE49-F238E27FC236}">
                <a16:creationId xmlns:a16="http://schemas.microsoft.com/office/drawing/2014/main" id="{F5DFBCD9-EC2B-4198-9FFE-70E011718E1B}"/>
              </a:ext>
            </a:extLst>
          </p:cNvPr>
          <p:cNvSpPr>
            <a:spLocks noChangeShapeType="1"/>
          </p:cNvSpPr>
          <p:nvPr/>
        </p:nvSpPr>
        <p:spPr bwMode="auto">
          <a:xfrm>
            <a:off x="304800" y="22860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8006" name="Line 6">
            <a:extLst>
              <a:ext uri="{FF2B5EF4-FFF2-40B4-BE49-F238E27FC236}">
                <a16:creationId xmlns:a16="http://schemas.microsoft.com/office/drawing/2014/main" id="{2649554F-6BC0-4D6E-9318-A7F10E5149C7}"/>
              </a:ext>
            </a:extLst>
          </p:cNvPr>
          <p:cNvSpPr>
            <a:spLocks noChangeShapeType="1"/>
          </p:cNvSpPr>
          <p:nvPr/>
        </p:nvSpPr>
        <p:spPr bwMode="auto">
          <a:xfrm>
            <a:off x="304800" y="54102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8007" name="Line 7">
            <a:extLst>
              <a:ext uri="{FF2B5EF4-FFF2-40B4-BE49-F238E27FC236}">
                <a16:creationId xmlns:a16="http://schemas.microsoft.com/office/drawing/2014/main" id="{95D7CABE-B9CE-4F2F-87C1-9B231AD15141}"/>
              </a:ext>
            </a:extLst>
          </p:cNvPr>
          <p:cNvSpPr>
            <a:spLocks noChangeShapeType="1"/>
          </p:cNvSpPr>
          <p:nvPr/>
        </p:nvSpPr>
        <p:spPr bwMode="auto">
          <a:xfrm>
            <a:off x="304800" y="22098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3735" name="Text Box 8">
            <a:extLst>
              <a:ext uri="{FF2B5EF4-FFF2-40B4-BE49-F238E27FC236}">
                <a16:creationId xmlns:a16="http://schemas.microsoft.com/office/drawing/2014/main" id="{2D19A210-0854-461C-8BCC-0F7FE3DC8DC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grpSp>
        <p:nvGrpSpPr>
          <p:cNvPr id="73736" name="Group 9">
            <a:extLst>
              <a:ext uri="{FF2B5EF4-FFF2-40B4-BE49-F238E27FC236}">
                <a16:creationId xmlns:a16="http://schemas.microsoft.com/office/drawing/2014/main" id="{7F48F0A6-475D-45EA-A289-426ACC2353B3}"/>
              </a:ext>
            </a:extLst>
          </p:cNvPr>
          <p:cNvGrpSpPr>
            <a:grpSpLocks/>
          </p:cNvGrpSpPr>
          <p:nvPr/>
        </p:nvGrpSpPr>
        <p:grpSpPr bwMode="auto">
          <a:xfrm>
            <a:off x="0" y="0"/>
            <a:ext cx="9144000" cy="976313"/>
            <a:chOff x="0" y="0"/>
            <a:chExt cx="5760" cy="615"/>
          </a:xfrm>
        </p:grpSpPr>
        <p:sp>
          <p:nvSpPr>
            <p:cNvPr id="73737" name="Text Box 10">
              <a:extLst>
                <a:ext uri="{FF2B5EF4-FFF2-40B4-BE49-F238E27FC236}">
                  <a16:creationId xmlns:a16="http://schemas.microsoft.com/office/drawing/2014/main" id="{288BF2AB-FA8C-4264-90EC-4ADC4DC06B9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2.4</a:t>
              </a:r>
            </a:p>
          </p:txBody>
        </p:sp>
        <p:sp>
          <p:nvSpPr>
            <p:cNvPr id="73738" name="Text Box 11">
              <a:extLst>
                <a:ext uri="{FF2B5EF4-FFF2-40B4-BE49-F238E27FC236}">
                  <a16:creationId xmlns:a16="http://schemas.microsoft.com/office/drawing/2014/main" id="{F4255404-BD4D-48A6-B01F-EDF1CA812D1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128007"/>
                                        </p:tgtEl>
                                        <p:attrNameLst>
                                          <p:attrName>style.visibility</p:attrName>
                                        </p:attrNameLst>
                                      </p:cBhvr>
                                      <p:to>
                                        <p:strVal val="visible"/>
                                      </p:to>
                                    </p:set>
                                    <p:animEffect transition="in" filter="dissolve">
                                      <p:cBhvr>
                                        <p:cTn id="7" dur="1000"/>
                                        <p:tgtEl>
                                          <p:spTgt spid="128007"/>
                                        </p:tgtEl>
                                      </p:cBhvr>
                                    </p:animEffect>
                                  </p:childTnLst>
                                </p:cTn>
                              </p:par>
                              <p:par>
                                <p:cTn id="8" presetID="9" presetClass="entr" presetSubtype="0" fill="hold" nodeType="withEffect">
                                  <p:stCondLst>
                                    <p:cond delay="0"/>
                                  </p:stCondLst>
                                  <p:childTnLst>
                                    <p:set>
                                      <p:cBhvr>
                                        <p:cTn id="9" dur="1" fill="hold">
                                          <p:stCondLst>
                                            <p:cond delay="0"/>
                                          </p:stCondLst>
                                        </p:cTn>
                                        <p:tgtEl>
                                          <p:spTgt spid="128005"/>
                                        </p:tgtEl>
                                        <p:attrNameLst>
                                          <p:attrName>style.visibility</p:attrName>
                                        </p:attrNameLst>
                                      </p:cBhvr>
                                      <p:to>
                                        <p:strVal val="visible"/>
                                      </p:to>
                                    </p:set>
                                    <p:animEffect transition="in" filter="dissolve">
                                      <p:cBhvr>
                                        <p:cTn id="10" dur="1000"/>
                                        <p:tgtEl>
                                          <p:spTgt spid="12800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28004"/>
                                        </p:tgtEl>
                                        <p:attrNameLst>
                                          <p:attrName>style.visibility</p:attrName>
                                        </p:attrNameLst>
                                      </p:cBhvr>
                                      <p:to>
                                        <p:strVal val="visible"/>
                                      </p:to>
                                    </p:set>
                                    <p:animEffect transition="in" filter="dissolve">
                                      <p:cBhvr>
                                        <p:cTn id="13" dur="1000"/>
                                        <p:tgtEl>
                                          <p:spTgt spid="128004"/>
                                        </p:tgtEl>
                                      </p:cBhvr>
                                    </p:animEffect>
                                  </p:childTnLst>
                                </p:cTn>
                              </p:par>
                              <p:par>
                                <p:cTn id="14" presetID="9" presetClass="entr" presetSubtype="0" fill="hold" nodeType="withEffect">
                                  <p:stCondLst>
                                    <p:cond delay="0"/>
                                  </p:stCondLst>
                                  <p:childTnLst>
                                    <p:set>
                                      <p:cBhvr>
                                        <p:cTn id="15" dur="1" fill="hold">
                                          <p:stCondLst>
                                            <p:cond delay="0"/>
                                          </p:stCondLst>
                                        </p:cTn>
                                        <p:tgtEl>
                                          <p:spTgt spid="128003"/>
                                        </p:tgtEl>
                                        <p:attrNameLst>
                                          <p:attrName>style.visibility</p:attrName>
                                        </p:attrNameLst>
                                      </p:cBhvr>
                                      <p:to>
                                        <p:strVal val="visible"/>
                                      </p:to>
                                    </p:set>
                                    <p:animEffect transition="in" filter="dissolve">
                                      <p:cBhvr>
                                        <p:cTn id="16" dur="1000"/>
                                        <p:tgtEl>
                                          <p:spTgt spid="128003"/>
                                        </p:tgtEl>
                                      </p:cBhvr>
                                    </p:animEffect>
                                  </p:childTnLst>
                                </p:cTn>
                              </p:par>
                              <p:par>
                                <p:cTn id="17" presetID="9" presetClass="entr" presetSubtype="0" fill="hold" nodeType="withEffect">
                                  <p:stCondLst>
                                    <p:cond delay="0"/>
                                  </p:stCondLst>
                                  <p:childTnLst>
                                    <p:set>
                                      <p:cBhvr>
                                        <p:cTn id="18" dur="1" fill="hold">
                                          <p:stCondLst>
                                            <p:cond delay="0"/>
                                          </p:stCondLst>
                                        </p:cTn>
                                        <p:tgtEl>
                                          <p:spTgt spid="128006"/>
                                        </p:tgtEl>
                                        <p:attrNameLst>
                                          <p:attrName>style.visibility</p:attrName>
                                        </p:attrNameLst>
                                      </p:cBhvr>
                                      <p:to>
                                        <p:strVal val="visible"/>
                                      </p:to>
                                    </p:set>
                                    <p:animEffect transition="in" filter="dissolve">
                                      <p:cBhvr>
                                        <p:cTn id="19" dur="1000"/>
                                        <p:tgtEl>
                                          <p:spTgt spid="1280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777" name="Group 2">
            <a:extLst>
              <a:ext uri="{FF2B5EF4-FFF2-40B4-BE49-F238E27FC236}">
                <a16:creationId xmlns:a16="http://schemas.microsoft.com/office/drawing/2014/main" id="{BD290B97-C17D-46FC-B056-779EE3855429}"/>
              </a:ext>
            </a:extLst>
          </p:cNvPr>
          <p:cNvGrpSpPr>
            <a:grpSpLocks/>
          </p:cNvGrpSpPr>
          <p:nvPr/>
        </p:nvGrpSpPr>
        <p:grpSpPr bwMode="auto">
          <a:xfrm>
            <a:off x="0" y="0"/>
            <a:ext cx="9144000" cy="976313"/>
            <a:chOff x="0" y="0"/>
            <a:chExt cx="5760" cy="615"/>
          </a:xfrm>
        </p:grpSpPr>
        <p:sp>
          <p:nvSpPr>
            <p:cNvPr id="75782" name="Text Box 3">
              <a:extLst>
                <a:ext uri="{FF2B5EF4-FFF2-40B4-BE49-F238E27FC236}">
                  <a16:creationId xmlns:a16="http://schemas.microsoft.com/office/drawing/2014/main" id="{16965F5B-5B63-490A-A8B8-A1DFADCD911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2.4</a:t>
              </a:r>
            </a:p>
          </p:txBody>
        </p:sp>
        <p:sp>
          <p:nvSpPr>
            <p:cNvPr id="75783" name="Text Box 4">
              <a:extLst>
                <a:ext uri="{FF2B5EF4-FFF2-40B4-BE49-F238E27FC236}">
                  <a16:creationId xmlns:a16="http://schemas.microsoft.com/office/drawing/2014/main" id="{7574F5F6-44F3-475C-A809-741FA51BF5B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75778" name="Rectangle 5">
            <a:extLst>
              <a:ext uri="{FF2B5EF4-FFF2-40B4-BE49-F238E27FC236}">
                <a16:creationId xmlns:a16="http://schemas.microsoft.com/office/drawing/2014/main" id="{4FE5B0D0-626F-46C8-9E67-D9FF55BDD6A2}"/>
              </a:ext>
            </a:extLst>
          </p:cNvPr>
          <p:cNvSpPr>
            <a:spLocks noChangeArrowheads="1"/>
          </p:cNvSpPr>
          <p:nvPr/>
        </p:nvSpPr>
        <p:spPr bwMode="auto">
          <a:xfrm>
            <a:off x="0" y="838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Primary Functions of Marketing</a:t>
            </a:r>
          </a:p>
        </p:txBody>
      </p:sp>
      <p:sp>
        <p:nvSpPr>
          <p:cNvPr id="126984" name="Rectangle 8">
            <a:extLst>
              <a:ext uri="{FF2B5EF4-FFF2-40B4-BE49-F238E27FC236}">
                <a16:creationId xmlns:a16="http://schemas.microsoft.com/office/drawing/2014/main" id="{10566DF6-82A1-42E5-B1B3-26D19635AF17}"/>
              </a:ext>
            </a:extLst>
          </p:cNvPr>
          <p:cNvSpPr>
            <a:spLocks noChangeArrowheads="1"/>
          </p:cNvSpPr>
          <p:nvPr/>
        </p:nvSpPr>
        <p:spPr bwMode="auto">
          <a:xfrm>
            <a:off x="533400" y="1905000"/>
            <a:ext cx="8229600"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b="0" i="1"/>
              <a:t>To strengthen their position in the U.S. market and attract top creative talent, Adidas opened a design studio in Brooklyn in 2016</a:t>
            </a:r>
          </a:p>
          <a:p>
            <a:pPr eaLnBrk="1" hangingPunct="1"/>
            <a:endParaRPr lang="en-US" altLang="en-US" b="0" i="1"/>
          </a:p>
          <a:p>
            <a:pPr eaLnBrk="1" hangingPunct="1"/>
            <a:r>
              <a:rPr lang="en-US" altLang="en-US" b="0" i="1"/>
              <a:t>BrooklynFarm houses elite designers and developers but also encourages collaboration with music, film and technology personnel </a:t>
            </a:r>
          </a:p>
        </p:txBody>
      </p:sp>
      <p:sp>
        <p:nvSpPr>
          <p:cNvPr id="75780" name="Text Box 10">
            <a:extLst>
              <a:ext uri="{FF2B5EF4-FFF2-40B4-BE49-F238E27FC236}">
                <a16:creationId xmlns:a16="http://schemas.microsoft.com/office/drawing/2014/main" id="{9EA1BBD6-CBC0-4177-A5E7-2E7C2708E98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pic>
        <p:nvPicPr>
          <p:cNvPr id="2" name="Picture 1">
            <a:extLst>
              <a:ext uri="{FF2B5EF4-FFF2-40B4-BE49-F238E27FC236}">
                <a16:creationId xmlns:a16="http://schemas.microsoft.com/office/drawing/2014/main" id="{78B7A235-554D-43E0-A9CA-68A65B217A5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4572000"/>
            <a:ext cx="3048000"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26984"/>
                                        </p:tgtEl>
                                        <p:attrNameLst>
                                          <p:attrName>style.visibility</p:attrName>
                                        </p:attrNameLst>
                                      </p:cBhvr>
                                      <p:to>
                                        <p:strVal val="visible"/>
                                      </p:to>
                                    </p:set>
                                    <p:animEffect transition="in" filter="diamond(in)">
                                      <p:cBhvr>
                                        <p:cTn id="7" dur="2000"/>
                                        <p:tgtEl>
                                          <p:spTgt spid="126984"/>
                                        </p:tgtEl>
                                      </p:cBhvr>
                                    </p:animEffect>
                                  </p:childTnLst>
                                </p:cTn>
                              </p:par>
                            </p:childTnLst>
                          </p:cTn>
                        </p:par>
                        <p:par>
                          <p:cTn id="8" fill="hold" nodeType="afterGroup">
                            <p:stCondLst>
                              <p:cond delay="2000"/>
                            </p:stCondLst>
                            <p:childTnLst>
                              <p:par>
                                <p:cTn id="9" presetID="9"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dissolv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8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825" name="Group 2">
            <a:extLst>
              <a:ext uri="{FF2B5EF4-FFF2-40B4-BE49-F238E27FC236}">
                <a16:creationId xmlns:a16="http://schemas.microsoft.com/office/drawing/2014/main" id="{6CE7E516-7A27-4CBA-9222-3D1A71CE79A1}"/>
              </a:ext>
            </a:extLst>
          </p:cNvPr>
          <p:cNvGrpSpPr>
            <a:grpSpLocks/>
          </p:cNvGrpSpPr>
          <p:nvPr/>
        </p:nvGrpSpPr>
        <p:grpSpPr bwMode="auto">
          <a:xfrm>
            <a:off x="0" y="0"/>
            <a:ext cx="9144000" cy="976313"/>
            <a:chOff x="0" y="0"/>
            <a:chExt cx="5760" cy="615"/>
          </a:xfrm>
        </p:grpSpPr>
        <p:sp>
          <p:nvSpPr>
            <p:cNvPr id="77831" name="Text Box 3">
              <a:extLst>
                <a:ext uri="{FF2B5EF4-FFF2-40B4-BE49-F238E27FC236}">
                  <a16:creationId xmlns:a16="http://schemas.microsoft.com/office/drawing/2014/main" id="{15C70954-7125-4EFA-985B-8131A16DEB24}"/>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2.4</a:t>
              </a:r>
            </a:p>
          </p:txBody>
        </p:sp>
        <p:sp>
          <p:nvSpPr>
            <p:cNvPr id="77832" name="Text Box 4">
              <a:extLst>
                <a:ext uri="{FF2B5EF4-FFF2-40B4-BE49-F238E27FC236}">
                  <a16:creationId xmlns:a16="http://schemas.microsoft.com/office/drawing/2014/main" id="{897F2867-7905-4F2E-889E-CCDA248CAE7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77826" name="Rectangle 5">
            <a:extLst>
              <a:ext uri="{FF2B5EF4-FFF2-40B4-BE49-F238E27FC236}">
                <a16:creationId xmlns:a16="http://schemas.microsoft.com/office/drawing/2014/main" id="{D9BE4607-C94B-4B7F-A8E4-60F2D4335E10}"/>
              </a:ext>
            </a:extLst>
          </p:cNvPr>
          <p:cNvSpPr>
            <a:spLocks noChangeArrowheads="1"/>
          </p:cNvSpPr>
          <p:nvPr/>
        </p:nvSpPr>
        <p:spPr bwMode="auto">
          <a:xfrm>
            <a:off x="0" y="838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Primary Functions of Marketing</a:t>
            </a:r>
          </a:p>
        </p:txBody>
      </p:sp>
      <p:sp>
        <p:nvSpPr>
          <p:cNvPr id="126984" name="Rectangle 8">
            <a:extLst>
              <a:ext uri="{FF2B5EF4-FFF2-40B4-BE49-F238E27FC236}">
                <a16:creationId xmlns:a16="http://schemas.microsoft.com/office/drawing/2014/main" id="{8464C457-FFC8-42A3-BC0C-2B1F28176EBE}"/>
              </a:ext>
            </a:extLst>
          </p:cNvPr>
          <p:cNvSpPr>
            <a:spLocks noChangeArrowheads="1"/>
          </p:cNvSpPr>
          <p:nvPr/>
        </p:nvSpPr>
        <p:spPr bwMode="auto">
          <a:xfrm>
            <a:off x="228600" y="1600200"/>
            <a:ext cx="86106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b="0" i="1">
                <a:solidFill>
                  <a:srgbClr val="000099"/>
                </a:solidFill>
              </a:rPr>
              <a:t>Executives from professional sports leagues and teams are always working to improve their product</a:t>
            </a:r>
          </a:p>
        </p:txBody>
      </p:sp>
      <p:sp>
        <p:nvSpPr>
          <p:cNvPr id="77828" name="Text Box 10">
            <a:extLst>
              <a:ext uri="{FF2B5EF4-FFF2-40B4-BE49-F238E27FC236}">
                <a16:creationId xmlns:a16="http://schemas.microsoft.com/office/drawing/2014/main" id="{72F29457-3EE2-449A-96EA-23FA80628ABA}"/>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77829" name="AutoShape 12" descr="File:Fans holding 3 fingers in 2011 Daytona 500 in honor for Dale Earnhardt.jpg">
            <a:hlinkClick r:id="rId3" action="ppaction://hlinkfile"/>
            <a:extLst>
              <a:ext uri="{FF2B5EF4-FFF2-40B4-BE49-F238E27FC236}">
                <a16:creationId xmlns:a16="http://schemas.microsoft.com/office/drawing/2014/main" id="{F00B7AE0-35B2-4789-A45C-87D31D5CEF43}"/>
              </a:ext>
            </a:extLst>
          </p:cNvPr>
          <p:cNvSpPr>
            <a:spLocks noChangeAspect="1" noChangeArrowheads="1"/>
          </p:cNvSpPr>
          <p:nvPr/>
        </p:nvSpPr>
        <p:spPr bwMode="auto">
          <a:xfrm>
            <a:off x="196850" y="-2613025"/>
            <a:ext cx="7620000" cy="506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endParaRPr lang="en-US" altLang="en-US"/>
          </a:p>
        </p:txBody>
      </p:sp>
      <p:sp>
        <p:nvSpPr>
          <p:cNvPr id="77830" name="Rectangle 1">
            <a:extLst>
              <a:ext uri="{FF2B5EF4-FFF2-40B4-BE49-F238E27FC236}">
                <a16:creationId xmlns:a16="http://schemas.microsoft.com/office/drawing/2014/main" id="{24A1FB0F-2D61-41CA-9702-35A590A90670}"/>
              </a:ext>
            </a:extLst>
          </p:cNvPr>
          <p:cNvSpPr>
            <a:spLocks noChangeArrowheads="1"/>
          </p:cNvSpPr>
          <p:nvPr/>
        </p:nvSpPr>
        <p:spPr bwMode="auto">
          <a:xfrm>
            <a:off x="609600" y="2590800"/>
            <a:ext cx="7848600" cy="378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2000" b="0" dirty="0"/>
              <a:t>Two years ago, NASCAR announced plans to break their three national series races into three stages with points awarded to top 10 finishers in each stage to increase both fan engagement and the level of competition</a:t>
            </a:r>
          </a:p>
          <a:p>
            <a:pPr eaLnBrk="1" hangingPunct="1"/>
            <a:endParaRPr lang="en-US" altLang="en-US" sz="2000" b="0" dirty="0"/>
          </a:p>
          <a:p>
            <a:pPr eaLnBrk="1" hangingPunct="1"/>
            <a:r>
              <a:rPr lang="en-US" altLang="en-US" sz="2000" b="0" dirty="0"/>
              <a:t>Said Brian France, NASCAR Chairman &amp; CEO: "Simply put, this will make our great racing even better.  I'm proud of the unprecedented collaboration from our industry stakeholders, each of whom had a common goal -- strengthening the sport for our fans. This is an enhancement fully rooted in teamwork, and the result will be an even better product every single week."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26984"/>
                                        </p:tgtEl>
                                        <p:attrNameLst>
                                          <p:attrName>style.visibility</p:attrName>
                                        </p:attrNameLst>
                                      </p:cBhvr>
                                      <p:to>
                                        <p:strVal val="visible"/>
                                      </p:to>
                                    </p:set>
                                    <p:animEffect transition="in" filter="diamond(in)">
                                      <p:cBhvr>
                                        <p:cTn id="7" dur="1000"/>
                                        <p:tgtEl>
                                          <p:spTgt spid="1269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8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873" name="Group 2">
            <a:extLst>
              <a:ext uri="{FF2B5EF4-FFF2-40B4-BE49-F238E27FC236}">
                <a16:creationId xmlns:a16="http://schemas.microsoft.com/office/drawing/2014/main" id="{38484D76-7AEB-4798-834F-EAFD5094E027}"/>
              </a:ext>
            </a:extLst>
          </p:cNvPr>
          <p:cNvGrpSpPr>
            <a:grpSpLocks/>
          </p:cNvGrpSpPr>
          <p:nvPr/>
        </p:nvGrpSpPr>
        <p:grpSpPr bwMode="auto">
          <a:xfrm>
            <a:off x="0" y="0"/>
            <a:ext cx="9144000" cy="976313"/>
            <a:chOff x="0" y="0"/>
            <a:chExt cx="5760" cy="615"/>
          </a:xfrm>
        </p:grpSpPr>
        <p:sp>
          <p:nvSpPr>
            <p:cNvPr id="79879" name="Text Box 3">
              <a:extLst>
                <a:ext uri="{FF2B5EF4-FFF2-40B4-BE49-F238E27FC236}">
                  <a16:creationId xmlns:a16="http://schemas.microsoft.com/office/drawing/2014/main" id="{A2BB1A8C-4135-4B57-8CEB-5BFE5A5319D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2.4</a:t>
              </a:r>
            </a:p>
          </p:txBody>
        </p:sp>
        <p:sp>
          <p:nvSpPr>
            <p:cNvPr id="79880" name="Text Box 4">
              <a:extLst>
                <a:ext uri="{FF2B5EF4-FFF2-40B4-BE49-F238E27FC236}">
                  <a16:creationId xmlns:a16="http://schemas.microsoft.com/office/drawing/2014/main" id="{A6C3CC62-3729-4BBF-B680-B1879C7659D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79874" name="Text Box 10">
            <a:extLst>
              <a:ext uri="{FF2B5EF4-FFF2-40B4-BE49-F238E27FC236}">
                <a16:creationId xmlns:a16="http://schemas.microsoft.com/office/drawing/2014/main" id="{0341A42E-4DBA-4726-A93D-95319E53B48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79875" name="Rectangle 5">
            <a:extLst>
              <a:ext uri="{FF2B5EF4-FFF2-40B4-BE49-F238E27FC236}">
                <a16:creationId xmlns:a16="http://schemas.microsoft.com/office/drawing/2014/main" id="{2298AF89-9281-4C02-8EF2-DB47C5382155}"/>
              </a:ext>
            </a:extLst>
          </p:cNvPr>
          <p:cNvSpPr>
            <a:spLocks noChangeArrowheads="1"/>
          </p:cNvSpPr>
          <p:nvPr/>
        </p:nvSpPr>
        <p:spPr bwMode="auto">
          <a:xfrm>
            <a:off x="0" y="838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Primary Functions of Marketing</a:t>
            </a:r>
          </a:p>
        </p:txBody>
      </p:sp>
      <p:sp>
        <p:nvSpPr>
          <p:cNvPr id="79876" name="Text Box 9">
            <a:extLst>
              <a:ext uri="{FF2B5EF4-FFF2-40B4-BE49-F238E27FC236}">
                <a16:creationId xmlns:a16="http://schemas.microsoft.com/office/drawing/2014/main" id="{2D3B0467-A9BE-4C14-9285-9694CAC4820E}"/>
              </a:ext>
            </a:extLst>
          </p:cNvPr>
          <p:cNvSpPr txBox="1">
            <a:spLocks noChangeArrowheads="1"/>
          </p:cNvSpPr>
          <p:nvPr/>
        </p:nvSpPr>
        <p:spPr bwMode="auto">
          <a:xfrm>
            <a:off x="685800" y="1600200"/>
            <a:ext cx="76962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dirty="0">
                <a:cs typeface="Arial" panose="020B0604020202020204" pitchFamily="34" charset="0"/>
              </a:rPr>
              <a:t>In an effort to appeal to more families, the Atlanta Falcons took the unconventional approach of lowering concessions prices at their new stadium by introducing $2 hot dogs and sodas (less than half what most stadiums charge) as well as a handful of other low cost items for the 2016-17 NFL season.</a:t>
            </a:r>
          </a:p>
        </p:txBody>
      </p:sp>
      <p:pic>
        <p:nvPicPr>
          <p:cNvPr id="79877" name="Picture 10" descr="I:\temp\atl.jpg">
            <a:extLst>
              <a:ext uri="{FF2B5EF4-FFF2-40B4-BE49-F238E27FC236}">
                <a16:creationId xmlns:a16="http://schemas.microsoft.com/office/drawing/2014/main" id="{735CD467-DD11-4823-99C7-283CE0E217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4495800"/>
            <a:ext cx="2762250" cy="183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78" name="Picture 12" descr="I:\temp\atl2.jpg">
            <a:extLst>
              <a:ext uri="{FF2B5EF4-FFF2-40B4-BE49-F238E27FC236}">
                <a16:creationId xmlns:a16="http://schemas.microsoft.com/office/drawing/2014/main" id="{A64E1172-4B79-42AA-9C2F-99E16A68BBE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9200" y="4495800"/>
            <a:ext cx="28194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21" name="Group 2">
            <a:extLst>
              <a:ext uri="{FF2B5EF4-FFF2-40B4-BE49-F238E27FC236}">
                <a16:creationId xmlns:a16="http://schemas.microsoft.com/office/drawing/2014/main" id="{E3D07EAE-FFF2-424E-91D3-F6ED696DF50F}"/>
              </a:ext>
            </a:extLst>
          </p:cNvPr>
          <p:cNvGrpSpPr>
            <a:grpSpLocks/>
          </p:cNvGrpSpPr>
          <p:nvPr/>
        </p:nvGrpSpPr>
        <p:grpSpPr bwMode="auto">
          <a:xfrm>
            <a:off x="0" y="0"/>
            <a:ext cx="9144000" cy="976313"/>
            <a:chOff x="0" y="0"/>
            <a:chExt cx="5760" cy="615"/>
          </a:xfrm>
        </p:grpSpPr>
        <p:sp>
          <p:nvSpPr>
            <p:cNvPr id="81925" name="Text Box 3">
              <a:extLst>
                <a:ext uri="{FF2B5EF4-FFF2-40B4-BE49-F238E27FC236}">
                  <a16:creationId xmlns:a16="http://schemas.microsoft.com/office/drawing/2014/main" id="{A1BFBC3A-0C7E-454A-9310-44E63B1862B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2.4</a:t>
              </a:r>
            </a:p>
          </p:txBody>
        </p:sp>
        <p:sp>
          <p:nvSpPr>
            <p:cNvPr id="81926" name="Text Box 4">
              <a:extLst>
                <a:ext uri="{FF2B5EF4-FFF2-40B4-BE49-F238E27FC236}">
                  <a16:creationId xmlns:a16="http://schemas.microsoft.com/office/drawing/2014/main" id="{58CE77C6-1451-49A6-BA86-4F2AFE82631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81922" name="Text Box 10">
            <a:extLst>
              <a:ext uri="{FF2B5EF4-FFF2-40B4-BE49-F238E27FC236}">
                <a16:creationId xmlns:a16="http://schemas.microsoft.com/office/drawing/2014/main" id="{D90E7BBF-F2F1-4267-9AC7-D489B09516A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81923" name="Rectangle 5">
            <a:extLst>
              <a:ext uri="{FF2B5EF4-FFF2-40B4-BE49-F238E27FC236}">
                <a16:creationId xmlns:a16="http://schemas.microsoft.com/office/drawing/2014/main" id="{3F489AFE-5FA4-4954-BEC4-D14FF6AFBEB8}"/>
              </a:ext>
            </a:extLst>
          </p:cNvPr>
          <p:cNvSpPr>
            <a:spLocks noChangeArrowheads="1"/>
          </p:cNvSpPr>
          <p:nvPr/>
        </p:nvSpPr>
        <p:spPr bwMode="auto">
          <a:xfrm>
            <a:off x="0" y="838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Primary Functions of Marketing</a:t>
            </a:r>
          </a:p>
        </p:txBody>
      </p:sp>
      <p:sp>
        <p:nvSpPr>
          <p:cNvPr id="81924" name="Text Box 9">
            <a:extLst>
              <a:ext uri="{FF2B5EF4-FFF2-40B4-BE49-F238E27FC236}">
                <a16:creationId xmlns:a16="http://schemas.microsoft.com/office/drawing/2014/main" id="{EEBC1F54-FC05-4335-8961-4161E2EAD662}"/>
              </a:ext>
            </a:extLst>
          </p:cNvPr>
          <p:cNvSpPr txBox="1">
            <a:spLocks noChangeArrowheads="1"/>
          </p:cNvSpPr>
          <p:nvPr/>
        </p:nvSpPr>
        <p:spPr bwMode="auto">
          <a:xfrm>
            <a:off x="228600" y="1752600"/>
            <a:ext cx="868680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spcBef>
                <a:spcPct val="50000"/>
              </a:spcBef>
            </a:pPr>
            <a:r>
              <a:rPr lang="en-US" altLang="en-US" b="0" dirty="0">
                <a:solidFill>
                  <a:srgbClr val="C00000"/>
                </a:solidFill>
                <a:cs typeface="Arial" panose="020B0604020202020204" pitchFamily="34" charset="0"/>
              </a:rPr>
              <a:t>Despite significantly reducing the price of concessions, the team saw a 16% increase in food and beverage sales at Falcons’ games the following season.</a:t>
            </a:r>
          </a:p>
          <a:p>
            <a:pPr algn="ctr" eaLnBrk="1" hangingPunct="1">
              <a:spcBef>
                <a:spcPct val="50000"/>
              </a:spcBef>
            </a:pPr>
            <a:r>
              <a:rPr lang="en-US" altLang="en-US" b="0" dirty="0">
                <a:solidFill>
                  <a:srgbClr val="C00000"/>
                </a:solidFill>
                <a:cs typeface="Arial" panose="020B0604020202020204" pitchFamily="34" charset="0"/>
              </a:rPr>
              <a:t>Spending less on concessions meant more money to spend on merchandise as the Falcons enjoyed a 90% increase in merchandise sales last season after lowering food and beverage prices.</a:t>
            </a:r>
          </a:p>
        </p:txBody>
      </p:sp>
      <p:pic>
        <p:nvPicPr>
          <p:cNvPr id="81928" name="Picture 8" descr="Image result for falcons logo">
            <a:extLst>
              <a:ext uri="{FF2B5EF4-FFF2-40B4-BE49-F238E27FC236}">
                <a16:creationId xmlns:a16="http://schemas.microsoft.com/office/drawing/2014/main" id="{58C462CB-54D5-4DC4-A45E-61E04688FD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41499" y="5012829"/>
            <a:ext cx="1565802" cy="147369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21" name="Group 2">
            <a:extLst>
              <a:ext uri="{FF2B5EF4-FFF2-40B4-BE49-F238E27FC236}">
                <a16:creationId xmlns:a16="http://schemas.microsoft.com/office/drawing/2014/main" id="{E3D07EAE-FFF2-424E-91D3-F6ED696DF50F}"/>
              </a:ext>
            </a:extLst>
          </p:cNvPr>
          <p:cNvGrpSpPr>
            <a:grpSpLocks/>
          </p:cNvGrpSpPr>
          <p:nvPr/>
        </p:nvGrpSpPr>
        <p:grpSpPr bwMode="auto">
          <a:xfrm>
            <a:off x="0" y="0"/>
            <a:ext cx="9144000" cy="976313"/>
            <a:chOff x="0" y="0"/>
            <a:chExt cx="5760" cy="615"/>
          </a:xfrm>
        </p:grpSpPr>
        <p:sp>
          <p:nvSpPr>
            <p:cNvPr id="81925" name="Text Box 3">
              <a:extLst>
                <a:ext uri="{FF2B5EF4-FFF2-40B4-BE49-F238E27FC236}">
                  <a16:creationId xmlns:a16="http://schemas.microsoft.com/office/drawing/2014/main" id="{A1BFBC3A-0C7E-454A-9310-44E63B1862B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1800" b="1" i="0" u="none" strike="noStrike" kern="120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mn-cs"/>
                </a:rPr>
                <a:t>LESSON 2.4</a:t>
              </a:r>
            </a:p>
          </p:txBody>
        </p:sp>
        <p:sp>
          <p:nvSpPr>
            <p:cNvPr id="81926" name="Text Box 4">
              <a:extLst>
                <a:ext uri="{FF2B5EF4-FFF2-40B4-BE49-F238E27FC236}">
                  <a16:creationId xmlns:a16="http://schemas.microsoft.com/office/drawing/2014/main" id="{58CE77C6-1451-49A6-BA86-4F2AFE82631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0" i="0" u="none" strike="noStrike" kern="1200" cap="none" spc="0" normalizeH="0" baseline="0" noProof="0">
                  <a:ln>
                    <a:noFill/>
                  </a:ln>
                  <a:solidFill>
                    <a:srgbClr val="B2B2B2"/>
                  </a:solidFill>
                  <a:effectLst/>
                  <a:uLnTx/>
                  <a:uFillTx/>
                  <a:latin typeface="Arial Black" panose="020B0A04020102020204" pitchFamily="34" charset="0"/>
                  <a:ea typeface="MS PGothic" panose="020B0600070205080204" pitchFamily="34" charset="-128"/>
                  <a:cs typeface="+mn-cs"/>
                </a:rPr>
                <a:t>What is SEM?</a:t>
              </a:r>
            </a:p>
          </p:txBody>
        </p:sp>
      </p:grpSp>
      <p:sp>
        <p:nvSpPr>
          <p:cNvPr id="81922" name="Text Box 10">
            <a:extLst>
              <a:ext uri="{FF2B5EF4-FFF2-40B4-BE49-F238E27FC236}">
                <a16:creationId xmlns:a16="http://schemas.microsoft.com/office/drawing/2014/main" id="{D90E7BBF-F2F1-4267-9AC7-D489B09516A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Copyright </a:t>
            </a:r>
            <a:r>
              <a:rPr kumimoji="0" lang="en-US" altLang="en-US" sz="12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a:t>
            </a:r>
            <a:r>
              <a:rPr kumimoji="0" lang="is-I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2020</a:t>
            </a: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by Sports Career Consulting, LLC</a:t>
            </a:r>
          </a:p>
        </p:txBody>
      </p:sp>
      <p:sp>
        <p:nvSpPr>
          <p:cNvPr id="81923" name="Rectangle 5">
            <a:extLst>
              <a:ext uri="{FF2B5EF4-FFF2-40B4-BE49-F238E27FC236}">
                <a16:creationId xmlns:a16="http://schemas.microsoft.com/office/drawing/2014/main" id="{3F489AFE-5FA4-4954-BEC4-D14FF6AFBEB8}"/>
              </a:ext>
            </a:extLst>
          </p:cNvPr>
          <p:cNvSpPr>
            <a:spLocks noChangeArrowheads="1"/>
          </p:cNvSpPr>
          <p:nvPr/>
        </p:nvSpPr>
        <p:spPr bwMode="auto">
          <a:xfrm>
            <a:off x="0" y="838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32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Primary Functions of Marketing</a:t>
            </a:r>
          </a:p>
        </p:txBody>
      </p:sp>
      <p:pic>
        <p:nvPicPr>
          <p:cNvPr id="9" name="Picture 8">
            <a:hlinkClick r:id="rId3"/>
            <a:extLst>
              <a:ext uri="{FF2B5EF4-FFF2-40B4-BE49-F238E27FC236}">
                <a16:creationId xmlns:a16="http://schemas.microsoft.com/office/drawing/2014/main" id="{A1CB4CA4-39A3-4202-A0AB-FE0675BCE388}"/>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457200" y="1549400"/>
            <a:ext cx="4663440" cy="4815840"/>
          </a:xfrm>
          <a:prstGeom prst="rect">
            <a:avLst/>
          </a:prstGeom>
          <a:noFill/>
          <a:ln>
            <a:noFill/>
          </a:ln>
        </p:spPr>
      </p:pic>
      <p:sp>
        <p:nvSpPr>
          <p:cNvPr id="2" name="Text Box 9">
            <a:extLst>
              <a:ext uri="{FF2B5EF4-FFF2-40B4-BE49-F238E27FC236}">
                <a16:creationId xmlns:a16="http://schemas.microsoft.com/office/drawing/2014/main" id="{CEB5D78A-4E29-4B80-A58F-86D5A4836258}"/>
              </a:ext>
            </a:extLst>
          </p:cNvPr>
          <p:cNvSpPr txBox="1">
            <a:spLocks noChangeArrowheads="1"/>
          </p:cNvSpPr>
          <p:nvPr/>
        </p:nvSpPr>
        <p:spPr bwMode="auto">
          <a:xfrm>
            <a:off x="5181600" y="2362200"/>
            <a:ext cx="373380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spcBef>
                <a:spcPct val="50000"/>
              </a:spcBef>
            </a:pPr>
            <a:r>
              <a:rPr lang="en-US" altLang="en-US" b="0" dirty="0">
                <a:solidFill>
                  <a:srgbClr val="C00000"/>
                </a:solidFill>
                <a:cs typeface="Arial" panose="020B0604020202020204" pitchFamily="34" charset="0"/>
              </a:rPr>
              <a:t>Mercedes-Benz stadium dropped prices on five of the venue’s most popular items by 11% just prior to the 2020 Major League Soccer season (pre-COVID) </a:t>
            </a:r>
          </a:p>
        </p:txBody>
      </p:sp>
    </p:spTree>
    <p:extLst>
      <p:ext uri="{BB962C8B-B14F-4D97-AF65-F5344CB8AC3E}">
        <p14:creationId xmlns:p14="http://schemas.microsoft.com/office/powerpoint/2010/main" val="310099279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21" name="Group 2">
            <a:extLst>
              <a:ext uri="{FF2B5EF4-FFF2-40B4-BE49-F238E27FC236}">
                <a16:creationId xmlns:a16="http://schemas.microsoft.com/office/drawing/2014/main" id="{E3D07EAE-FFF2-424E-91D3-F6ED696DF50F}"/>
              </a:ext>
            </a:extLst>
          </p:cNvPr>
          <p:cNvGrpSpPr>
            <a:grpSpLocks/>
          </p:cNvGrpSpPr>
          <p:nvPr/>
        </p:nvGrpSpPr>
        <p:grpSpPr bwMode="auto">
          <a:xfrm>
            <a:off x="0" y="0"/>
            <a:ext cx="9144000" cy="976313"/>
            <a:chOff x="0" y="0"/>
            <a:chExt cx="5760" cy="615"/>
          </a:xfrm>
        </p:grpSpPr>
        <p:sp>
          <p:nvSpPr>
            <p:cNvPr id="81925" name="Text Box 3">
              <a:extLst>
                <a:ext uri="{FF2B5EF4-FFF2-40B4-BE49-F238E27FC236}">
                  <a16:creationId xmlns:a16="http://schemas.microsoft.com/office/drawing/2014/main" id="{A1BFBC3A-0C7E-454A-9310-44E63B1862B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1800" b="1" i="0" u="none" strike="noStrike" kern="120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mn-cs"/>
                </a:rPr>
                <a:t>LESSON 2.4</a:t>
              </a:r>
            </a:p>
          </p:txBody>
        </p:sp>
        <p:sp>
          <p:nvSpPr>
            <p:cNvPr id="81926" name="Text Box 4">
              <a:extLst>
                <a:ext uri="{FF2B5EF4-FFF2-40B4-BE49-F238E27FC236}">
                  <a16:creationId xmlns:a16="http://schemas.microsoft.com/office/drawing/2014/main" id="{58CE77C6-1451-49A6-BA86-4F2AFE82631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0" i="0" u="none" strike="noStrike" kern="1200" cap="none" spc="0" normalizeH="0" baseline="0" noProof="0">
                  <a:ln>
                    <a:noFill/>
                  </a:ln>
                  <a:solidFill>
                    <a:srgbClr val="B2B2B2"/>
                  </a:solidFill>
                  <a:effectLst/>
                  <a:uLnTx/>
                  <a:uFillTx/>
                  <a:latin typeface="Arial Black" panose="020B0A04020102020204" pitchFamily="34" charset="0"/>
                  <a:ea typeface="MS PGothic" panose="020B0600070205080204" pitchFamily="34" charset="-128"/>
                  <a:cs typeface="+mn-cs"/>
                </a:rPr>
                <a:t>What is SEM?</a:t>
              </a:r>
            </a:p>
          </p:txBody>
        </p:sp>
      </p:grpSp>
      <p:sp>
        <p:nvSpPr>
          <p:cNvPr id="81922" name="Text Box 10">
            <a:extLst>
              <a:ext uri="{FF2B5EF4-FFF2-40B4-BE49-F238E27FC236}">
                <a16:creationId xmlns:a16="http://schemas.microsoft.com/office/drawing/2014/main" id="{D90E7BBF-F2F1-4267-9AC7-D489B09516A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Copyright </a:t>
            </a:r>
            <a:r>
              <a:rPr kumimoji="0" lang="en-US" altLang="en-US" sz="12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a:t>
            </a:r>
            <a:r>
              <a:rPr kumimoji="0" lang="is-I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2020</a:t>
            </a: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by Sports Career Consulting, LLC</a:t>
            </a:r>
          </a:p>
        </p:txBody>
      </p:sp>
      <p:sp>
        <p:nvSpPr>
          <p:cNvPr id="81923" name="Rectangle 5">
            <a:extLst>
              <a:ext uri="{FF2B5EF4-FFF2-40B4-BE49-F238E27FC236}">
                <a16:creationId xmlns:a16="http://schemas.microsoft.com/office/drawing/2014/main" id="{3F489AFE-5FA4-4954-BEC4-D14FF6AFBEB8}"/>
              </a:ext>
            </a:extLst>
          </p:cNvPr>
          <p:cNvSpPr>
            <a:spLocks noChangeArrowheads="1"/>
          </p:cNvSpPr>
          <p:nvPr/>
        </p:nvSpPr>
        <p:spPr bwMode="auto">
          <a:xfrm>
            <a:off x="0" y="838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32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Primary Functions of Marketing</a:t>
            </a:r>
          </a:p>
        </p:txBody>
      </p:sp>
      <p:sp>
        <p:nvSpPr>
          <p:cNvPr id="81924" name="Text Box 9">
            <a:extLst>
              <a:ext uri="{FF2B5EF4-FFF2-40B4-BE49-F238E27FC236}">
                <a16:creationId xmlns:a16="http://schemas.microsoft.com/office/drawing/2014/main" id="{EEBC1F54-FC05-4335-8961-4161E2EAD662}"/>
              </a:ext>
            </a:extLst>
          </p:cNvPr>
          <p:cNvSpPr txBox="1">
            <a:spLocks noChangeArrowheads="1"/>
          </p:cNvSpPr>
          <p:nvPr/>
        </p:nvSpPr>
        <p:spPr bwMode="auto">
          <a:xfrm>
            <a:off x="294233" y="2162952"/>
            <a:ext cx="306396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lvl="0" algn="ctr" eaLnBrk="1" hangingPunct="1">
              <a:spcBef>
                <a:spcPct val="50000"/>
              </a:spcBef>
            </a:pPr>
            <a:r>
              <a:rPr lang="en-US" altLang="en-US" b="0" dirty="0">
                <a:solidFill>
                  <a:srgbClr val="C00000"/>
                </a:solidFill>
                <a:cs typeface="Arial" panose="020B0604020202020204" pitchFamily="34" charset="0"/>
              </a:rPr>
              <a:t>The concept has taken off, now a trend that is being implemented by professional and collegiate sports teams around the country</a:t>
            </a:r>
          </a:p>
        </p:txBody>
      </p:sp>
      <p:pic>
        <p:nvPicPr>
          <p:cNvPr id="9" name="Picture 8" descr="Image result for falcons logo">
            <a:extLst>
              <a:ext uri="{FF2B5EF4-FFF2-40B4-BE49-F238E27FC236}">
                <a16:creationId xmlns:a16="http://schemas.microsoft.com/office/drawing/2014/main" id="{E4D229D3-EBC7-F64E-B621-A4E593EF45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9812" y="3048000"/>
            <a:ext cx="1819352" cy="1712331"/>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B8165076-7DDD-0F45-ACEC-88F71A1A5EA6}"/>
              </a:ext>
            </a:extLst>
          </p:cNvPr>
          <p:cNvPicPr>
            <a:picLocks noChangeAspect="1"/>
          </p:cNvPicPr>
          <p:nvPr/>
        </p:nvPicPr>
        <p:blipFill>
          <a:blip r:embed="rId4"/>
          <a:stretch>
            <a:fillRect/>
          </a:stretch>
        </p:blipFill>
        <p:spPr>
          <a:xfrm>
            <a:off x="4035013" y="4927742"/>
            <a:ext cx="1313500" cy="634858"/>
          </a:xfrm>
          <a:prstGeom prst="rect">
            <a:avLst/>
          </a:prstGeom>
        </p:spPr>
      </p:pic>
      <p:pic>
        <p:nvPicPr>
          <p:cNvPr id="3" name="Picture 2">
            <a:extLst>
              <a:ext uri="{FF2B5EF4-FFF2-40B4-BE49-F238E27FC236}">
                <a16:creationId xmlns:a16="http://schemas.microsoft.com/office/drawing/2014/main" id="{6B832AF4-100A-E540-B146-1CDB12AD83CA}"/>
              </a:ext>
            </a:extLst>
          </p:cNvPr>
          <p:cNvPicPr>
            <a:picLocks noChangeAspect="1"/>
          </p:cNvPicPr>
          <p:nvPr/>
        </p:nvPicPr>
        <p:blipFill>
          <a:blip r:embed="rId5"/>
          <a:stretch>
            <a:fillRect/>
          </a:stretch>
        </p:blipFill>
        <p:spPr>
          <a:xfrm>
            <a:off x="6247927" y="1729268"/>
            <a:ext cx="1133035" cy="850837"/>
          </a:xfrm>
          <a:prstGeom prst="rect">
            <a:avLst/>
          </a:prstGeom>
        </p:spPr>
      </p:pic>
      <p:pic>
        <p:nvPicPr>
          <p:cNvPr id="4" name="Picture 3">
            <a:extLst>
              <a:ext uri="{FF2B5EF4-FFF2-40B4-BE49-F238E27FC236}">
                <a16:creationId xmlns:a16="http://schemas.microsoft.com/office/drawing/2014/main" id="{2BEE5ADC-0AF4-AF4D-93C2-607151160F46}"/>
              </a:ext>
            </a:extLst>
          </p:cNvPr>
          <p:cNvPicPr>
            <a:picLocks noChangeAspect="1"/>
          </p:cNvPicPr>
          <p:nvPr/>
        </p:nvPicPr>
        <p:blipFill>
          <a:blip r:embed="rId6"/>
          <a:stretch>
            <a:fillRect/>
          </a:stretch>
        </p:blipFill>
        <p:spPr>
          <a:xfrm>
            <a:off x="4480146" y="1828553"/>
            <a:ext cx="808503" cy="768078"/>
          </a:xfrm>
          <a:prstGeom prst="rect">
            <a:avLst/>
          </a:prstGeom>
        </p:spPr>
      </p:pic>
      <p:pic>
        <p:nvPicPr>
          <p:cNvPr id="5" name="Picture 4">
            <a:extLst>
              <a:ext uri="{FF2B5EF4-FFF2-40B4-BE49-F238E27FC236}">
                <a16:creationId xmlns:a16="http://schemas.microsoft.com/office/drawing/2014/main" id="{D4A8D36A-EB0A-BB40-9F16-42E6E2357AA1}"/>
              </a:ext>
            </a:extLst>
          </p:cNvPr>
          <p:cNvPicPr>
            <a:picLocks noChangeAspect="1"/>
          </p:cNvPicPr>
          <p:nvPr/>
        </p:nvPicPr>
        <p:blipFill>
          <a:blip r:embed="rId7"/>
          <a:stretch>
            <a:fillRect/>
          </a:stretch>
        </p:blipFill>
        <p:spPr>
          <a:xfrm>
            <a:off x="6203288" y="5518728"/>
            <a:ext cx="699824" cy="684409"/>
          </a:xfrm>
          <a:prstGeom prst="rect">
            <a:avLst/>
          </a:prstGeom>
        </p:spPr>
      </p:pic>
      <p:pic>
        <p:nvPicPr>
          <p:cNvPr id="6" name="Picture 5">
            <a:extLst>
              <a:ext uri="{FF2B5EF4-FFF2-40B4-BE49-F238E27FC236}">
                <a16:creationId xmlns:a16="http://schemas.microsoft.com/office/drawing/2014/main" id="{13809B95-FBF0-F946-A02C-C872873834EA}"/>
              </a:ext>
            </a:extLst>
          </p:cNvPr>
          <p:cNvPicPr>
            <a:picLocks noChangeAspect="1"/>
          </p:cNvPicPr>
          <p:nvPr/>
        </p:nvPicPr>
        <p:blipFill>
          <a:blip r:embed="rId8"/>
          <a:stretch>
            <a:fillRect/>
          </a:stretch>
        </p:blipFill>
        <p:spPr>
          <a:xfrm>
            <a:off x="7851150" y="2504315"/>
            <a:ext cx="695631" cy="721555"/>
          </a:xfrm>
          <a:prstGeom prst="rect">
            <a:avLst/>
          </a:prstGeom>
        </p:spPr>
      </p:pic>
      <p:pic>
        <p:nvPicPr>
          <p:cNvPr id="7" name="Picture 6">
            <a:extLst>
              <a:ext uri="{FF2B5EF4-FFF2-40B4-BE49-F238E27FC236}">
                <a16:creationId xmlns:a16="http://schemas.microsoft.com/office/drawing/2014/main" id="{6F11B753-5EBD-344F-842D-A17D1BE58368}"/>
              </a:ext>
            </a:extLst>
          </p:cNvPr>
          <p:cNvPicPr>
            <a:picLocks noChangeAspect="1"/>
          </p:cNvPicPr>
          <p:nvPr/>
        </p:nvPicPr>
        <p:blipFill>
          <a:blip r:embed="rId9"/>
          <a:stretch>
            <a:fillRect/>
          </a:stretch>
        </p:blipFill>
        <p:spPr>
          <a:xfrm>
            <a:off x="7380963" y="4539190"/>
            <a:ext cx="1266198" cy="644706"/>
          </a:xfrm>
          <a:prstGeom prst="rect">
            <a:avLst/>
          </a:prstGeom>
        </p:spPr>
      </p:pic>
      <p:pic>
        <p:nvPicPr>
          <p:cNvPr id="8" name="Picture 7">
            <a:extLst>
              <a:ext uri="{FF2B5EF4-FFF2-40B4-BE49-F238E27FC236}">
                <a16:creationId xmlns:a16="http://schemas.microsoft.com/office/drawing/2014/main" id="{19C8FD72-2AEC-0141-A517-E60F7FED6DA4}"/>
              </a:ext>
            </a:extLst>
          </p:cNvPr>
          <p:cNvPicPr>
            <a:picLocks noChangeAspect="1"/>
          </p:cNvPicPr>
          <p:nvPr/>
        </p:nvPicPr>
        <p:blipFill>
          <a:blip r:embed="rId10"/>
          <a:stretch>
            <a:fillRect/>
          </a:stretch>
        </p:blipFill>
        <p:spPr>
          <a:xfrm>
            <a:off x="3954546" y="3194355"/>
            <a:ext cx="625310" cy="984183"/>
          </a:xfrm>
          <a:prstGeom prst="rect">
            <a:avLst/>
          </a:prstGeom>
        </p:spPr>
      </p:pic>
    </p:spTree>
    <p:extLst>
      <p:ext uri="{BB962C8B-B14F-4D97-AF65-F5344CB8AC3E}">
        <p14:creationId xmlns:p14="http://schemas.microsoft.com/office/powerpoint/2010/main" val="656109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9" presetClass="entr" presetSubtype="0" fill="hold" grpId="0" nodeType="withEffect">
                                  <p:stCondLst>
                                    <p:cond delay="0"/>
                                  </p:stCondLst>
                                  <p:childTnLst>
                                    <p:set>
                                      <p:cBhvr>
                                        <p:cTn id="10" dur="1" fill="hold">
                                          <p:stCondLst>
                                            <p:cond delay="0"/>
                                          </p:stCondLst>
                                        </p:cTn>
                                        <p:tgtEl>
                                          <p:spTgt spid="81924"/>
                                        </p:tgtEl>
                                        <p:attrNameLst>
                                          <p:attrName>style.visibility</p:attrName>
                                        </p:attrNameLst>
                                      </p:cBhvr>
                                      <p:to>
                                        <p:strVal val="visible"/>
                                      </p:to>
                                    </p:set>
                                    <p:animEffect transition="in" filter="dissolve">
                                      <p:cBhvr>
                                        <p:cTn id="11" dur="500"/>
                                        <p:tgtEl>
                                          <p:spTgt spid="81924"/>
                                        </p:tgtEl>
                                      </p:cBhvr>
                                    </p:animEffect>
                                  </p:childTnLst>
                                </p:cTn>
                              </p:par>
                            </p:childTnLst>
                          </p:cTn>
                        </p:par>
                        <p:par>
                          <p:cTn id="12" fill="hold">
                            <p:stCondLst>
                              <p:cond delay="500"/>
                            </p:stCondLst>
                            <p:childTnLst>
                              <p:par>
                                <p:cTn id="13" presetID="1" presetClass="entr" presetSubtype="0" fill="hold" nodeType="afterEffect">
                                  <p:stCondLst>
                                    <p:cond delay="500"/>
                                  </p:stCondLst>
                                  <p:childTnLst>
                                    <p:set>
                                      <p:cBhvr>
                                        <p:cTn id="14" dur="1" fill="hold">
                                          <p:stCondLst>
                                            <p:cond delay="0"/>
                                          </p:stCondLst>
                                        </p:cTn>
                                        <p:tgtEl>
                                          <p:spTgt spid="4"/>
                                        </p:tgtEl>
                                        <p:attrNameLst>
                                          <p:attrName>style.visibility</p:attrName>
                                        </p:attrNameLst>
                                      </p:cBhvr>
                                      <p:to>
                                        <p:strVal val="visible"/>
                                      </p:to>
                                    </p:set>
                                  </p:childTnLst>
                                </p:cTn>
                              </p:par>
                            </p:childTnLst>
                          </p:cTn>
                        </p:par>
                        <p:par>
                          <p:cTn id="15" fill="hold">
                            <p:stCondLst>
                              <p:cond delay="1000"/>
                            </p:stCondLst>
                            <p:childTnLst>
                              <p:par>
                                <p:cTn id="16" presetID="1" presetClass="entr" presetSubtype="0" fill="hold" nodeType="afterEffect">
                                  <p:stCondLst>
                                    <p:cond delay="500"/>
                                  </p:stCondLst>
                                  <p:childTnLst>
                                    <p:set>
                                      <p:cBhvr>
                                        <p:cTn id="17" dur="1" fill="hold">
                                          <p:stCondLst>
                                            <p:cond delay="0"/>
                                          </p:stCondLst>
                                        </p:cTn>
                                        <p:tgtEl>
                                          <p:spTgt spid="7"/>
                                        </p:tgtEl>
                                        <p:attrNameLst>
                                          <p:attrName>style.visibility</p:attrName>
                                        </p:attrNameLst>
                                      </p:cBhvr>
                                      <p:to>
                                        <p:strVal val="visible"/>
                                      </p:to>
                                    </p:set>
                                  </p:childTnLst>
                                </p:cTn>
                              </p:par>
                            </p:childTnLst>
                          </p:cTn>
                        </p:par>
                        <p:par>
                          <p:cTn id="18" fill="hold">
                            <p:stCondLst>
                              <p:cond delay="1500"/>
                            </p:stCondLst>
                            <p:childTnLst>
                              <p:par>
                                <p:cTn id="19" presetID="1" presetClass="entr" presetSubtype="0" fill="hold" nodeType="afterEffect">
                                  <p:stCondLst>
                                    <p:cond delay="500"/>
                                  </p:stCondLst>
                                  <p:childTnLst>
                                    <p:set>
                                      <p:cBhvr>
                                        <p:cTn id="20" dur="1" fill="hold">
                                          <p:stCondLst>
                                            <p:cond delay="0"/>
                                          </p:stCondLst>
                                        </p:cTn>
                                        <p:tgtEl>
                                          <p:spTgt spid="3"/>
                                        </p:tgtEl>
                                        <p:attrNameLst>
                                          <p:attrName>style.visibility</p:attrName>
                                        </p:attrNameLst>
                                      </p:cBhvr>
                                      <p:to>
                                        <p:strVal val="visible"/>
                                      </p:to>
                                    </p:set>
                                  </p:childTnLst>
                                </p:cTn>
                              </p:par>
                            </p:childTnLst>
                          </p:cTn>
                        </p:par>
                        <p:par>
                          <p:cTn id="21" fill="hold">
                            <p:stCondLst>
                              <p:cond delay="2000"/>
                            </p:stCondLst>
                            <p:childTnLst>
                              <p:par>
                                <p:cTn id="22" presetID="1" presetClass="entr" presetSubtype="0" fill="hold" nodeType="afterEffect">
                                  <p:stCondLst>
                                    <p:cond delay="500"/>
                                  </p:stCondLst>
                                  <p:childTnLst>
                                    <p:set>
                                      <p:cBhvr>
                                        <p:cTn id="23" dur="1" fill="hold">
                                          <p:stCondLst>
                                            <p:cond delay="0"/>
                                          </p:stCondLst>
                                        </p:cTn>
                                        <p:tgtEl>
                                          <p:spTgt spid="5"/>
                                        </p:tgtEl>
                                        <p:attrNameLst>
                                          <p:attrName>style.visibility</p:attrName>
                                        </p:attrNameLst>
                                      </p:cBhvr>
                                      <p:to>
                                        <p:strVal val="visible"/>
                                      </p:to>
                                    </p:set>
                                  </p:childTnLst>
                                </p:cTn>
                              </p:par>
                            </p:childTnLst>
                          </p:cTn>
                        </p:par>
                        <p:par>
                          <p:cTn id="24" fill="hold">
                            <p:stCondLst>
                              <p:cond delay="2500"/>
                            </p:stCondLst>
                            <p:childTnLst>
                              <p:par>
                                <p:cTn id="25" presetID="1" presetClass="entr" presetSubtype="0" fill="hold" nodeType="afterEffect">
                                  <p:stCondLst>
                                    <p:cond delay="500"/>
                                  </p:stCondLst>
                                  <p:childTnLst>
                                    <p:set>
                                      <p:cBhvr>
                                        <p:cTn id="26" dur="1" fill="hold">
                                          <p:stCondLst>
                                            <p:cond delay="0"/>
                                          </p:stCondLst>
                                        </p:cTn>
                                        <p:tgtEl>
                                          <p:spTgt spid="8"/>
                                        </p:tgtEl>
                                        <p:attrNameLst>
                                          <p:attrName>style.visibility</p:attrName>
                                        </p:attrNameLst>
                                      </p:cBhvr>
                                      <p:to>
                                        <p:strVal val="visible"/>
                                      </p:to>
                                    </p:set>
                                  </p:childTnLst>
                                </p:cTn>
                              </p:par>
                            </p:childTnLst>
                          </p:cTn>
                        </p:par>
                        <p:par>
                          <p:cTn id="27" fill="hold">
                            <p:stCondLst>
                              <p:cond delay="3000"/>
                            </p:stCondLst>
                            <p:childTnLst>
                              <p:par>
                                <p:cTn id="28" presetID="1" presetClass="entr" presetSubtype="0" fill="hold" nodeType="afterEffect">
                                  <p:stCondLst>
                                    <p:cond delay="500"/>
                                  </p:stCondLst>
                                  <p:childTnLst>
                                    <p:set>
                                      <p:cBhvr>
                                        <p:cTn id="29" dur="1" fill="hold">
                                          <p:stCondLst>
                                            <p:cond delay="0"/>
                                          </p:stCondLst>
                                        </p:cTn>
                                        <p:tgtEl>
                                          <p:spTgt spid="6"/>
                                        </p:tgtEl>
                                        <p:attrNameLst>
                                          <p:attrName>style.visibility</p:attrName>
                                        </p:attrNameLst>
                                      </p:cBhvr>
                                      <p:to>
                                        <p:strVal val="visible"/>
                                      </p:to>
                                    </p:set>
                                  </p:childTnLst>
                                </p:cTn>
                              </p:par>
                            </p:childTnLst>
                          </p:cTn>
                        </p:par>
                        <p:par>
                          <p:cTn id="30" fill="hold">
                            <p:stCondLst>
                              <p:cond delay="3500"/>
                            </p:stCondLst>
                            <p:childTnLst>
                              <p:par>
                                <p:cTn id="31" presetID="1" presetClass="entr" presetSubtype="0" fill="hold" nodeType="afterEffect">
                                  <p:stCondLst>
                                    <p:cond delay="500"/>
                                  </p:stCondLst>
                                  <p:childTnLst>
                                    <p:set>
                                      <p:cBhvr>
                                        <p:cTn id="3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ext Box 2">
            <a:extLst>
              <a:ext uri="{FF2B5EF4-FFF2-40B4-BE49-F238E27FC236}">
                <a16:creationId xmlns:a16="http://schemas.microsoft.com/office/drawing/2014/main" id="{976B5AA4-8A85-4A39-B764-101C3CCA0694}"/>
              </a:ext>
            </a:extLst>
          </p:cNvPr>
          <p:cNvSpPr txBox="1">
            <a:spLocks noChangeArrowheads="1"/>
          </p:cNvSpPr>
          <p:nvPr/>
        </p:nvSpPr>
        <p:spPr bwMode="auto">
          <a:xfrm>
            <a:off x="0" y="1295400"/>
            <a:ext cx="1670050" cy="366713"/>
          </a:xfrm>
          <a:prstGeom prst="rect">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solidFill>
                  <a:srgbClr val="000000"/>
                </a:solidFill>
                <a:latin typeface="Times New Roman" panose="02020603050405020304" pitchFamily="18" charset="0"/>
              </a:rPr>
              <a:t>What is SEM?</a:t>
            </a:r>
          </a:p>
        </p:txBody>
      </p:sp>
      <p:sp>
        <p:nvSpPr>
          <p:cNvPr id="83970" name="Text Box 3">
            <a:extLst>
              <a:ext uri="{FF2B5EF4-FFF2-40B4-BE49-F238E27FC236}">
                <a16:creationId xmlns:a16="http://schemas.microsoft.com/office/drawing/2014/main" id="{1928F4B0-C5A5-4206-9BE9-95299A48F37D}"/>
              </a:ext>
            </a:extLst>
          </p:cNvPr>
          <p:cNvSpPr txBox="1">
            <a:spLocks noChangeArrowheads="1"/>
          </p:cNvSpPr>
          <p:nvPr/>
        </p:nvSpPr>
        <p:spPr bwMode="auto">
          <a:xfrm>
            <a:off x="0" y="381000"/>
            <a:ext cx="6553200" cy="457200"/>
          </a:xfrm>
          <a:prstGeom prst="rect">
            <a:avLst/>
          </a:prstGeom>
          <a:noFill/>
          <a:ln>
            <a:noFill/>
          </a:ln>
          <a:effectLst>
            <a:outerShdw dist="35921" dir="2700000" algn="ctr" rotWithShape="0">
              <a:schemeClr val="bg2">
                <a:alpha val="74997"/>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rgbClr val="000000"/>
                </a:solidFill>
                <a:latin typeface="Arial Black" panose="020B0A04020102020204" pitchFamily="34" charset="0"/>
                <a:cs typeface="Arial" panose="020B0604020202020204" pitchFamily="34" charset="0"/>
              </a:rPr>
              <a:t>LESSON 2.4 REVIEW (ANSWERS)</a:t>
            </a:r>
          </a:p>
        </p:txBody>
      </p:sp>
      <p:sp>
        <p:nvSpPr>
          <p:cNvPr id="83971" name="Rectangle 4">
            <a:hlinkClick r:id="rId3" action="ppaction://hlinksldjump"/>
            <a:extLst>
              <a:ext uri="{FF2B5EF4-FFF2-40B4-BE49-F238E27FC236}">
                <a16:creationId xmlns:a16="http://schemas.microsoft.com/office/drawing/2014/main" id="{F1B3A564-2F7D-487C-811C-7D36BC17F28F}"/>
              </a:ext>
            </a:extLst>
          </p:cNvPr>
          <p:cNvSpPr>
            <a:spLocks noChangeArrowheads="1"/>
          </p:cNvSpPr>
          <p:nvPr/>
        </p:nvSpPr>
        <p:spPr bwMode="auto">
          <a:xfrm>
            <a:off x="8839200" y="6553200"/>
            <a:ext cx="304800" cy="304800"/>
          </a:xfrm>
          <a:prstGeom prst="rect">
            <a:avLst/>
          </a:prstGeom>
          <a:solidFill>
            <a:srgbClr val="99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endParaRPr lang="en-US" altLang="en-US">
              <a:solidFill>
                <a:srgbClr val="000000"/>
              </a:solidFill>
            </a:endParaRPr>
          </a:p>
        </p:txBody>
      </p:sp>
      <p:sp>
        <p:nvSpPr>
          <p:cNvPr id="83972" name="Text Box 5">
            <a:extLst>
              <a:ext uri="{FF2B5EF4-FFF2-40B4-BE49-F238E27FC236}">
                <a16:creationId xmlns:a16="http://schemas.microsoft.com/office/drawing/2014/main" id="{5E4A076E-9840-471A-848F-B5B32612A6C6}"/>
              </a:ext>
            </a:extLst>
          </p:cNvPr>
          <p:cNvSpPr txBox="1">
            <a:spLocks noChangeArrowheads="1"/>
          </p:cNvSpPr>
          <p:nvPr/>
        </p:nvSpPr>
        <p:spPr bwMode="auto">
          <a:xfrm>
            <a:off x="1676400" y="1447800"/>
            <a:ext cx="7467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rgbClr val="000000"/>
                </a:solidFill>
              </a:rPr>
              <a:t>1) Describe the seven functions of marketing</a:t>
            </a:r>
          </a:p>
        </p:txBody>
      </p:sp>
      <p:sp>
        <p:nvSpPr>
          <p:cNvPr id="83973" name="Text Box 6">
            <a:extLst>
              <a:ext uri="{FF2B5EF4-FFF2-40B4-BE49-F238E27FC236}">
                <a16:creationId xmlns:a16="http://schemas.microsoft.com/office/drawing/2014/main" id="{7D9A20C3-0FB3-45F0-A911-350B3BC0F643}"/>
              </a:ext>
            </a:extLst>
          </p:cNvPr>
          <p:cNvSpPr txBox="1">
            <a:spLocks noChangeArrowheads="1"/>
          </p:cNvSpPr>
          <p:nvPr/>
        </p:nvSpPr>
        <p:spPr bwMode="auto">
          <a:xfrm>
            <a:off x="3352800" y="6553200"/>
            <a:ext cx="36576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rgbClr val="000000"/>
                </a:solidFill>
              </a:rPr>
              <a:t>Copyright </a:t>
            </a:r>
            <a:r>
              <a:rPr lang="en-US" altLang="en-US" sz="1200" b="0" dirty="0">
                <a:solidFill>
                  <a:srgbClr val="000000"/>
                </a:solidFill>
              </a:rPr>
              <a:t>© </a:t>
            </a:r>
            <a:r>
              <a:rPr lang="is-IS" altLang="en-US" sz="1000" b="0" dirty="0">
                <a:solidFill>
                  <a:srgbClr val="000000"/>
                </a:solidFill>
              </a:rPr>
              <a:t>2020</a:t>
            </a:r>
            <a:r>
              <a:rPr lang="en-US" altLang="en-US" sz="1000" b="0" dirty="0">
                <a:solidFill>
                  <a:srgbClr val="000000"/>
                </a:solidFill>
              </a:rPr>
              <a:t>  by Sports Career Consulting, LLC</a:t>
            </a:r>
          </a:p>
        </p:txBody>
      </p:sp>
      <p:sp>
        <p:nvSpPr>
          <p:cNvPr id="155655" name="Rectangle 7">
            <a:extLst>
              <a:ext uri="{FF2B5EF4-FFF2-40B4-BE49-F238E27FC236}">
                <a16:creationId xmlns:a16="http://schemas.microsoft.com/office/drawing/2014/main" id="{4D4B6EEB-D7B1-491E-88C1-609501A98477}"/>
              </a:ext>
            </a:extLst>
          </p:cNvPr>
          <p:cNvSpPr>
            <a:spLocks noChangeArrowheads="1"/>
          </p:cNvSpPr>
          <p:nvPr/>
        </p:nvSpPr>
        <p:spPr bwMode="auto">
          <a:xfrm>
            <a:off x="1836738" y="2133600"/>
            <a:ext cx="7307262" cy="447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b="0" i="1">
                <a:solidFill>
                  <a:srgbClr val="FF0000"/>
                </a:solidFill>
              </a:rPr>
              <a:t>1- Pricing</a:t>
            </a:r>
          </a:p>
          <a:p>
            <a:pPr eaLnBrk="1" hangingPunct="1"/>
            <a:endParaRPr lang="en-US" altLang="en-US" sz="1600" b="0" i="1">
              <a:solidFill>
                <a:srgbClr val="FF0000"/>
              </a:solidFill>
            </a:endParaRPr>
          </a:p>
          <a:p>
            <a:pPr eaLnBrk="1" hangingPunct="1"/>
            <a:r>
              <a:rPr lang="en-US" altLang="en-US" b="0" i="1">
                <a:solidFill>
                  <a:srgbClr val="FF0000"/>
                </a:solidFill>
              </a:rPr>
              <a:t>2- Distribution</a:t>
            </a:r>
          </a:p>
          <a:p>
            <a:pPr eaLnBrk="1" hangingPunct="1"/>
            <a:endParaRPr lang="en-US" altLang="en-US" sz="1600" b="0" i="1">
              <a:solidFill>
                <a:srgbClr val="FF0000"/>
              </a:solidFill>
            </a:endParaRPr>
          </a:p>
          <a:p>
            <a:pPr eaLnBrk="1" hangingPunct="1"/>
            <a:r>
              <a:rPr lang="en-US" altLang="en-US" b="0" i="1">
                <a:solidFill>
                  <a:srgbClr val="FF0000"/>
                </a:solidFill>
              </a:rPr>
              <a:t>3- Promotion</a:t>
            </a:r>
          </a:p>
          <a:p>
            <a:pPr eaLnBrk="1" hangingPunct="1"/>
            <a:endParaRPr lang="en-US" altLang="en-US" sz="1600" b="0" i="1">
              <a:solidFill>
                <a:srgbClr val="FF0000"/>
              </a:solidFill>
            </a:endParaRPr>
          </a:p>
          <a:p>
            <a:pPr eaLnBrk="1" hangingPunct="1"/>
            <a:r>
              <a:rPr lang="en-US" altLang="en-US" b="0" i="1">
                <a:solidFill>
                  <a:srgbClr val="FF0000"/>
                </a:solidFill>
              </a:rPr>
              <a:t>4- Financing</a:t>
            </a:r>
          </a:p>
          <a:p>
            <a:pPr eaLnBrk="1" hangingPunct="1"/>
            <a:endParaRPr lang="en-US" altLang="en-US" sz="1600" b="0" i="1">
              <a:solidFill>
                <a:srgbClr val="FF0000"/>
              </a:solidFill>
            </a:endParaRPr>
          </a:p>
          <a:p>
            <a:pPr eaLnBrk="1" hangingPunct="1"/>
            <a:r>
              <a:rPr lang="en-US" altLang="en-US" b="0" i="1">
                <a:solidFill>
                  <a:srgbClr val="FF0000"/>
                </a:solidFill>
              </a:rPr>
              <a:t>5- Selling</a:t>
            </a:r>
          </a:p>
          <a:p>
            <a:pPr eaLnBrk="1" hangingPunct="1"/>
            <a:endParaRPr lang="en-US" altLang="en-US" sz="1600" b="0" i="1">
              <a:solidFill>
                <a:srgbClr val="FF0000"/>
              </a:solidFill>
            </a:endParaRPr>
          </a:p>
          <a:p>
            <a:pPr eaLnBrk="1" hangingPunct="1"/>
            <a:r>
              <a:rPr lang="en-US" altLang="en-US" b="0" i="1">
                <a:solidFill>
                  <a:srgbClr val="FF0000"/>
                </a:solidFill>
              </a:rPr>
              <a:t>6- Marketing information-management</a:t>
            </a:r>
          </a:p>
          <a:p>
            <a:pPr eaLnBrk="1" hangingPunct="1"/>
            <a:endParaRPr lang="en-US" altLang="en-US" sz="1600" b="0" i="1">
              <a:solidFill>
                <a:srgbClr val="FF0000"/>
              </a:solidFill>
            </a:endParaRPr>
          </a:p>
          <a:p>
            <a:pPr eaLnBrk="1" hangingPunct="1"/>
            <a:r>
              <a:rPr lang="en-US" altLang="en-US" b="0" i="1">
                <a:solidFill>
                  <a:srgbClr val="FF0000"/>
                </a:solidFill>
              </a:rPr>
              <a:t>7- Product and service management</a:t>
            </a:r>
          </a:p>
          <a:p>
            <a:pPr eaLnBrk="1" hangingPunct="1"/>
            <a:endParaRPr lang="en-US" altLang="en-US" b="0" i="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nodeType="clickEffect">
                                  <p:stCondLst>
                                    <p:cond delay="0"/>
                                  </p:stCondLst>
                                  <p:childTnLst>
                                    <p:set>
                                      <p:cBhvr>
                                        <p:cTn id="6" dur="1" fill="hold">
                                          <p:stCondLst>
                                            <p:cond delay="0"/>
                                          </p:stCondLst>
                                        </p:cTn>
                                        <p:tgtEl>
                                          <p:spTgt spid="155655">
                                            <p:txEl>
                                              <p:pRg st="0" end="0"/>
                                            </p:txEl>
                                          </p:spTgt>
                                        </p:tgtEl>
                                        <p:attrNameLst>
                                          <p:attrName>style.visibility</p:attrName>
                                        </p:attrNameLst>
                                      </p:cBhvr>
                                      <p:to>
                                        <p:strVal val="visible"/>
                                      </p:to>
                                    </p:set>
                                    <p:anim calcmode="lin" valueType="num">
                                      <p:cBhvr additive="base">
                                        <p:cTn id="7" dur="500" fill="hold"/>
                                        <p:tgtEl>
                                          <p:spTgt spid="155655">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55655">
                                            <p:txEl>
                                              <p:pRg st="0" end="0"/>
                                            </p:txEl>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2" fill="hold" nodeType="afterEffect">
                                  <p:stCondLst>
                                    <p:cond delay="0"/>
                                  </p:stCondLst>
                                  <p:childTnLst>
                                    <p:set>
                                      <p:cBhvr>
                                        <p:cTn id="11" dur="1" fill="hold">
                                          <p:stCondLst>
                                            <p:cond delay="0"/>
                                          </p:stCondLst>
                                        </p:cTn>
                                        <p:tgtEl>
                                          <p:spTgt spid="155655">
                                            <p:txEl>
                                              <p:pRg st="2" end="2"/>
                                            </p:txEl>
                                          </p:spTgt>
                                        </p:tgtEl>
                                        <p:attrNameLst>
                                          <p:attrName>style.visibility</p:attrName>
                                        </p:attrNameLst>
                                      </p:cBhvr>
                                      <p:to>
                                        <p:strVal val="visible"/>
                                      </p:to>
                                    </p:set>
                                    <p:anim calcmode="lin" valueType="num">
                                      <p:cBhvr additive="base">
                                        <p:cTn id="12" dur="500" fill="hold"/>
                                        <p:tgtEl>
                                          <p:spTgt spid="155655">
                                            <p:txEl>
                                              <p:pRg st="2" end="2"/>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155655">
                                            <p:txEl>
                                              <p:pRg st="2" end="2"/>
                                            </p:txEl>
                                          </p:spTgt>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2" fill="hold" nodeType="afterEffect">
                                  <p:stCondLst>
                                    <p:cond delay="0"/>
                                  </p:stCondLst>
                                  <p:childTnLst>
                                    <p:set>
                                      <p:cBhvr>
                                        <p:cTn id="16" dur="1" fill="hold">
                                          <p:stCondLst>
                                            <p:cond delay="0"/>
                                          </p:stCondLst>
                                        </p:cTn>
                                        <p:tgtEl>
                                          <p:spTgt spid="155655">
                                            <p:txEl>
                                              <p:pRg st="4" end="4"/>
                                            </p:txEl>
                                          </p:spTgt>
                                        </p:tgtEl>
                                        <p:attrNameLst>
                                          <p:attrName>style.visibility</p:attrName>
                                        </p:attrNameLst>
                                      </p:cBhvr>
                                      <p:to>
                                        <p:strVal val="visible"/>
                                      </p:to>
                                    </p:set>
                                    <p:anim calcmode="lin" valueType="num">
                                      <p:cBhvr additive="base">
                                        <p:cTn id="17" dur="500" fill="hold"/>
                                        <p:tgtEl>
                                          <p:spTgt spid="155655">
                                            <p:txEl>
                                              <p:pRg st="4" end="4"/>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155655">
                                            <p:txEl>
                                              <p:pRg st="4" end="4"/>
                                            </p:txEl>
                                          </p:spTgt>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2" fill="hold" nodeType="afterEffect">
                                  <p:stCondLst>
                                    <p:cond delay="0"/>
                                  </p:stCondLst>
                                  <p:childTnLst>
                                    <p:set>
                                      <p:cBhvr>
                                        <p:cTn id="21" dur="1" fill="hold">
                                          <p:stCondLst>
                                            <p:cond delay="0"/>
                                          </p:stCondLst>
                                        </p:cTn>
                                        <p:tgtEl>
                                          <p:spTgt spid="155655">
                                            <p:txEl>
                                              <p:pRg st="6" end="6"/>
                                            </p:txEl>
                                          </p:spTgt>
                                        </p:tgtEl>
                                        <p:attrNameLst>
                                          <p:attrName>style.visibility</p:attrName>
                                        </p:attrNameLst>
                                      </p:cBhvr>
                                      <p:to>
                                        <p:strVal val="visible"/>
                                      </p:to>
                                    </p:set>
                                    <p:anim calcmode="lin" valueType="num">
                                      <p:cBhvr additive="base">
                                        <p:cTn id="22" dur="500" fill="hold"/>
                                        <p:tgtEl>
                                          <p:spTgt spid="155655">
                                            <p:txEl>
                                              <p:pRg st="6" end="6"/>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155655">
                                            <p:txEl>
                                              <p:pRg st="6" end="6"/>
                                            </p:txEl>
                                          </p:spTgt>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2000"/>
                            </p:stCondLst>
                            <p:childTnLst>
                              <p:par>
                                <p:cTn id="25" presetID="2" presetClass="entr" presetSubtype="2" fill="hold" nodeType="afterEffect">
                                  <p:stCondLst>
                                    <p:cond delay="0"/>
                                  </p:stCondLst>
                                  <p:childTnLst>
                                    <p:set>
                                      <p:cBhvr>
                                        <p:cTn id="26" dur="1" fill="hold">
                                          <p:stCondLst>
                                            <p:cond delay="0"/>
                                          </p:stCondLst>
                                        </p:cTn>
                                        <p:tgtEl>
                                          <p:spTgt spid="155655">
                                            <p:txEl>
                                              <p:pRg st="8" end="8"/>
                                            </p:txEl>
                                          </p:spTgt>
                                        </p:tgtEl>
                                        <p:attrNameLst>
                                          <p:attrName>style.visibility</p:attrName>
                                        </p:attrNameLst>
                                      </p:cBhvr>
                                      <p:to>
                                        <p:strVal val="visible"/>
                                      </p:to>
                                    </p:set>
                                    <p:anim calcmode="lin" valueType="num">
                                      <p:cBhvr additive="base">
                                        <p:cTn id="27" dur="500" fill="hold"/>
                                        <p:tgtEl>
                                          <p:spTgt spid="155655">
                                            <p:txEl>
                                              <p:pRg st="8" end="8"/>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155655">
                                            <p:txEl>
                                              <p:pRg st="8" end="8"/>
                                            </p:txEl>
                                          </p:spTgt>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2500"/>
                            </p:stCondLst>
                            <p:childTnLst>
                              <p:par>
                                <p:cTn id="30" presetID="2" presetClass="entr" presetSubtype="2" fill="hold" nodeType="afterEffect">
                                  <p:stCondLst>
                                    <p:cond delay="0"/>
                                  </p:stCondLst>
                                  <p:childTnLst>
                                    <p:set>
                                      <p:cBhvr>
                                        <p:cTn id="31" dur="1" fill="hold">
                                          <p:stCondLst>
                                            <p:cond delay="0"/>
                                          </p:stCondLst>
                                        </p:cTn>
                                        <p:tgtEl>
                                          <p:spTgt spid="155655">
                                            <p:txEl>
                                              <p:pRg st="10" end="10"/>
                                            </p:txEl>
                                          </p:spTgt>
                                        </p:tgtEl>
                                        <p:attrNameLst>
                                          <p:attrName>style.visibility</p:attrName>
                                        </p:attrNameLst>
                                      </p:cBhvr>
                                      <p:to>
                                        <p:strVal val="visible"/>
                                      </p:to>
                                    </p:set>
                                    <p:anim calcmode="lin" valueType="num">
                                      <p:cBhvr additive="base">
                                        <p:cTn id="32" dur="500" fill="hold"/>
                                        <p:tgtEl>
                                          <p:spTgt spid="155655">
                                            <p:txEl>
                                              <p:pRg st="10" end="10"/>
                                            </p:txEl>
                                          </p:spTgt>
                                        </p:tgtEl>
                                        <p:attrNameLst>
                                          <p:attrName>ppt_x</p:attrName>
                                        </p:attrNameLst>
                                      </p:cBhvr>
                                      <p:tavLst>
                                        <p:tav tm="0">
                                          <p:val>
                                            <p:strVal val="1+#ppt_w/2"/>
                                          </p:val>
                                        </p:tav>
                                        <p:tav tm="100000">
                                          <p:val>
                                            <p:strVal val="#ppt_x"/>
                                          </p:val>
                                        </p:tav>
                                      </p:tavLst>
                                    </p:anim>
                                    <p:anim calcmode="lin" valueType="num">
                                      <p:cBhvr additive="base">
                                        <p:cTn id="33" dur="500" fill="hold"/>
                                        <p:tgtEl>
                                          <p:spTgt spid="155655">
                                            <p:txEl>
                                              <p:pRg st="10" end="10"/>
                                            </p:txEl>
                                          </p:spTgt>
                                        </p:tgtEl>
                                        <p:attrNameLst>
                                          <p:attrName>ppt_y</p:attrName>
                                        </p:attrNameLst>
                                      </p:cBhvr>
                                      <p:tavLst>
                                        <p:tav tm="0">
                                          <p:val>
                                            <p:strVal val="#ppt_y"/>
                                          </p:val>
                                        </p:tav>
                                        <p:tav tm="100000">
                                          <p:val>
                                            <p:strVal val="#ppt_y"/>
                                          </p:val>
                                        </p:tav>
                                      </p:tavLst>
                                    </p:anim>
                                  </p:childTnLst>
                                </p:cTn>
                              </p:par>
                            </p:childTnLst>
                          </p:cTn>
                        </p:par>
                        <p:par>
                          <p:cTn id="34" fill="hold" nodeType="afterGroup">
                            <p:stCondLst>
                              <p:cond delay="3000"/>
                            </p:stCondLst>
                            <p:childTnLst>
                              <p:par>
                                <p:cTn id="35" presetID="2" presetClass="entr" presetSubtype="2" fill="hold" nodeType="afterEffect">
                                  <p:stCondLst>
                                    <p:cond delay="0"/>
                                  </p:stCondLst>
                                  <p:childTnLst>
                                    <p:set>
                                      <p:cBhvr>
                                        <p:cTn id="36" dur="1" fill="hold">
                                          <p:stCondLst>
                                            <p:cond delay="0"/>
                                          </p:stCondLst>
                                        </p:cTn>
                                        <p:tgtEl>
                                          <p:spTgt spid="155655">
                                            <p:txEl>
                                              <p:pRg st="12" end="12"/>
                                            </p:txEl>
                                          </p:spTgt>
                                        </p:tgtEl>
                                        <p:attrNameLst>
                                          <p:attrName>style.visibility</p:attrName>
                                        </p:attrNameLst>
                                      </p:cBhvr>
                                      <p:to>
                                        <p:strVal val="visible"/>
                                      </p:to>
                                    </p:set>
                                    <p:anim calcmode="lin" valueType="num">
                                      <p:cBhvr additive="base">
                                        <p:cTn id="37" dur="500" fill="hold"/>
                                        <p:tgtEl>
                                          <p:spTgt spid="155655">
                                            <p:txEl>
                                              <p:pRg st="12" end="12"/>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155655">
                                            <p:txEl>
                                              <p:pRg st="12" end="1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6017" name="Group 2">
            <a:extLst>
              <a:ext uri="{FF2B5EF4-FFF2-40B4-BE49-F238E27FC236}">
                <a16:creationId xmlns:a16="http://schemas.microsoft.com/office/drawing/2014/main" id="{9CCB5AB4-9594-4BD3-87F8-A17249BDF0E2}"/>
              </a:ext>
            </a:extLst>
          </p:cNvPr>
          <p:cNvGrpSpPr>
            <a:grpSpLocks/>
          </p:cNvGrpSpPr>
          <p:nvPr/>
        </p:nvGrpSpPr>
        <p:grpSpPr bwMode="auto">
          <a:xfrm>
            <a:off x="0" y="0"/>
            <a:ext cx="9144000" cy="976313"/>
            <a:chOff x="0" y="0"/>
            <a:chExt cx="5760" cy="615"/>
          </a:xfrm>
        </p:grpSpPr>
        <p:sp>
          <p:nvSpPr>
            <p:cNvPr id="86020" name="Text Box 3">
              <a:extLst>
                <a:ext uri="{FF2B5EF4-FFF2-40B4-BE49-F238E27FC236}">
                  <a16:creationId xmlns:a16="http://schemas.microsoft.com/office/drawing/2014/main" id="{B459B190-E909-4CB8-9A2B-C5E2629343C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2.4</a:t>
              </a:r>
            </a:p>
          </p:txBody>
        </p:sp>
        <p:sp>
          <p:nvSpPr>
            <p:cNvPr id="86021" name="Text Box 4">
              <a:extLst>
                <a:ext uri="{FF2B5EF4-FFF2-40B4-BE49-F238E27FC236}">
                  <a16:creationId xmlns:a16="http://schemas.microsoft.com/office/drawing/2014/main" id="{6F272FD5-430F-4ADB-8CE0-2AC7B9479BB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86018" name="Rectangle 7">
            <a:extLst>
              <a:ext uri="{FF2B5EF4-FFF2-40B4-BE49-F238E27FC236}">
                <a16:creationId xmlns:a16="http://schemas.microsoft.com/office/drawing/2014/main" id="{C2A2CB77-BD05-4964-ABCD-77F2B4828E1C}"/>
              </a:ext>
            </a:extLst>
          </p:cNvPr>
          <p:cNvSpPr>
            <a:spLocks noChangeArrowheads="1"/>
          </p:cNvSpPr>
          <p:nvPr/>
        </p:nvSpPr>
        <p:spPr bwMode="auto">
          <a:xfrm>
            <a:off x="304800" y="28194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600" b="0" i="1">
                <a:solidFill>
                  <a:schemeClr val="tx2"/>
                </a:solidFill>
              </a:rPr>
              <a:t>Blank Slide Available</a:t>
            </a:r>
            <a:br>
              <a:rPr lang="en-US" altLang="en-US" sz="3600" b="0" i="1">
                <a:solidFill>
                  <a:schemeClr val="tx2"/>
                </a:solidFill>
              </a:rPr>
            </a:br>
            <a:br>
              <a:rPr lang="en-US" altLang="en-US" sz="3600" b="0" i="1">
                <a:solidFill>
                  <a:schemeClr val="tx2"/>
                </a:solidFill>
              </a:rPr>
            </a:br>
            <a:r>
              <a:rPr lang="en-US" altLang="en-US" sz="3600" b="0" i="1">
                <a:solidFill>
                  <a:schemeClr val="tx2"/>
                </a:solidFill>
              </a:rPr>
              <a:t>for Teacher Edits</a:t>
            </a:r>
          </a:p>
        </p:txBody>
      </p:sp>
      <p:sp>
        <p:nvSpPr>
          <p:cNvPr id="86019" name="Text Box 8">
            <a:extLst>
              <a:ext uri="{FF2B5EF4-FFF2-40B4-BE49-F238E27FC236}">
                <a16:creationId xmlns:a16="http://schemas.microsoft.com/office/drawing/2014/main" id="{885524C9-6E1A-4C59-ABE6-B5C09DEC831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89" name="Group 2">
            <a:extLst>
              <a:ext uri="{FF2B5EF4-FFF2-40B4-BE49-F238E27FC236}">
                <a16:creationId xmlns:a16="http://schemas.microsoft.com/office/drawing/2014/main" id="{35996528-DDC5-40DF-84F8-DC2916D4C017}"/>
              </a:ext>
            </a:extLst>
          </p:cNvPr>
          <p:cNvGrpSpPr>
            <a:grpSpLocks/>
          </p:cNvGrpSpPr>
          <p:nvPr/>
        </p:nvGrpSpPr>
        <p:grpSpPr bwMode="auto">
          <a:xfrm>
            <a:off x="0" y="0"/>
            <a:ext cx="9144000" cy="976313"/>
            <a:chOff x="0" y="0"/>
            <a:chExt cx="5760" cy="615"/>
          </a:xfrm>
        </p:grpSpPr>
        <p:sp>
          <p:nvSpPr>
            <p:cNvPr id="12294" name="Text Box 3">
              <a:extLst>
                <a:ext uri="{FF2B5EF4-FFF2-40B4-BE49-F238E27FC236}">
                  <a16:creationId xmlns:a16="http://schemas.microsoft.com/office/drawing/2014/main" id="{EAA993F2-98A1-426C-9312-909A0937346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2.4</a:t>
              </a:r>
            </a:p>
          </p:txBody>
        </p:sp>
        <p:sp>
          <p:nvSpPr>
            <p:cNvPr id="12295" name="Text Box 4">
              <a:extLst>
                <a:ext uri="{FF2B5EF4-FFF2-40B4-BE49-F238E27FC236}">
                  <a16:creationId xmlns:a16="http://schemas.microsoft.com/office/drawing/2014/main" id="{32234BCC-479B-49D0-9195-8DD3A93B5EC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2290" name="Rectangle 5">
            <a:extLst>
              <a:ext uri="{FF2B5EF4-FFF2-40B4-BE49-F238E27FC236}">
                <a16:creationId xmlns:a16="http://schemas.microsoft.com/office/drawing/2014/main" id="{117A8003-2CA9-49B6-AC90-1E4B3EE80CAB}"/>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Primary Functions of Marketing</a:t>
            </a:r>
          </a:p>
        </p:txBody>
      </p:sp>
      <p:sp>
        <p:nvSpPr>
          <p:cNvPr id="291846" name="Rectangle 6">
            <a:extLst>
              <a:ext uri="{FF2B5EF4-FFF2-40B4-BE49-F238E27FC236}">
                <a16:creationId xmlns:a16="http://schemas.microsoft.com/office/drawing/2014/main" id="{931B1CDE-C7B9-4775-9B43-1BA2E9AFD101}"/>
              </a:ext>
            </a:extLst>
          </p:cNvPr>
          <p:cNvSpPr>
            <a:spLocks noChangeArrowheads="1"/>
          </p:cNvSpPr>
          <p:nvPr/>
        </p:nvSpPr>
        <p:spPr bwMode="auto">
          <a:xfrm>
            <a:off x="228600" y="1752600"/>
            <a:ext cx="6400800"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endParaRPr lang="en-US" altLang="en-US">
              <a:solidFill>
                <a:srgbClr val="006600"/>
              </a:solidFill>
            </a:endParaRPr>
          </a:p>
          <a:p>
            <a:pPr eaLnBrk="1" hangingPunct="1"/>
            <a:r>
              <a:rPr lang="en-US" altLang="en-US" b="0" i="1">
                <a:solidFill>
                  <a:srgbClr val="006600"/>
                </a:solidFill>
              </a:rPr>
              <a:t>When demand fluctuates as frequently as it does in the ticketing world, companies must implement strategies to help identify the best price points to match demand.  </a:t>
            </a:r>
          </a:p>
          <a:p>
            <a:pPr eaLnBrk="1" hangingPunct="1"/>
            <a:endParaRPr lang="en-US" altLang="en-US" b="0" i="1">
              <a:solidFill>
                <a:srgbClr val="006600"/>
              </a:solidFill>
            </a:endParaRPr>
          </a:p>
          <a:p>
            <a:pPr eaLnBrk="1" hangingPunct="1"/>
            <a:r>
              <a:rPr lang="en-US" altLang="en-US" b="0" i="1">
                <a:solidFill>
                  <a:srgbClr val="006600"/>
                </a:solidFill>
              </a:rPr>
              <a:t>This is why many organizations are moving toward a </a:t>
            </a:r>
            <a:r>
              <a:rPr lang="ja-JP" altLang="en-US" b="0" i="1">
                <a:solidFill>
                  <a:srgbClr val="006600"/>
                </a:solidFill>
              </a:rPr>
              <a:t>“</a:t>
            </a:r>
            <a:r>
              <a:rPr lang="en-US" altLang="ja-JP" b="0" i="1">
                <a:solidFill>
                  <a:srgbClr val="006600"/>
                </a:solidFill>
              </a:rPr>
              <a:t>dynamic pricing</a:t>
            </a:r>
            <a:r>
              <a:rPr lang="ja-JP" altLang="en-US" b="0" i="1">
                <a:solidFill>
                  <a:srgbClr val="006600"/>
                </a:solidFill>
              </a:rPr>
              <a:t>”</a:t>
            </a:r>
            <a:r>
              <a:rPr lang="en-US" altLang="ja-JP" b="0" i="1">
                <a:solidFill>
                  <a:srgbClr val="006600"/>
                </a:solidFill>
              </a:rPr>
              <a:t> structure where games in higher demand cost more than the same ticket for a game with lower demand…</a:t>
            </a:r>
            <a:endParaRPr lang="en-US" altLang="en-US" b="0" i="1">
              <a:solidFill>
                <a:srgbClr val="006600"/>
              </a:solidFill>
            </a:endParaRPr>
          </a:p>
        </p:txBody>
      </p:sp>
      <p:sp>
        <p:nvSpPr>
          <p:cNvPr id="12292" name="Text Box 8">
            <a:extLst>
              <a:ext uri="{FF2B5EF4-FFF2-40B4-BE49-F238E27FC236}">
                <a16:creationId xmlns:a16="http://schemas.microsoft.com/office/drawing/2014/main" id="{B3742D58-AC00-48D5-96E1-2A14A1B4D83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pic>
        <p:nvPicPr>
          <p:cNvPr id="253954" name="Picture 2">
            <a:extLst>
              <a:ext uri="{FF2B5EF4-FFF2-40B4-BE49-F238E27FC236}">
                <a16:creationId xmlns:a16="http://schemas.microsoft.com/office/drawing/2014/main" id="{0DDCC354-5787-4659-89BE-951E2A92D2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0" y="3124200"/>
            <a:ext cx="213360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91846"/>
                                        </p:tgtEl>
                                        <p:attrNameLst>
                                          <p:attrName>style.visibility</p:attrName>
                                        </p:attrNameLst>
                                      </p:cBhvr>
                                      <p:to>
                                        <p:strVal val="visible"/>
                                      </p:to>
                                    </p:set>
                                    <p:animEffect transition="in" filter="diamond(in)">
                                      <p:cBhvr>
                                        <p:cTn id="7" dur="1000"/>
                                        <p:tgtEl>
                                          <p:spTgt spid="291846"/>
                                        </p:tgtEl>
                                      </p:cBhvr>
                                    </p:animEffect>
                                  </p:childTnLst>
                                </p:cTn>
                              </p:par>
                              <p:par>
                                <p:cTn id="8" presetID="9" presetClass="entr" presetSubtype="0" fill="hold" nodeType="withEffect">
                                  <p:stCondLst>
                                    <p:cond delay="0"/>
                                  </p:stCondLst>
                                  <p:childTnLst>
                                    <p:set>
                                      <p:cBhvr>
                                        <p:cTn id="9" dur="1" fill="hold">
                                          <p:stCondLst>
                                            <p:cond delay="0"/>
                                          </p:stCondLst>
                                        </p:cTn>
                                        <p:tgtEl>
                                          <p:spTgt spid="253954"/>
                                        </p:tgtEl>
                                        <p:attrNameLst>
                                          <p:attrName>style.visibility</p:attrName>
                                        </p:attrNameLst>
                                      </p:cBhvr>
                                      <p:to>
                                        <p:strVal val="visible"/>
                                      </p:to>
                                    </p:set>
                                    <p:animEffect transition="in" filter="dissolve">
                                      <p:cBhvr>
                                        <p:cTn id="10" dur="500"/>
                                        <p:tgtEl>
                                          <p:spTgt spid="2539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184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7" name="Group 2">
            <a:extLst>
              <a:ext uri="{FF2B5EF4-FFF2-40B4-BE49-F238E27FC236}">
                <a16:creationId xmlns:a16="http://schemas.microsoft.com/office/drawing/2014/main" id="{DCD020DF-2CA2-4956-BF78-966C723A317A}"/>
              </a:ext>
            </a:extLst>
          </p:cNvPr>
          <p:cNvGrpSpPr>
            <a:grpSpLocks/>
          </p:cNvGrpSpPr>
          <p:nvPr/>
        </p:nvGrpSpPr>
        <p:grpSpPr bwMode="auto">
          <a:xfrm>
            <a:off x="0" y="0"/>
            <a:ext cx="9144000" cy="976313"/>
            <a:chOff x="0" y="0"/>
            <a:chExt cx="5760" cy="615"/>
          </a:xfrm>
        </p:grpSpPr>
        <p:sp>
          <p:nvSpPr>
            <p:cNvPr id="14344" name="Text Box 3">
              <a:extLst>
                <a:ext uri="{FF2B5EF4-FFF2-40B4-BE49-F238E27FC236}">
                  <a16:creationId xmlns:a16="http://schemas.microsoft.com/office/drawing/2014/main" id="{66F6831F-E5AA-4E86-A8F6-46785CCE679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2.4</a:t>
              </a:r>
            </a:p>
          </p:txBody>
        </p:sp>
        <p:sp>
          <p:nvSpPr>
            <p:cNvPr id="14345" name="Text Box 4">
              <a:extLst>
                <a:ext uri="{FF2B5EF4-FFF2-40B4-BE49-F238E27FC236}">
                  <a16:creationId xmlns:a16="http://schemas.microsoft.com/office/drawing/2014/main" id="{F08F6203-4B7C-4C02-856E-7756F19D9E2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4338" name="Rectangle 6">
            <a:extLst>
              <a:ext uri="{FF2B5EF4-FFF2-40B4-BE49-F238E27FC236}">
                <a16:creationId xmlns:a16="http://schemas.microsoft.com/office/drawing/2014/main" id="{AD80741F-7731-4FB5-B1B5-F92F986F9E5C}"/>
              </a:ext>
            </a:extLst>
          </p:cNvPr>
          <p:cNvSpPr>
            <a:spLocks noChangeArrowheads="1"/>
          </p:cNvSpPr>
          <p:nvPr/>
        </p:nvSpPr>
        <p:spPr bwMode="auto">
          <a:xfrm>
            <a:off x="0" y="1828800"/>
            <a:ext cx="89916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600">
                <a:solidFill>
                  <a:srgbClr val="000099"/>
                </a:solidFill>
              </a:rPr>
              <a:t> Pricing:</a:t>
            </a:r>
            <a:r>
              <a:rPr lang="en-US" altLang="en-US" sz="2600"/>
              <a:t> </a:t>
            </a:r>
            <a:r>
              <a:rPr lang="en-US" altLang="en-US" sz="2600" b="0"/>
              <a:t>Assigning a value to products and services</a:t>
            </a:r>
            <a:r>
              <a:rPr lang="en-US" altLang="en-US" b="0"/>
              <a:t> </a:t>
            </a:r>
          </a:p>
        </p:txBody>
      </p:sp>
      <p:sp>
        <p:nvSpPr>
          <p:cNvPr id="14339" name="Text Box 8">
            <a:extLst>
              <a:ext uri="{FF2B5EF4-FFF2-40B4-BE49-F238E27FC236}">
                <a16:creationId xmlns:a16="http://schemas.microsoft.com/office/drawing/2014/main" id="{90275278-2954-48FB-A098-B054CD26F1C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4340" name="Rectangle 10">
            <a:extLst>
              <a:ext uri="{FF2B5EF4-FFF2-40B4-BE49-F238E27FC236}">
                <a16:creationId xmlns:a16="http://schemas.microsoft.com/office/drawing/2014/main" id="{8D5A1107-11A4-4EF8-9422-3E5F4161AC9E}"/>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Primary Functions of Marketing</a:t>
            </a:r>
          </a:p>
        </p:txBody>
      </p:sp>
      <p:sp>
        <p:nvSpPr>
          <p:cNvPr id="73739" name="Line 11">
            <a:extLst>
              <a:ext uri="{FF2B5EF4-FFF2-40B4-BE49-F238E27FC236}">
                <a16:creationId xmlns:a16="http://schemas.microsoft.com/office/drawing/2014/main" id="{E5C55983-18D1-4758-833B-8DEBF748732F}"/>
              </a:ext>
            </a:extLst>
          </p:cNvPr>
          <p:cNvSpPr>
            <a:spLocks noChangeShapeType="1"/>
          </p:cNvSpPr>
          <p:nvPr/>
        </p:nvSpPr>
        <p:spPr bwMode="auto">
          <a:xfrm flipH="1">
            <a:off x="228600" y="2438400"/>
            <a:ext cx="8763000" cy="0"/>
          </a:xfrm>
          <a:prstGeom prst="line">
            <a:avLst/>
          </a:prstGeom>
          <a:noFill/>
          <a:ln w="28575">
            <a:solidFill>
              <a:srgbClr val="000066"/>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14342" name="Text Box 1033">
            <a:extLst>
              <a:ext uri="{FF2B5EF4-FFF2-40B4-BE49-F238E27FC236}">
                <a16:creationId xmlns:a16="http://schemas.microsoft.com/office/drawing/2014/main" id="{B6AD3C24-F24A-4F55-BD41-A20DD119A829}"/>
              </a:ext>
            </a:extLst>
          </p:cNvPr>
          <p:cNvSpPr txBox="1">
            <a:spLocks noChangeArrowheads="1"/>
          </p:cNvSpPr>
          <p:nvPr/>
        </p:nvSpPr>
        <p:spPr bwMode="auto">
          <a:xfrm>
            <a:off x="291445" y="2644170"/>
            <a:ext cx="86106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spcBef>
                <a:spcPct val="50000"/>
              </a:spcBef>
            </a:pPr>
            <a:r>
              <a:rPr lang="en-US" altLang="en-US" b="0" dirty="0">
                <a:cs typeface="Arial" panose="020B0604020202020204" pitchFamily="34" charset="0"/>
              </a:rPr>
              <a:t>The anticipation of seeing Zion Williamson (the NBA’s top overall draft pick) play his first professional game, prices for his summer-league debut skyrocketed by over 220% on the secondary market  </a:t>
            </a:r>
          </a:p>
        </p:txBody>
      </p:sp>
      <p:pic>
        <p:nvPicPr>
          <p:cNvPr id="2" name="Picture 1">
            <a:extLst>
              <a:ext uri="{FF2B5EF4-FFF2-40B4-BE49-F238E27FC236}">
                <a16:creationId xmlns:a16="http://schemas.microsoft.com/office/drawing/2014/main" id="{D9204EE7-2212-B64C-919A-BDC795E7686E}"/>
              </a:ext>
            </a:extLst>
          </p:cNvPr>
          <p:cNvPicPr>
            <a:picLocks noChangeAspect="1"/>
          </p:cNvPicPr>
          <p:nvPr/>
        </p:nvPicPr>
        <p:blipFill>
          <a:blip r:embed="rId3"/>
          <a:stretch>
            <a:fillRect/>
          </a:stretch>
        </p:blipFill>
        <p:spPr>
          <a:xfrm>
            <a:off x="2954867" y="4495800"/>
            <a:ext cx="3522133" cy="19812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3" name="Group 2">
            <a:extLst>
              <a:ext uri="{FF2B5EF4-FFF2-40B4-BE49-F238E27FC236}">
                <a16:creationId xmlns:a16="http://schemas.microsoft.com/office/drawing/2014/main" id="{CE32634C-3AEB-432E-BB67-343006422F62}"/>
              </a:ext>
            </a:extLst>
          </p:cNvPr>
          <p:cNvGrpSpPr>
            <a:grpSpLocks/>
          </p:cNvGrpSpPr>
          <p:nvPr/>
        </p:nvGrpSpPr>
        <p:grpSpPr bwMode="auto">
          <a:xfrm>
            <a:off x="0" y="0"/>
            <a:ext cx="9144000" cy="976313"/>
            <a:chOff x="0" y="0"/>
            <a:chExt cx="5760" cy="615"/>
          </a:xfrm>
        </p:grpSpPr>
        <p:sp>
          <p:nvSpPr>
            <p:cNvPr id="18439" name="Text Box 3">
              <a:extLst>
                <a:ext uri="{FF2B5EF4-FFF2-40B4-BE49-F238E27FC236}">
                  <a16:creationId xmlns:a16="http://schemas.microsoft.com/office/drawing/2014/main" id="{2188691F-9432-44BF-9D3E-6F07430078F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2.4</a:t>
              </a:r>
            </a:p>
          </p:txBody>
        </p:sp>
        <p:sp>
          <p:nvSpPr>
            <p:cNvPr id="18440" name="Text Box 4">
              <a:extLst>
                <a:ext uri="{FF2B5EF4-FFF2-40B4-BE49-F238E27FC236}">
                  <a16:creationId xmlns:a16="http://schemas.microsoft.com/office/drawing/2014/main" id="{ACF82550-E12A-46F3-984A-D9EA27C9E5F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8434" name="Rectangle 6">
            <a:extLst>
              <a:ext uri="{FF2B5EF4-FFF2-40B4-BE49-F238E27FC236}">
                <a16:creationId xmlns:a16="http://schemas.microsoft.com/office/drawing/2014/main" id="{4D573C0F-925E-4405-9BD1-D151F0A26640}"/>
              </a:ext>
            </a:extLst>
          </p:cNvPr>
          <p:cNvSpPr>
            <a:spLocks noChangeArrowheads="1"/>
          </p:cNvSpPr>
          <p:nvPr/>
        </p:nvSpPr>
        <p:spPr bwMode="auto">
          <a:xfrm>
            <a:off x="0" y="1828800"/>
            <a:ext cx="89916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600">
                <a:solidFill>
                  <a:srgbClr val="000099"/>
                </a:solidFill>
              </a:rPr>
              <a:t> Pricing:</a:t>
            </a:r>
            <a:r>
              <a:rPr lang="en-US" altLang="en-US" sz="2600"/>
              <a:t> </a:t>
            </a:r>
            <a:r>
              <a:rPr lang="en-US" altLang="en-US" sz="2600" b="0"/>
              <a:t>Assigning a value to products and services</a:t>
            </a:r>
            <a:r>
              <a:rPr lang="en-US" altLang="en-US" b="0"/>
              <a:t> </a:t>
            </a:r>
          </a:p>
        </p:txBody>
      </p:sp>
      <p:sp>
        <p:nvSpPr>
          <p:cNvPr id="18435" name="Text Box 8">
            <a:extLst>
              <a:ext uri="{FF2B5EF4-FFF2-40B4-BE49-F238E27FC236}">
                <a16:creationId xmlns:a16="http://schemas.microsoft.com/office/drawing/2014/main" id="{F77ACABF-8888-4EBA-A38D-D6B1757006BD}"/>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8436" name="Rectangle 10">
            <a:extLst>
              <a:ext uri="{FF2B5EF4-FFF2-40B4-BE49-F238E27FC236}">
                <a16:creationId xmlns:a16="http://schemas.microsoft.com/office/drawing/2014/main" id="{007CC9C2-C7FF-4D1D-9580-22C91DF106BD}"/>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Primary Functions of Marketing</a:t>
            </a:r>
          </a:p>
        </p:txBody>
      </p:sp>
      <p:sp>
        <p:nvSpPr>
          <p:cNvPr id="73739" name="Line 11">
            <a:extLst>
              <a:ext uri="{FF2B5EF4-FFF2-40B4-BE49-F238E27FC236}">
                <a16:creationId xmlns:a16="http://schemas.microsoft.com/office/drawing/2014/main" id="{BAEFCA4D-40B5-4539-AB3E-F7C8F735AE9C}"/>
              </a:ext>
            </a:extLst>
          </p:cNvPr>
          <p:cNvSpPr>
            <a:spLocks noChangeShapeType="1"/>
          </p:cNvSpPr>
          <p:nvPr/>
        </p:nvSpPr>
        <p:spPr bwMode="auto">
          <a:xfrm flipH="1">
            <a:off x="228600" y="2438400"/>
            <a:ext cx="8915400" cy="0"/>
          </a:xfrm>
          <a:prstGeom prst="line">
            <a:avLst/>
          </a:prstGeom>
          <a:noFill/>
          <a:ln w="28575">
            <a:solidFill>
              <a:srgbClr val="000066"/>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18438" name="Text Box 1033">
            <a:extLst>
              <a:ext uri="{FF2B5EF4-FFF2-40B4-BE49-F238E27FC236}">
                <a16:creationId xmlns:a16="http://schemas.microsoft.com/office/drawing/2014/main" id="{D3D0DBF5-ED6E-4DB5-8FDD-B1E616D37738}"/>
              </a:ext>
            </a:extLst>
          </p:cNvPr>
          <p:cNvSpPr txBox="1">
            <a:spLocks noChangeArrowheads="1"/>
          </p:cNvSpPr>
          <p:nvPr/>
        </p:nvSpPr>
        <p:spPr bwMode="auto">
          <a:xfrm>
            <a:off x="228600" y="2895600"/>
            <a:ext cx="8763000" cy="337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cs typeface="Arial" panose="020B0604020202020204" pitchFamily="34" charset="0"/>
              </a:rPr>
              <a:t>Tickets to the 2016 Wimbledon Final sold out just 27 minutes after going on sale online. Event officials anticipated a high demand for tickets and raised prices accordingly, yet </a:t>
            </a:r>
            <a:r>
              <a:rPr lang="en-US" altLang="en-US" b="0">
                <a:cs typeface="Times New Roman" panose="02020603050405020304" pitchFamily="18" charset="0"/>
              </a:rPr>
              <a:t>The Guardian </a:t>
            </a:r>
            <a:r>
              <a:rPr lang="en-US" altLang="en-US" b="0">
                <a:cs typeface="Arial" panose="020B0604020202020204" pitchFamily="34" charset="0"/>
              </a:rPr>
              <a:t>reported that over 111,000 fans were waiting in an online queue when only 22,000 </a:t>
            </a:r>
            <a:r>
              <a:rPr lang="en-US" altLang="en-US" b="0">
                <a:cs typeface="Times New Roman" panose="02020603050405020304" pitchFamily="18" charset="0"/>
              </a:rPr>
              <a:t>total </a:t>
            </a:r>
            <a:r>
              <a:rPr lang="en-US" altLang="en-US" b="0">
                <a:cs typeface="Arial" panose="020B0604020202020204" pitchFamily="34" charset="0"/>
              </a:rPr>
              <a:t>tickets were available. As a result, tickets being resold on the secondary market commanded outrageous prices, starting at over $3,000 with the most expensive selling for nearly $25,000.</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73739"/>
                                        </p:tgtEl>
                                        <p:attrNameLst>
                                          <p:attrName>style.visibility</p:attrName>
                                        </p:attrNameLst>
                                      </p:cBhvr>
                                      <p:to>
                                        <p:strVal val="visible"/>
                                      </p:to>
                                    </p:set>
                                    <p:anim calcmode="lin" valueType="num">
                                      <p:cBhvr additive="base">
                                        <p:cTn id="7" dur="500" fill="hold"/>
                                        <p:tgtEl>
                                          <p:spTgt spid="73739"/>
                                        </p:tgtEl>
                                        <p:attrNameLst>
                                          <p:attrName>ppt_x</p:attrName>
                                        </p:attrNameLst>
                                      </p:cBhvr>
                                      <p:tavLst>
                                        <p:tav tm="0">
                                          <p:val>
                                            <p:strVal val="0-#ppt_w/2"/>
                                          </p:val>
                                        </p:tav>
                                        <p:tav tm="100000">
                                          <p:val>
                                            <p:strVal val="#ppt_x"/>
                                          </p:val>
                                        </p:tav>
                                      </p:tavLst>
                                    </p:anim>
                                    <p:anim calcmode="lin" valueType="num">
                                      <p:cBhvr additive="base">
                                        <p:cTn id="8" dur="500" fill="hold"/>
                                        <p:tgtEl>
                                          <p:spTgt spid="737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3" name="Group 2">
            <a:extLst>
              <a:ext uri="{FF2B5EF4-FFF2-40B4-BE49-F238E27FC236}">
                <a16:creationId xmlns:a16="http://schemas.microsoft.com/office/drawing/2014/main" id="{CE32634C-3AEB-432E-BB67-343006422F62}"/>
              </a:ext>
            </a:extLst>
          </p:cNvPr>
          <p:cNvGrpSpPr>
            <a:grpSpLocks/>
          </p:cNvGrpSpPr>
          <p:nvPr/>
        </p:nvGrpSpPr>
        <p:grpSpPr bwMode="auto">
          <a:xfrm>
            <a:off x="0" y="0"/>
            <a:ext cx="9144000" cy="976313"/>
            <a:chOff x="0" y="0"/>
            <a:chExt cx="5760" cy="615"/>
          </a:xfrm>
        </p:grpSpPr>
        <p:sp>
          <p:nvSpPr>
            <p:cNvPr id="18439" name="Text Box 3">
              <a:extLst>
                <a:ext uri="{FF2B5EF4-FFF2-40B4-BE49-F238E27FC236}">
                  <a16:creationId xmlns:a16="http://schemas.microsoft.com/office/drawing/2014/main" id="{2188691F-9432-44BF-9D3E-6F07430078F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2.4</a:t>
              </a:r>
            </a:p>
          </p:txBody>
        </p:sp>
        <p:sp>
          <p:nvSpPr>
            <p:cNvPr id="18440" name="Text Box 4">
              <a:extLst>
                <a:ext uri="{FF2B5EF4-FFF2-40B4-BE49-F238E27FC236}">
                  <a16:creationId xmlns:a16="http://schemas.microsoft.com/office/drawing/2014/main" id="{ACF82550-E12A-46F3-984A-D9EA27C9E5F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8434" name="Rectangle 6">
            <a:extLst>
              <a:ext uri="{FF2B5EF4-FFF2-40B4-BE49-F238E27FC236}">
                <a16:creationId xmlns:a16="http://schemas.microsoft.com/office/drawing/2014/main" id="{4D573C0F-925E-4405-9BD1-D151F0A26640}"/>
              </a:ext>
            </a:extLst>
          </p:cNvPr>
          <p:cNvSpPr>
            <a:spLocks noChangeArrowheads="1"/>
          </p:cNvSpPr>
          <p:nvPr/>
        </p:nvSpPr>
        <p:spPr bwMode="auto">
          <a:xfrm>
            <a:off x="0" y="1828800"/>
            <a:ext cx="89916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600">
                <a:solidFill>
                  <a:srgbClr val="000099"/>
                </a:solidFill>
              </a:rPr>
              <a:t> Pricing:</a:t>
            </a:r>
            <a:r>
              <a:rPr lang="en-US" altLang="en-US" sz="2600"/>
              <a:t> </a:t>
            </a:r>
            <a:r>
              <a:rPr lang="en-US" altLang="en-US" sz="2600" b="0"/>
              <a:t>Assigning a value to products and services</a:t>
            </a:r>
            <a:r>
              <a:rPr lang="en-US" altLang="en-US" b="0"/>
              <a:t> </a:t>
            </a:r>
          </a:p>
        </p:txBody>
      </p:sp>
      <p:sp>
        <p:nvSpPr>
          <p:cNvPr id="18435" name="Text Box 8">
            <a:extLst>
              <a:ext uri="{FF2B5EF4-FFF2-40B4-BE49-F238E27FC236}">
                <a16:creationId xmlns:a16="http://schemas.microsoft.com/office/drawing/2014/main" id="{F77ACABF-8888-4EBA-A38D-D6B1757006BD}"/>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8436" name="Rectangle 10">
            <a:extLst>
              <a:ext uri="{FF2B5EF4-FFF2-40B4-BE49-F238E27FC236}">
                <a16:creationId xmlns:a16="http://schemas.microsoft.com/office/drawing/2014/main" id="{007CC9C2-C7FF-4D1D-9580-22C91DF106BD}"/>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Primary Functions of Marketing</a:t>
            </a:r>
          </a:p>
        </p:txBody>
      </p:sp>
      <p:sp>
        <p:nvSpPr>
          <p:cNvPr id="73739" name="Line 11">
            <a:extLst>
              <a:ext uri="{FF2B5EF4-FFF2-40B4-BE49-F238E27FC236}">
                <a16:creationId xmlns:a16="http://schemas.microsoft.com/office/drawing/2014/main" id="{BAEFCA4D-40B5-4539-AB3E-F7C8F735AE9C}"/>
              </a:ext>
            </a:extLst>
          </p:cNvPr>
          <p:cNvSpPr>
            <a:spLocks noChangeShapeType="1"/>
          </p:cNvSpPr>
          <p:nvPr/>
        </p:nvSpPr>
        <p:spPr bwMode="auto">
          <a:xfrm flipH="1">
            <a:off x="228600" y="2438400"/>
            <a:ext cx="8915400" cy="0"/>
          </a:xfrm>
          <a:prstGeom prst="line">
            <a:avLst/>
          </a:prstGeom>
          <a:noFill/>
          <a:ln w="28575">
            <a:solidFill>
              <a:srgbClr val="000066"/>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18438" name="Text Box 1033">
            <a:extLst>
              <a:ext uri="{FF2B5EF4-FFF2-40B4-BE49-F238E27FC236}">
                <a16:creationId xmlns:a16="http://schemas.microsoft.com/office/drawing/2014/main" id="{D3D0DBF5-ED6E-4DB5-8FDD-B1E616D37738}"/>
              </a:ext>
            </a:extLst>
          </p:cNvPr>
          <p:cNvSpPr txBox="1">
            <a:spLocks noChangeArrowheads="1"/>
          </p:cNvSpPr>
          <p:nvPr/>
        </p:nvSpPr>
        <p:spPr bwMode="auto">
          <a:xfrm>
            <a:off x="431800" y="2846726"/>
            <a:ext cx="4724400" cy="34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2000" b="0" dirty="0">
                <a:cs typeface="Arial" panose="020B0604020202020204" pitchFamily="34" charset="0"/>
              </a:rPr>
              <a:t>In 2020, Topps launched Project 2020 which involved 20 artists all putting their own unique design and spin on 20 baseball cards, a yearlong event that would ultimately produce a set of 400. The company made nearly 315,000 sales for the first 75 cards (not including 20 hand-numbered artist proofs that retailed for $200 and sold quickly).</a:t>
            </a:r>
          </a:p>
        </p:txBody>
      </p:sp>
      <p:pic>
        <p:nvPicPr>
          <p:cNvPr id="1026" name="Picture 2" descr="Topps PROJECT 2020 Card 51 - 2011 Mike Trout by Ben Baller - Print ...">
            <a:extLst>
              <a:ext uri="{FF2B5EF4-FFF2-40B4-BE49-F238E27FC236}">
                <a16:creationId xmlns:a16="http://schemas.microsoft.com/office/drawing/2014/main" id="{99BE5337-039F-4EF7-8A71-EDAB42D3E9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8800" y="2761096"/>
            <a:ext cx="2850804" cy="35635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079467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73739"/>
                                        </p:tgtEl>
                                        <p:attrNameLst>
                                          <p:attrName>style.visibility</p:attrName>
                                        </p:attrNameLst>
                                      </p:cBhvr>
                                      <p:to>
                                        <p:strVal val="visible"/>
                                      </p:to>
                                    </p:set>
                                    <p:anim calcmode="lin" valueType="num">
                                      <p:cBhvr additive="base">
                                        <p:cTn id="7" dur="500" fill="hold"/>
                                        <p:tgtEl>
                                          <p:spTgt spid="73739"/>
                                        </p:tgtEl>
                                        <p:attrNameLst>
                                          <p:attrName>ppt_x</p:attrName>
                                        </p:attrNameLst>
                                      </p:cBhvr>
                                      <p:tavLst>
                                        <p:tav tm="0">
                                          <p:val>
                                            <p:strVal val="0-#ppt_w/2"/>
                                          </p:val>
                                        </p:tav>
                                        <p:tav tm="100000">
                                          <p:val>
                                            <p:strVal val="#ppt_x"/>
                                          </p:val>
                                        </p:tav>
                                      </p:tavLst>
                                    </p:anim>
                                    <p:anim calcmode="lin" valueType="num">
                                      <p:cBhvr additive="base">
                                        <p:cTn id="8" dur="500" fill="hold"/>
                                        <p:tgtEl>
                                          <p:spTgt spid="737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1" name="Group 2">
            <a:extLst>
              <a:ext uri="{FF2B5EF4-FFF2-40B4-BE49-F238E27FC236}">
                <a16:creationId xmlns:a16="http://schemas.microsoft.com/office/drawing/2014/main" id="{845BE909-8EB5-4C60-82EB-4B490609FE6C}"/>
              </a:ext>
            </a:extLst>
          </p:cNvPr>
          <p:cNvGrpSpPr>
            <a:grpSpLocks/>
          </p:cNvGrpSpPr>
          <p:nvPr/>
        </p:nvGrpSpPr>
        <p:grpSpPr bwMode="auto">
          <a:xfrm>
            <a:off x="0" y="0"/>
            <a:ext cx="9144000" cy="976313"/>
            <a:chOff x="0" y="0"/>
            <a:chExt cx="5760" cy="615"/>
          </a:xfrm>
        </p:grpSpPr>
        <p:sp>
          <p:nvSpPr>
            <p:cNvPr id="20489" name="Text Box 3">
              <a:extLst>
                <a:ext uri="{FF2B5EF4-FFF2-40B4-BE49-F238E27FC236}">
                  <a16:creationId xmlns:a16="http://schemas.microsoft.com/office/drawing/2014/main" id="{4C43BEAF-C49D-47F0-AF1F-793B90C2CC1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2.4</a:t>
              </a:r>
            </a:p>
          </p:txBody>
        </p:sp>
        <p:sp>
          <p:nvSpPr>
            <p:cNvPr id="20490" name="Text Box 4">
              <a:extLst>
                <a:ext uri="{FF2B5EF4-FFF2-40B4-BE49-F238E27FC236}">
                  <a16:creationId xmlns:a16="http://schemas.microsoft.com/office/drawing/2014/main" id="{2B81B00D-59FB-4155-A505-997E96893F1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20482" name="Rectangle 5">
            <a:extLst>
              <a:ext uri="{FF2B5EF4-FFF2-40B4-BE49-F238E27FC236}">
                <a16:creationId xmlns:a16="http://schemas.microsoft.com/office/drawing/2014/main" id="{454840DA-C484-44B6-ADA2-B802797FC5A1}"/>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Primary Functions of Marketing</a:t>
            </a:r>
          </a:p>
        </p:txBody>
      </p:sp>
      <p:sp>
        <p:nvSpPr>
          <p:cNvPr id="81926" name="Rectangle 6">
            <a:extLst>
              <a:ext uri="{FF2B5EF4-FFF2-40B4-BE49-F238E27FC236}">
                <a16:creationId xmlns:a16="http://schemas.microsoft.com/office/drawing/2014/main" id="{7FE6C6F7-0857-43FA-A9C7-1B755191676F}"/>
              </a:ext>
            </a:extLst>
          </p:cNvPr>
          <p:cNvSpPr>
            <a:spLocks noChangeArrowheads="1"/>
          </p:cNvSpPr>
          <p:nvPr/>
        </p:nvSpPr>
        <p:spPr bwMode="auto">
          <a:xfrm>
            <a:off x="228600" y="1828800"/>
            <a:ext cx="8915400" cy="307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endParaRPr lang="en-US" altLang="en-US" sz="800">
              <a:solidFill>
                <a:srgbClr val="000099"/>
              </a:solidFill>
            </a:endParaRPr>
          </a:p>
          <a:p>
            <a:pPr eaLnBrk="1" hangingPunct="1"/>
            <a:r>
              <a:rPr lang="en-US" altLang="en-US">
                <a:solidFill>
                  <a:srgbClr val="000099"/>
                </a:solidFill>
              </a:rPr>
              <a:t>Distribution:</a:t>
            </a:r>
            <a:r>
              <a:rPr lang="en-US" altLang="en-US"/>
              <a:t>  </a:t>
            </a:r>
            <a:r>
              <a:rPr lang="en-US" altLang="en-US" b="0"/>
              <a:t>Determining how best to get products and services to consumers</a:t>
            </a:r>
          </a:p>
          <a:p>
            <a:pPr eaLnBrk="1" hangingPunct="1"/>
            <a:endParaRPr lang="en-US" altLang="en-US" sz="900" b="0" i="1">
              <a:latin typeface="Arial" panose="020B0604020202020204" pitchFamily="34" charset="0"/>
            </a:endParaRPr>
          </a:p>
          <a:p>
            <a:pPr eaLnBrk="1" hangingPunct="1"/>
            <a:endParaRPr lang="en-US" altLang="en-US" sz="900" b="0" i="1">
              <a:latin typeface="Arial" panose="020B0604020202020204" pitchFamily="34" charset="0"/>
            </a:endParaRPr>
          </a:p>
          <a:p>
            <a:pPr eaLnBrk="1" hangingPunct="1"/>
            <a:endParaRPr lang="en-US" altLang="en-US" sz="1000" b="0" i="1">
              <a:latin typeface="Arial" panose="020B0604020202020204" pitchFamily="34" charset="0"/>
            </a:endParaRPr>
          </a:p>
          <a:p>
            <a:pPr eaLnBrk="1" hangingPunct="1"/>
            <a:r>
              <a:rPr lang="en-US" altLang="en-US" sz="2800" b="0" i="1">
                <a:solidFill>
                  <a:srgbClr val="800000"/>
                </a:solidFill>
              </a:rPr>
              <a:t>EA Sports sells their video game products at Target and Best Buy stores, knowing that consumers shop at those stores for video games and entertainment</a:t>
            </a:r>
            <a:r>
              <a:rPr lang="en-US" altLang="en-US" sz="2800" b="0">
                <a:latin typeface="Arial" panose="020B0604020202020204" pitchFamily="34" charset="0"/>
              </a:rPr>
              <a:t> </a:t>
            </a:r>
          </a:p>
        </p:txBody>
      </p:sp>
      <p:sp>
        <p:nvSpPr>
          <p:cNvPr id="81927" name="Line 7">
            <a:extLst>
              <a:ext uri="{FF2B5EF4-FFF2-40B4-BE49-F238E27FC236}">
                <a16:creationId xmlns:a16="http://schemas.microsoft.com/office/drawing/2014/main" id="{D8B9E186-A721-4AAA-84A8-F4971CC4C777}"/>
              </a:ext>
            </a:extLst>
          </p:cNvPr>
          <p:cNvSpPr>
            <a:spLocks noChangeShapeType="1"/>
          </p:cNvSpPr>
          <p:nvPr/>
        </p:nvSpPr>
        <p:spPr bwMode="auto">
          <a:xfrm flipH="1">
            <a:off x="152400" y="2971800"/>
            <a:ext cx="8763000" cy="0"/>
          </a:xfrm>
          <a:prstGeom prst="line">
            <a:avLst/>
          </a:prstGeom>
          <a:noFill/>
          <a:ln w="28575">
            <a:solidFill>
              <a:srgbClr val="000066"/>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0485" name="Text Box 10">
            <a:extLst>
              <a:ext uri="{FF2B5EF4-FFF2-40B4-BE49-F238E27FC236}">
                <a16:creationId xmlns:a16="http://schemas.microsoft.com/office/drawing/2014/main" id="{C0AABBF2-3473-4B0D-B957-98C2BEB41221}"/>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pic>
        <p:nvPicPr>
          <p:cNvPr id="81932" name="Picture 12" descr="EA%20Sports%20logo">
            <a:extLst>
              <a:ext uri="{FF2B5EF4-FFF2-40B4-BE49-F238E27FC236}">
                <a16:creationId xmlns:a16="http://schemas.microsoft.com/office/drawing/2014/main" id="{C74F13D6-5D6C-4606-A135-46AF52542A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0" y="5029200"/>
            <a:ext cx="15240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36" name="Picture 16" descr="BestBuyLogo">
            <a:extLst>
              <a:ext uri="{FF2B5EF4-FFF2-40B4-BE49-F238E27FC236}">
                <a16:creationId xmlns:a16="http://schemas.microsoft.com/office/drawing/2014/main" id="{E9CD76D2-10DF-43EB-A4C9-49C0BA9C8EE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6600" y="5257800"/>
            <a:ext cx="12001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37" name="Picture 17">
            <a:extLst>
              <a:ext uri="{FF2B5EF4-FFF2-40B4-BE49-F238E27FC236}">
                <a16:creationId xmlns:a16="http://schemas.microsoft.com/office/drawing/2014/main" id="{4C9B5DA1-84EE-4910-9F78-8F85AA4FEC6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400" y="5257800"/>
            <a:ext cx="11811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81927"/>
                                        </p:tgtEl>
                                        <p:attrNameLst>
                                          <p:attrName>style.visibility</p:attrName>
                                        </p:attrNameLst>
                                      </p:cBhvr>
                                      <p:to>
                                        <p:strVal val="visible"/>
                                      </p:to>
                                    </p:set>
                                    <p:anim calcmode="lin" valueType="num">
                                      <p:cBhvr additive="base">
                                        <p:cTn id="7" dur="500" fill="hold"/>
                                        <p:tgtEl>
                                          <p:spTgt spid="81927"/>
                                        </p:tgtEl>
                                        <p:attrNameLst>
                                          <p:attrName>ppt_x</p:attrName>
                                        </p:attrNameLst>
                                      </p:cBhvr>
                                      <p:tavLst>
                                        <p:tav tm="0">
                                          <p:val>
                                            <p:strVal val="0-#ppt_w/2"/>
                                          </p:val>
                                        </p:tav>
                                        <p:tav tm="100000">
                                          <p:val>
                                            <p:strVal val="#ppt_x"/>
                                          </p:val>
                                        </p:tav>
                                      </p:tavLst>
                                    </p:anim>
                                    <p:anim calcmode="lin" valueType="num">
                                      <p:cBhvr additive="base">
                                        <p:cTn id="8" dur="500" fill="hold"/>
                                        <p:tgtEl>
                                          <p:spTgt spid="81927"/>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81926">
                                            <p:txEl>
                                              <p:pRg st="5" end="5"/>
                                            </p:txEl>
                                          </p:spTgt>
                                        </p:tgtEl>
                                        <p:attrNameLst>
                                          <p:attrName>style.visibility</p:attrName>
                                        </p:attrNameLst>
                                      </p:cBhvr>
                                      <p:to>
                                        <p:strVal val="visible"/>
                                      </p:to>
                                    </p:set>
                                    <p:anim calcmode="lin" valueType="num">
                                      <p:cBhvr additive="base">
                                        <p:cTn id="12" dur="500" fill="hold"/>
                                        <p:tgtEl>
                                          <p:spTgt spid="81926">
                                            <p:txEl>
                                              <p:pRg st="5" end="5"/>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81926">
                                            <p:txEl>
                                              <p:pRg st="5" end="5"/>
                                            </p:txEl>
                                          </p:spTgt>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9" presetClass="entr" presetSubtype="0" fill="hold" nodeType="afterEffect">
                                  <p:stCondLst>
                                    <p:cond delay="0"/>
                                  </p:stCondLst>
                                  <p:childTnLst>
                                    <p:set>
                                      <p:cBhvr>
                                        <p:cTn id="16" dur="1" fill="hold">
                                          <p:stCondLst>
                                            <p:cond delay="0"/>
                                          </p:stCondLst>
                                        </p:cTn>
                                        <p:tgtEl>
                                          <p:spTgt spid="81937"/>
                                        </p:tgtEl>
                                        <p:attrNameLst>
                                          <p:attrName>style.visibility</p:attrName>
                                        </p:attrNameLst>
                                      </p:cBhvr>
                                      <p:to>
                                        <p:strVal val="visible"/>
                                      </p:to>
                                    </p:set>
                                    <p:animEffect transition="in" filter="dissolve">
                                      <p:cBhvr>
                                        <p:cTn id="17" dur="1000"/>
                                        <p:tgtEl>
                                          <p:spTgt spid="81937"/>
                                        </p:tgtEl>
                                      </p:cBhvr>
                                    </p:animEffect>
                                  </p:childTnLst>
                                </p:cTn>
                              </p:par>
                            </p:childTnLst>
                          </p:cTn>
                        </p:par>
                        <p:par>
                          <p:cTn id="18" fill="hold" nodeType="afterGroup">
                            <p:stCondLst>
                              <p:cond delay="2000"/>
                            </p:stCondLst>
                            <p:childTnLst>
                              <p:par>
                                <p:cTn id="19" presetID="9" presetClass="entr" presetSubtype="0" fill="hold" nodeType="afterEffect">
                                  <p:stCondLst>
                                    <p:cond delay="0"/>
                                  </p:stCondLst>
                                  <p:childTnLst>
                                    <p:set>
                                      <p:cBhvr>
                                        <p:cTn id="20" dur="1" fill="hold">
                                          <p:stCondLst>
                                            <p:cond delay="0"/>
                                          </p:stCondLst>
                                        </p:cTn>
                                        <p:tgtEl>
                                          <p:spTgt spid="81932"/>
                                        </p:tgtEl>
                                        <p:attrNameLst>
                                          <p:attrName>style.visibility</p:attrName>
                                        </p:attrNameLst>
                                      </p:cBhvr>
                                      <p:to>
                                        <p:strVal val="visible"/>
                                      </p:to>
                                    </p:set>
                                    <p:animEffect transition="in" filter="dissolve">
                                      <p:cBhvr>
                                        <p:cTn id="21" dur="1000"/>
                                        <p:tgtEl>
                                          <p:spTgt spid="81932"/>
                                        </p:tgtEl>
                                      </p:cBhvr>
                                    </p:animEffect>
                                  </p:childTnLst>
                                </p:cTn>
                              </p:par>
                            </p:childTnLst>
                          </p:cTn>
                        </p:par>
                        <p:par>
                          <p:cTn id="22" fill="hold" nodeType="afterGroup">
                            <p:stCondLst>
                              <p:cond delay="3000"/>
                            </p:stCondLst>
                            <p:childTnLst>
                              <p:par>
                                <p:cTn id="23" presetID="9" presetClass="entr" presetSubtype="0" fill="hold" nodeType="afterEffect">
                                  <p:stCondLst>
                                    <p:cond delay="0"/>
                                  </p:stCondLst>
                                  <p:childTnLst>
                                    <p:set>
                                      <p:cBhvr>
                                        <p:cTn id="24" dur="1" fill="hold">
                                          <p:stCondLst>
                                            <p:cond delay="0"/>
                                          </p:stCondLst>
                                        </p:cTn>
                                        <p:tgtEl>
                                          <p:spTgt spid="81936"/>
                                        </p:tgtEl>
                                        <p:attrNameLst>
                                          <p:attrName>style.visibility</p:attrName>
                                        </p:attrNameLst>
                                      </p:cBhvr>
                                      <p:to>
                                        <p:strVal val="visible"/>
                                      </p:to>
                                    </p:set>
                                    <p:animEffect transition="in" filter="dissolve">
                                      <p:cBhvr>
                                        <p:cTn id="25" dur="1000"/>
                                        <p:tgtEl>
                                          <p:spTgt spid="819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Default Design">
  <a:themeElements>
    <a:clrScheme name="1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1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Default Design">
  <a:themeElements>
    <a:clrScheme name="2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2_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11783</TotalTime>
  <Words>3538</Words>
  <Application>Microsoft Office PowerPoint</Application>
  <PresentationFormat>On-screen Show (4:3)</PresentationFormat>
  <Paragraphs>396</Paragraphs>
  <Slides>49</Slides>
  <Notes>49</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49</vt:i4>
      </vt:variant>
    </vt:vector>
  </HeadingPairs>
  <TitlesOfParts>
    <vt:vector size="56" baseType="lpstr">
      <vt:lpstr>Arial</vt:lpstr>
      <vt:lpstr>Arial Black</vt:lpstr>
      <vt:lpstr>Times New Roman</vt:lpstr>
      <vt:lpstr>Verdana</vt:lpstr>
      <vt:lpstr>Wingdings</vt:lpstr>
      <vt:lpstr>1_Default Design</vt:lpstr>
      <vt:lpstr>2_Default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Examples of Sports Marketing</dc:title>
  <dc:creator>Copyright © 2012 by Sports Career Consulting, LLC</dc:creator>
  <cp:lastModifiedBy>Chris Lindauer</cp:lastModifiedBy>
  <cp:revision>522</cp:revision>
  <dcterms:created xsi:type="dcterms:W3CDTF">2010-08-14T16:43:56Z</dcterms:created>
  <dcterms:modified xsi:type="dcterms:W3CDTF">2020-08-02T00:54:16Z</dcterms:modified>
  <cp:category>Sports marketing curriculum</cp:category>
</cp:coreProperties>
</file>