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1" r:id="rId2"/>
  </p:sldMasterIdLst>
  <p:notesMasterIdLst>
    <p:notesMasterId r:id="rId157"/>
  </p:notesMasterIdLst>
  <p:sldIdLst>
    <p:sldId id="346" r:id="rId3"/>
    <p:sldId id="384" r:id="rId4"/>
    <p:sldId id="385" r:id="rId5"/>
    <p:sldId id="314" r:id="rId6"/>
    <p:sldId id="456" r:id="rId7"/>
    <p:sldId id="317" r:id="rId8"/>
    <p:sldId id="315" r:id="rId9"/>
    <p:sldId id="387" r:id="rId10"/>
    <p:sldId id="386" r:id="rId11"/>
    <p:sldId id="496" r:id="rId12"/>
    <p:sldId id="483" r:id="rId13"/>
    <p:sldId id="353" r:id="rId14"/>
    <p:sldId id="318" r:id="rId15"/>
    <p:sldId id="484" r:id="rId16"/>
    <p:sldId id="485" r:id="rId17"/>
    <p:sldId id="486" r:id="rId18"/>
    <p:sldId id="487" r:id="rId19"/>
    <p:sldId id="617" r:id="rId20"/>
    <p:sldId id="642" r:id="rId21"/>
    <p:sldId id="658" r:id="rId22"/>
    <p:sldId id="488" r:id="rId23"/>
    <p:sldId id="552" r:id="rId24"/>
    <p:sldId id="562" r:id="rId25"/>
    <p:sldId id="641" r:id="rId26"/>
    <p:sldId id="566" r:id="rId27"/>
    <p:sldId id="643" r:id="rId28"/>
    <p:sldId id="644" r:id="rId29"/>
    <p:sldId id="618" r:id="rId30"/>
    <p:sldId id="595" r:id="rId31"/>
    <p:sldId id="645" r:id="rId32"/>
    <p:sldId id="662" r:id="rId33"/>
    <p:sldId id="646" r:id="rId34"/>
    <p:sldId id="647" r:id="rId35"/>
    <p:sldId id="659" r:id="rId36"/>
    <p:sldId id="648" r:id="rId37"/>
    <p:sldId id="661" r:id="rId38"/>
    <p:sldId id="660" r:id="rId39"/>
    <p:sldId id="649" r:id="rId40"/>
    <p:sldId id="663" r:id="rId41"/>
    <p:sldId id="664" r:id="rId42"/>
    <p:sldId id="623" r:id="rId43"/>
    <p:sldId id="579" r:id="rId44"/>
    <p:sldId id="619" r:id="rId45"/>
    <p:sldId id="598" r:id="rId46"/>
    <p:sldId id="624" r:id="rId47"/>
    <p:sldId id="580" r:id="rId48"/>
    <p:sldId id="650" r:id="rId49"/>
    <p:sldId id="599" r:id="rId50"/>
    <p:sldId id="625" r:id="rId51"/>
    <p:sldId id="665" r:id="rId52"/>
    <p:sldId id="666" r:id="rId53"/>
    <p:sldId id="667" r:id="rId54"/>
    <p:sldId id="497" r:id="rId55"/>
    <p:sldId id="601" r:id="rId56"/>
    <p:sldId id="656" r:id="rId57"/>
    <p:sldId id="600" r:id="rId58"/>
    <p:sldId id="498" r:id="rId59"/>
    <p:sldId id="529" r:id="rId60"/>
    <p:sldId id="499" r:id="rId61"/>
    <p:sldId id="581" r:id="rId62"/>
    <p:sldId id="602" r:id="rId63"/>
    <p:sldId id="504" r:id="rId64"/>
    <p:sldId id="505" r:id="rId65"/>
    <p:sldId id="506" r:id="rId66"/>
    <p:sldId id="556" r:id="rId67"/>
    <p:sldId id="651" r:id="rId68"/>
    <p:sldId id="534" r:id="rId69"/>
    <p:sldId id="535" r:id="rId70"/>
    <p:sldId id="626" r:id="rId71"/>
    <p:sldId id="603" r:id="rId72"/>
    <p:sldId id="627" r:id="rId73"/>
    <p:sldId id="508" r:id="rId74"/>
    <p:sldId id="537" r:id="rId75"/>
    <p:sldId id="509" r:id="rId76"/>
    <p:sldId id="510" r:id="rId77"/>
    <p:sldId id="511" r:id="rId78"/>
    <p:sldId id="604" r:id="rId79"/>
    <p:sldId id="512" r:id="rId80"/>
    <p:sldId id="582" r:id="rId81"/>
    <p:sldId id="583" r:id="rId82"/>
    <p:sldId id="584" r:id="rId83"/>
    <p:sldId id="668" r:id="rId84"/>
    <p:sldId id="513" r:id="rId85"/>
    <p:sldId id="515" r:id="rId86"/>
    <p:sldId id="514" r:id="rId87"/>
    <p:sldId id="628" r:id="rId88"/>
    <p:sldId id="538" r:id="rId89"/>
    <p:sldId id="669" r:id="rId90"/>
    <p:sldId id="670" r:id="rId91"/>
    <p:sldId id="539" r:id="rId92"/>
    <p:sldId id="585" r:id="rId93"/>
    <p:sldId id="587" r:id="rId94"/>
    <p:sldId id="671" r:id="rId95"/>
    <p:sldId id="516" r:id="rId96"/>
    <p:sldId id="517" r:id="rId97"/>
    <p:sldId id="518" r:id="rId98"/>
    <p:sldId id="588" r:id="rId99"/>
    <p:sldId id="652" r:id="rId100"/>
    <p:sldId id="519" r:id="rId101"/>
    <p:sldId id="560" r:id="rId102"/>
    <p:sldId id="629" r:id="rId103"/>
    <p:sldId id="589" r:id="rId104"/>
    <p:sldId id="520" r:id="rId105"/>
    <p:sldId id="630" r:id="rId106"/>
    <p:sldId id="569" r:id="rId107"/>
    <p:sldId id="522" r:id="rId108"/>
    <p:sldId id="543" r:id="rId109"/>
    <p:sldId id="605" r:id="rId110"/>
    <p:sldId id="606" r:id="rId111"/>
    <p:sldId id="607" r:id="rId112"/>
    <p:sldId id="632" r:id="rId113"/>
    <p:sldId id="631" r:id="rId114"/>
    <p:sldId id="657" r:id="rId115"/>
    <p:sldId id="523" r:id="rId116"/>
    <p:sldId id="524" r:id="rId117"/>
    <p:sldId id="525" r:id="rId118"/>
    <p:sldId id="526" r:id="rId119"/>
    <p:sldId id="527" r:id="rId120"/>
    <p:sldId id="547" r:id="rId121"/>
    <p:sldId id="633" r:id="rId122"/>
    <p:sldId id="609" r:id="rId123"/>
    <p:sldId id="634" r:id="rId124"/>
    <p:sldId id="635" r:id="rId125"/>
    <p:sldId id="592" r:id="rId126"/>
    <p:sldId id="611" r:id="rId127"/>
    <p:sldId id="636" r:id="rId128"/>
    <p:sldId id="591" r:id="rId129"/>
    <p:sldId id="612" r:id="rId130"/>
    <p:sldId id="593" r:id="rId131"/>
    <p:sldId id="637" r:id="rId132"/>
    <p:sldId id="653" r:id="rId133"/>
    <p:sldId id="672" r:id="rId134"/>
    <p:sldId id="673" r:id="rId135"/>
    <p:sldId id="674" r:id="rId136"/>
    <p:sldId id="675" r:id="rId137"/>
    <p:sldId id="676" r:id="rId138"/>
    <p:sldId id="677" r:id="rId139"/>
    <p:sldId id="678" r:id="rId140"/>
    <p:sldId id="548" r:id="rId141"/>
    <p:sldId id="550" r:id="rId142"/>
    <p:sldId id="575" r:id="rId143"/>
    <p:sldId id="613" r:id="rId144"/>
    <p:sldId id="638" r:id="rId145"/>
    <p:sldId id="615" r:id="rId146"/>
    <p:sldId id="614" r:id="rId147"/>
    <p:sldId id="654" r:id="rId148"/>
    <p:sldId id="655" r:id="rId149"/>
    <p:sldId id="679" r:id="rId150"/>
    <p:sldId id="594" r:id="rId151"/>
    <p:sldId id="639" r:id="rId152"/>
    <p:sldId id="680" r:id="rId153"/>
    <p:sldId id="681" r:id="rId154"/>
    <p:sldId id="640" r:id="rId155"/>
    <p:sldId id="282" r:id="rId156"/>
  </p:sldIdLst>
  <p:sldSz cx="9144000" cy="6858000" type="screen4x3"/>
  <p:notesSz cx="7315200" cy="9601200"/>
  <p:defaultTextStyle>
    <a:defPPr>
      <a:defRPr lang="en-US"/>
    </a:defPPr>
    <a:lvl1pPr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1pPr>
    <a:lvl2pPr marL="457200"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2pPr>
    <a:lvl3pPr marL="914400"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3pPr>
    <a:lvl4pPr marL="1371600"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4pPr>
    <a:lvl5pPr marL="1828800" algn="l" rtl="0" eaLnBrk="0" fontAlgn="base" hangingPunct="0">
      <a:spcBef>
        <a:spcPct val="0"/>
      </a:spcBef>
      <a:spcAft>
        <a:spcPct val="0"/>
      </a:spcAft>
      <a:defRPr sz="2400" b="1" kern="1200">
        <a:solidFill>
          <a:schemeClr val="tx1"/>
        </a:solidFill>
        <a:latin typeface="Verdana" panose="020B0604030504040204" pitchFamily="34" charset="0"/>
        <a:ea typeface="MS PGothic" panose="020B0600070205080204" pitchFamily="34" charset="-128"/>
        <a:cs typeface="+mn-cs"/>
      </a:defRPr>
    </a:lvl5pPr>
    <a:lvl6pPr marL="2286000" algn="l" defTabSz="914400" rtl="0" eaLnBrk="1" latinLnBrk="0" hangingPunct="1">
      <a:defRPr sz="2400" b="1" kern="1200">
        <a:solidFill>
          <a:schemeClr val="tx1"/>
        </a:solidFill>
        <a:latin typeface="Verdana" panose="020B0604030504040204" pitchFamily="34" charset="0"/>
        <a:ea typeface="MS PGothic" panose="020B0600070205080204" pitchFamily="34" charset="-128"/>
        <a:cs typeface="+mn-cs"/>
      </a:defRPr>
    </a:lvl6pPr>
    <a:lvl7pPr marL="2743200" algn="l" defTabSz="914400" rtl="0" eaLnBrk="1" latinLnBrk="0" hangingPunct="1">
      <a:defRPr sz="2400" b="1" kern="1200">
        <a:solidFill>
          <a:schemeClr val="tx1"/>
        </a:solidFill>
        <a:latin typeface="Verdana" panose="020B0604030504040204" pitchFamily="34" charset="0"/>
        <a:ea typeface="MS PGothic" panose="020B0600070205080204" pitchFamily="34" charset="-128"/>
        <a:cs typeface="+mn-cs"/>
      </a:defRPr>
    </a:lvl7pPr>
    <a:lvl8pPr marL="3200400" algn="l" defTabSz="914400" rtl="0" eaLnBrk="1" latinLnBrk="0" hangingPunct="1">
      <a:defRPr sz="2400" b="1" kern="1200">
        <a:solidFill>
          <a:schemeClr val="tx1"/>
        </a:solidFill>
        <a:latin typeface="Verdana" panose="020B0604030504040204" pitchFamily="34" charset="0"/>
        <a:ea typeface="MS PGothic" panose="020B0600070205080204" pitchFamily="34" charset="-128"/>
        <a:cs typeface="+mn-cs"/>
      </a:defRPr>
    </a:lvl8pPr>
    <a:lvl9pPr marL="3657600" algn="l" defTabSz="914400" rtl="0" eaLnBrk="1" latinLnBrk="0" hangingPunct="1">
      <a:defRPr sz="2400" b="1" kern="1200">
        <a:solidFill>
          <a:schemeClr val="tx1"/>
        </a:solidFill>
        <a:latin typeface="Verdana" panose="020B060403050404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2B7B12"/>
    <a:srgbClr val="A9AA13"/>
    <a:srgbClr val="006600"/>
    <a:srgbClr val="000099"/>
    <a:srgbClr val="0033CC"/>
    <a:srgbClr val="0000FF"/>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3"/>
    <p:restoredTop sz="94694"/>
  </p:normalViewPr>
  <p:slideViewPr>
    <p:cSldViewPr>
      <p:cViewPr varScale="1">
        <p:scale>
          <a:sx n="75" d="100"/>
          <a:sy n="75" d="100"/>
        </p:scale>
        <p:origin x="102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viewProps" Target="view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theme" Target="theme/theme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slide" Target="slides/slide138.xml"/><Relationship Id="rId145" Type="http://schemas.openxmlformats.org/officeDocument/2006/relationships/slide" Target="slides/slide143.xml"/><Relationship Id="rId153" Type="http://schemas.openxmlformats.org/officeDocument/2006/relationships/slide" Target="slides/slide151.xml"/><Relationship Id="rId16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slide" Target="slides/slide149.xml"/><Relationship Id="rId156" Type="http://schemas.openxmlformats.org/officeDocument/2006/relationships/slide" Target="slides/slide154.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notesMaster" Target="notesMasters/notesMaster1.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2C64D36C-2C0F-492D-81BE-5E9F7236F9D1}"/>
              </a:ext>
            </a:extLst>
          </p:cNvPr>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eaLnBrk="1" hangingPunct="1">
              <a:defRPr sz="1300" b="0">
                <a:latin typeface="Arial" charset="0"/>
                <a:ea typeface="+mn-ea"/>
                <a:cs typeface="+mn-cs"/>
              </a:defRPr>
            </a:lvl1pPr>
          </a:lstStyle>
          <a:p>
            <a:pPr>
              <a:defRPr/>
            </a:pPr>
            <a:endParaRPr lang="en-US"/>
          </a:p>
        </p:txBody>
      </p:sp>
      <p:sp>
        <p:nvSpPr>
          <p:cNvPr id="104451" name="Rectangle 3">
            <a:extLst>
              <a:ext uri="{FF2B5EF4-FFF2-40B4-BE49-F238E27FC236}">
                <a16:creationId xmlns:a16="http://schemas.microsoft.com/office/drawing/2014/main" id="{74904E0C-2D8D-4439-BC35-0DCE7838E429}"/>
              </a:ext>
            </a:extLst>
          </p:cNvPr>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eaLnBrk="1" hangingPunct="1">
              <a:defRPr sz="1300" b="0">
                <a:latin typeface="Arial" charset="0"/>
                <a:ea typeface="+mn-ea"/>
                <a:cs typeface="+mn-cs"/>
              </a:defRPr>
            </a:lvl1pPr>
          </a:lstStyle>
          <a:p>
            <a:pPr>
              <a:defRPr/>
            </a:pPr>
            <a:endParaRPr lang="en-US"/>
          </a:p>
        </p:txBody>
      </p:sp>
      <p:sp>
        <p:nvSpPr>
          <p:cNvPr id="3076" name="Rectangle 4">
            <a:extLst>
              <a:ext uri="{FF2B5EF4-FFF2-40B4-BE49-F238E27FC236}">
                <a16:creationId xmlns:a16="http://schemas.microsoft.com/office/drawing/2014/main" id="{E8834C6E-D427-4A7C-A6EF-BC3EB0349335}"/>
              </a:ext>
            </a:extLst>
          </p:cNvPr>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3" name="Rectangle 5">
            <a:extLst>
              <a:ext uri="{FF2B5EF4-FFF2-40B4-BE49-F238E27FC236}">
                <a16:creationId xmlns:a16="http://schemas.microsoft.com/office/drawing/2014/main" id="{E76B3693-5314-4CD9-86E9-C8F5059996C9}"/>
              </a:ext>
            </a:extLst>
          </p:cNvPr>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4454" name="Rectangle 6">
            <a:extLst>
              <a:ext uri="{FF2B5EF4-FFF2-40B4-BE49-F238E27FC236}">
                <a16:creationId xmlns:a16="http://schemas.microsoft.com/office/drawing/2014/main" id="{CCAD0232-733E-477C-B7C1-F313CC397EAC}"/>
              </a:ext>
            </a:extLst>
          </p:cNvPr>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eaLnBrk="1" hangingPunct="1">
              <a:defRPr sz="1300" b="0">
                <a:latin typeface="Arial" charset="0"/>
                <a:ea typeface="+mn-ea"/>
                <a:cs typeface="+mn-cs"/>
              </a:defRPr>
            </a:lvl1pPr>
          </a:lstStyle>
          <a:p>
            <a:pPr>
              <a:defRPr/>
            </a:pPr>
            <a:endParaRPr lang="en-US"/>
          </a:p>
        </p:txBody>
      </p:sp>
      <p:sp>
        <p:nvSpPr>
          <p:cNvPr id="104455" name="Rectangle 7">
            <a:extLst>
              <a:ext uri="{FF2B5EF4-FFF2-40B4-BE49-F238E27FC236}">
                <a16:creationId xmlns:a16="http://schemas.microsoft.com/office/drawing/2014/main" id="{526ED9EE-A5EC-4E96-9140-11AE8AB2C1BA}"/>
              </a:ext>
            </a:extLst>
          </p:cNvPr>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eaLnBrk="1" hangingPunct="1">
              <a:defRPr sz="1300" b="0">
                <a:latin typeface="Arial" panose="020B0604020202020204" pitchFamily="34" charset="0"/>
                <a:cs typeface="Arial" panose="020B0604020202020204" pitchFamily="34" charset="0"/>
              </a:defRPr>
            </a:lvl1pPr>
          </a:lstStyle>
          <a:p>
            <a:fld id="{44F8DC72-FFDE-478A-A08A-A4ED5D8304D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a:extLst>
              <a:ext uri="{FF2B5EF4-FFF2-40B4-BE49-F238E27FC236}">
                <a16:creationId xmlns:a16="http://schemas.microsoft.com/office/drawing/2014/main" id="{69121AD4-2D9F-421D-8CB4-BAB2C31F8615}"/>
              </a:ext>
            </a:extLst>
          </p:cNvPr>
          <p:cNvSpPr>
            <a:spLocks noGrp="1" noRot="1" noChangeAspect="1" noChangeArrowheads="1" noTextEdit="1"/>
          </p:cNvSpPr>
          <p:nvPr>
            <p:ph type="sldImg"/>
          </p:nvPr>
        </p:nvSpPr>
        <p:spPr>
          <a:ln/>
        </p:spPr>
      </p:sp>
      <p:sp>
        <p:nvSpPr>
          <p:cNvPr id="5122" name="Notes Placeholder 2">
            <a:extLst>
              <a:ext uri="{FF2B5EF4-FFF2-40B4-BE49-F238E27FC236}">
                <a16:creationId xmlns:a16="http://schemas.microsoft.com/office/drawing/2014/main" id="{859AC5AE-DC02-4CBF-8BCA-BCFCBAED9FF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123" name="Slide Number Placeholder 3">
            <a:extLst>
              <a:ext uri="{FF2B5EF4-FFF2-40B4-BE49-F238E27FC236}">
                <a16:creationId xmlns:a16="http://schemas.microsoft.com/office/drawing/2014/main" id="{9D85142D-B915-4723-B9AB-0B326DBD205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1C1A3653-4EFC-4E87-8B61-7D2FF7DC0F5C}" type="slidenum">
              <a:rPr lang="en-US" altLang="en-US" sz="1300" b="0">
                <a:latin typeface="Arial" panose="020B0604020202020204" pitchFamily="34" charset="0"/>
              </a:rPr>
              <a:pPr/>
              <a:t>1</a:t>
            </a:fld>
            <a:endParaRPr lang="en-US" altLang="en-US" sz="1300" b="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3219D281-E2A7-476C-836A-86F831FE10D6}"/>
              </a:ext>
            </a:extLst>
          </p:cNvPr>
          <p:cNvSpPr>
            <a:spLocks noGrp="1" noRot="1" noChangeAspect="1" noChangeArrowheads="1" noTextEdit="1"/>
          </p:cNvSpPr>
          <p:nvPr>
            <p:ph type="sldImg"/>
          </p:nvPr>
        </p:nvSpPr>
        <p:spPr>
          <a:ln/>
        </p:spPr>
      </p:sp>
      <p:sp>
        <p:nvSpPr>
          <p:cNvPr id="23554" name="Notes Placeholder 2">
            <a:extLst>
              <a:ext uri="{FF2B5EF4-FFF2-40B4-BE49-F238E27FC236}">
                <a16:creationId xmlns:a16="http://schemas.microsoft.com/office/drawing/2014/main" id="{C3E62B7E-902B-4281-A45A-499998888F9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3555" name="Slide Number Placeholder 3">
            <a:extLst>
              <a:ext uri="{FF2B5EF4-FFF2-40B4-BE49-F238E27FC236}">
                <a16:creationId xmlns:a16="http://schemas.microsoft.com/office/drawing/2014/main" id="{B8071DCB-DBA9-4F7D-A95F-C4F2E3C6D6C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133D0E59-C3CB-4096-86C9-5C1B95D77F13}" type="slidenum">
              <a:rPr lang="en-US" altLang="en-US" sz="1300" b="0">
                <a:latin typeface="Arial" panose="020B0604020202020204" pitchFamily="34" charset="0"/>
              </a:rPr>
              <a:pPr/>
              <a:t>10</a:t>
            </a:fld>
            <a:endParaRPr lang="en-US" altLang="en-US" sz="1300" b="0">
              <a:latin typeface="Arial" panose="020B0604020202020204" pitchFamily="34" charset="0"/>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7">
            <a:extLst>
              <a:ext uri="{FF2B5EF4-FFF2-40B4-BE49-F238E27FC236}">
                <a16:creationId xmlns:a16="http://schemas.microsoft.com/office/drawing/2014/main" id="{3F15BCA0-1F24-469D-992D-19C1A3D4050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E5DD0C8A-6096-40D5-9E02-0869F1937282}" type="slidenum">
              <a:rPr lang="en-US" altLang="en-US" sz="1300" b="0">
                <a:latin typeface="Arial" panose="020B0604020202020204" pitchFamily="34" charset="0"/>
              </a:rPr>
              <a:pPr/>
              <a:t>100</a:t>
            </a:fld>
            <a:endParaRPr lang="en-US" altLang="en-US" sz="1300" b="0">
              <a:latin typeface="Arial" panose="020B0604020202020204" pitchFamily="34" charset="0"/>
            </a:endParaRPr>
          </a:p>
        </p:txBody>
      </p:sp>
      <p:sp>
        <p:nvSpPr>
          <p:cNvPr id="166914" name="Rectangle 2">
            <a:extLst>
              <a:ext uri="{FF2B5EF4-FFF2-40B4-BE49-F238E27FC236}">
                <a16:creationId xmlns:a16="http://schemas.microsoft.com/office/drawing/2014/main" id="{AE8E9966-2BB2-42DD-BFF7-0427DE2C5FD4}"/>
              </a:ext>
            </a:extLst>
          </p:cNvPr>
          <p:cNvSpPr>
            <a:spLocks noGrp="1" noRot="1" noChangeAspect="1" noChangeArrowheads="1" noTextEdit="1"/>
          </p:cNvSpPr>
          <p:nvPr>
            <p:ph type="sldImg"/>
          </p:nvPr>
        </p:nvSpPr>
        <p:spPr>
          <a:ln/>
        </p:spPr>
      </p:sp>
      <p:sp>
        <p:nvSpPr>
          <p:cNvPr id="166915" name="Rectangle 3">
            <a:extLst>
              <a:ext uri="{FF2B5EF4-FFF2-40B4-BE49-F238E27FC236}">
                <a16:creationId xmlns:a16="http://schemas.microsoft.com/office/drawing/2014/main" id="{D8A5E130-A243-431F-AB97-84BB660868F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7">
            <a:extLst>
              <a:ext uri="{FF2B5EF4-FFF2-40B4-BE49-F238E27FC236}">
                <a16:creationId xmlns:a16="http://schemas.microsoft.com/office/drawing/2014/main" id="{C621C77D-67CE-4723-9F30-A6C2E4793F4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B75416D0-C0F9-4FE1-A48F-4D59E2FFA112}" type="slidenum">
              <a:rPr lang="en-US" altLang="en-US" sz="1300" b="0">
                <a:latin typeface="Arial" panose="020B0604020202020204" pitchFamily="34" charset="0"/>
              </a:rPr>
              <a:pPr/>
              <a:t>101</a:t>
            </a:fld>
            <a:endParaRPr lang="en-US" altLang="en-US" sz="1300" b="0">
              <a:latin typeface="Arial" panose="020B0604020202020204" pitchFamily="34" charset="0"/>
            </a:endParaRPr>
          </a:p>
        </p:txBody>
      </p:sp>
      <p:sp>
        <p:nvSpPr>
          <p:cNvPr id="168962" name="Rectangle 2">
            <a:extLst>
              <a:ext uri="{FF2B5EF4-FFF2-40B4-BE49-F238E27FC236}">
                <a16:creationId xmlns:a16="http://schemas.microsoft.com/office/drawing/2014/main" id="{AFEE935E-7932-4BCA-A8DC-13940DD5D34F}"/>
              </a:ext>
            </a:extLst>
          </p:cNvPr>
          <p:cNvSpPr>
            <a:spLocks noGrp="1" noRot="1" noChangeAspect="1" noChangeArrowheads="1" noTextEdit="1"/>
          </p:cNvSpPr>
          <p:nvPr>
            <p:ph type="sldImg"/>
          </p:nvPr>
        </p:nvSpPr>
        <p:spPr>
          <a:ln/>
        </p:spPr>
      </p:sp>
      <p:sp>
        <p:nvSpPr>
          <p:cNvPr id="168963" name="Rectangle 3">
            <a:extLst>
              <a:ext uri="{FF2B5EF4-FFF2-40B4-BE49-F238E27FC236}">
                <a16:creationId xmlns:a16="http://schemas.microsoft.com/office/drawing/2014/main" id="{0B495DA7-AE2D-4CC0-BF3B-8F112C546F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7">
            <a:extLst>
              <a:ext uri="{FF2B5EF4-FFF2-40B4-BE49-F238E27FC236}">
                <a16:creationId xmlns:a16="http://schemas.microsoft.com/office/drawing/2014/main" id="{FA2D10D2-D2B0-47CA-A47D-D514D8A388FA}"/>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2DC3E673-1FCA-4928-86D5-E89147C24884}" type="slidenum">
              <a:rPr lang="en-US" altLang="en-US" sz="1300" b="0">
                <a:latin typeface="Arial" panose="020B0604020202020204" pitchFamily="34" charset="0"/>
              </a:rPr>
              <a:pPr algn="r" eaLnBrk="1" hangingPunct="1"/>
              <a:t>102</a:t>
            </a:fld>
            <a:endParaRPr lang="en-US" altLang="en-US" sz="1300" b="0">
              <a:latin typeface="Arial" panose="020B0604020202020204" pitchFamily="34" charset="0"/>
            </a:endParaRPr>
          </a:p>
        </p:txBody>
      </p:sp>
      <p:sp>
        <p:nvSpPr>
          <p:cNvPr id="171010" name="Rectangle 2">
            <a:extLst>
              <a:ext uri="{FF2B5EF4-FFF2-40B4-BE49-F238E27FC236}">
                <a16:creationId xmlns:a16="http://schemas.microsoft.com/office/drawing/2014/main" id="{BE14FFA4-856A-4F2B-842C-7592244AB0FE}"/>
              </a:ext>
            </a:extLst>
          </p:cNvPr>
          <p:cNvSpPr>
            <a:spLocks noGrp="1" noRot="1" noChangeAspect="1" noChangeArrowheads="1" noTextEdit="1"/>
          </p:cNvSpPr>
          <p:nvPr>
            <p:ph type="sldImg"/>
          </p:nvPr>
        </p:nvSpPr>
        <p:spPr>
          <a:solidFill>
            <a:srgbClr val="FFFFFF"/>
          </a:solidFill>
          <a:ln/>
        </p:spPr>
      </p:sp>
      <p:sp>
        <p:nvSpPr>
          <p:cNvPr id="171011" name="Rectangle 3">
            <a:extLst>
              <a:ext uri="{FF2B5EF4-FFF2-40B4-BE49-F238E27FC236}">
                <a16:creationId xmlns:a16="http://schemas.microsoft.com/office/drawing/2014/main" id="{0CDF7BB4-DBD5-4D11-B52F-0972B5EDB8C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7">
            <a:extLst>
              <a:ext uri="{FF2B5EF4-FFF2-40B4-BE49-F238E27FC236}">
                <a16:creationId xmlns:a16="http://schemas.microsoft.com/office/drawing/2014/main" id="{E1FA7E8B-6714-46AF-972D-D2684B33A4B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E25FCFAB-3858-4008-A0A7-814147C58FF2}" type="slidenum">
              <a:rPr lang="en-US" altLang="en-US" sz="1300" b="0">
                <a:latin typeface="Arial" panose="020B0604020202020204" pitchFamily="34" charset="0"/>
              </a:rPr>
              <a:pPr/>
              <a:t>103</a:t>
            </a:fld>
            <a:endParaRPr lang="en-US" altLang="en-US" sz="1300" b="0">
              <a:latin typeface="Arial" panose="020B0604020202020204" pitchFamily="34" charset="0"/>
            </a:endParaRPr>
          </a:p>
        </p:txBody>
      </p:sp>
      <p:sp>
        <p:nvSpPr>
          <p:cNvPr id="173058" name="Rectangle 2">
            <a:extLst>
              <a:ext uri="{FF2B5EF4-FFF2-40B4-BE49-F238E27FC236}">
                <a16:creationId xmlns:a16="http://schemas.microsoft.com/office/drawing/2014/main" id="{89F5E252-0B68-4869-BF0B-AA06E897E375}"/>
              </a:ext>
            </a:extLst>
          </p:cNvPr>
          <p:cNvSpPr>
            <a:spLocks noGrp="1" noRot="1" noChangeAspect="1" noChangeArrowheads="1" noTextEdit="1"/>
          </p:cNvSpPr>
          <p:nvPr>
            <p:ph type="sldImg"/>
          </p:nvPr>
        </p:nvSpPr>
        <p:spPr>
          <a:ln/>
        </p:spPr>
      </p:sp>
      <p:sp>
        <p:nvSpPr>
          <p:cNvPr id="173059" name="Rectangle 3">
            <a:extLst>
              <a:ext uri="{FF2B5EF4-FFF2-40B4-BE49-F238E27FC236}">
                <a16:creationId xmlns:a16="http://schemas.microsoft.com/office/drawing/2014/main" id="{59F63E25-A716-4BF5-96FB-9CC0EEC465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7">
            <a:extLst>
              <a:ext uri="{FF2B5EF4-FFF2-40B4-BE49-F238E27FC236}">
                <a16:creationId xmlns:a16="http://schemas.microsoft.com/office/drawing/2014/main" id="{68401A0F-1150-4D4F-9526-122EA929375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2133CB02-9484-471A-92E7-A2A84F210919}" type="slidenum">
              <a:rPr lang="en-US" altLang="en-US" sz="1300" b="0">
                <a:latin typeface="Arial" panose="020B0604020202020204" pitchFamily="34" charset="0"/>
              </a:rPr>
              <a:pPr/>
              <a:t>104</a:t>
            </a:fld>
            <a:endParaRPr lang="en-US" altLang="en-US" sz="1300" b="0">
              <a:latin typeface="Arial" panose="020B0604020202020204" pitchFamily="34" charset="0"/>
            </a:endParaRPr>
          </a:p>
        </p:txBody>
      </p:sp>
      <p:sp>
        <p:nvSpPr>
          <p:cNvPr id="175106" name="Rectangle 2">
            <a:extLst>
              <a:ext uri="{FF2B5EF4-FFF2-40B4-BE49-F238E27FC236}">
                <a16:creationId xmlns:a16="http://schemas.microsoft.com/office/drawing/2014/main" id="{86F0F66F-D63A-43F6-A687-AC988369C067}"/>
              </a:ext>
            </a:extLst>
          </p:cNvPr>
          <p:cNvSpPr>
            <a:spLocks noGrp="1" noRot="1" noChangeAspect="1" noChangeArrowheads="1" noTextEdit="1"/>
          </p:cNvSpPr>
          <p:nvPr>
            <p:ph type="sldImg"/>
          </p:nvPr>
        </p:nvSpPr>
        <p:spPr>
          <a:ln/>
        </p:spPr>
      </p:sp>
      <p:sp>
        <p:nvSpPr>
          <p:cNvPr id="175107" name="Rectangle 3">
            <a:extLst>
              <a:ext uri="{FF2B5EF4-FFF2-40B4-BE49-F238E27FC236}">
                <a16:creationId xmlns:a16="http://schemas.microsoft.com/office/drawing/2014/main" id="{24190C0A-6F46-4A52-90B9-EFA824E33F4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a:extLst>
              <a:ext uri="{FF2B5EF4-FFF2-40B4-BE49-F238E27FC236}">
                <a16:creationId xmlns:a16="http://schemas.microsoft.com/office/drawing/2014/main" id="{308FC95B-4742-46C9-A6F5-8CED6769A7C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F767010E-BCB6-4AEC-87DA-36D798F41424}" type="slidenum">
              <a:rPr lang="en-US" altLang="en-US" sz="1300" b="0">
                <a:latin typeface="Arial" panose="020B0604020202020204" pitchFamily="34" charset="0"/>
              </a:rPr>
              <a:pPr/>
              <a:t>105</a:t>
            </a:fld>
            <a:endParaRPr lang="en-US" altLang="en-US" sz="1300" b="0">
              <a:latin typeface="Arial" panose="020B0604020202020204" pitchFamily="34" charset="0"/>
            </a:endParaRPr>
          </a:p>
        </p:txBody>
      </p:sp>
      <p:sp>
        <p:nvSpPr>
          <p:cNvPr id="177154" name="Rectangle 2">
            <a:extLst>
              <a:ext uri="{FF2B5EF4-FFF2-40B4-BE49-F238E27FC236}">
                <a16:creationId xmlns:a16="http://schemas.microsoft.com/office/drawing/2014/main" id="{4FF6E65F-60DB-4F96-B2A8-3E15F0AF9AC6}"/>
              </a:ext>
            </a:extLst>
          </p:cNvPr>
          <p:cNvSpPr>
            <a:spLocks noGrp="1" noRot="1" noChangeAspect="1" noChangeArrowheads="1" noTextEdit="1"/>
          </p:cNvSpPr>
          <p:nvPr>
            <p:ph type="sldImg"/>
          </p:nvPr>
        </p:nvSpPr>
        <p:spPr>
          <a:ln/>
        </p:spPr>
      </p:sp>
      <p:sp>
        <p:nvSpPr>
          <p:cNvPr id="177155" name="Rectangle 3">
            <a:extLst>
              <a:ext uri="{FF2B5EF4-FFF2-40B4-BE49-F238E27FC236}">
                <a16:creationId xmlns:a16="http://schemas.microsoft.com/office/drawing/2014/main" id="{AB378F7C-D6D9-41C8-9AFD-03F745B2681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7">
            <a:extLst>
              <a:ext uri="{FF2B5EF4-FFF2-40B4-BE49-F238E27FC236}">
                <a16:creationId xmlns:a16="http://schemas.microsoft.com/office/drawing/2014/main" id="{360D303B-9DCA-4617-A347-F12D7B382E7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FFA0401-EBCF-48AB-8C9A-D24286094E05}" type="slidenum">
              <a:rPr lang="en-US" altLang="en-US" sz="1300" b="0">
                <a:latin typeface="Arial" panose="020B0604020202020204" pitchFamily="34" charset="0"/>
              </a:rPr>
              <a:pPr/>
              <a:t>106</a:t>
            </a:fld>
            <a:endParaRPr lang="en-US" altLang="en-US" sz="1300" b="0">
              <a:latin typeface="Arial" panose="020B0604020202020204" pitchFamily="34" charset="0"/>
            </a:endParaRPr>
          </a:p>
        </p:txBody>
      </p:sp>
      <p:sp>
        <p:nvSpPr>
          <p:cNvPr id="179202" name="Rectangle 2">
            <a:extLst>
              <a:ext uri="{FF2B5EF4-FFF2-40B4-BE49-F238E27FC236}">
                <a16:creationId xmlns:a16="http://schemas.microsoft.com/office/drawing/2014/main" id="{A8A86B1D-2E33-44E2-A287-A585D1FD2444}"/>
              </a:ext>
            </a:extLst>
          </p:cNvPr>
          <p:cNvSpPr>
            <a:spLocks noGrp="1" noRot="1" noChangeAspect="1" noChangeArrowheads="1" noTextEdit="1"/>
          </p:cNvSpPr>
          <p:nvPr>
            <p:ph type="sldImg"/>
          </p:nvPr>
        </p:nvSpPr>
        <p:spPr>
          <a:ln/>
        </p:spPr>
      </p:sp>
      <p:sp>
        <p:nvSpPr>
          <p:cNvPr id="179203" name="Rectangle 3">
            <a:extLst>
              <a:ext uri="{FF2B5EF4-FFF2-40B4-BE49-F238E27FC236}">
                <a16:creationId xmlns:a16="http://schemas.microsoft.com/office/drawing/2014/main" id="{43DED0BE-AA6A-4C3F-8EE8-F7D847CC90A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a:extLst>
              <a:ext uri="{FF2B5EF4-FFF2-40B4-BE49-F238E27FC236}">
                <a16:creationId xmlns:a16="http://schemas.microsoft.com/office/drawing/2014/main" id="{4AF425BF-4E32-4C49-9B55-569DA8EAC3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9B81163B-4FF2-4921-AFBD-6D2DA5E37A7A}" type="slidenum">
              <a:rPr lang="en-US" altLang="en-US" sz="1300" b="0">
                <a:latin typeface="Arial" panose="020B0604020202020204" pitchFamily="34" charset="0"/>
              </a:rPr>
              <a:pPr/>
              <a:t>107</a:t>
            </a:fld>
            <a:endParaRPr lang="en-US" altLang="en-US" sz="1300" b="0">
              <a:latin typeface="Arial" panose="020B0604020202020204" pitchFamily="34" charset="0"/>
            </a:endParaRPr>
          </a:p>
        </p:txBody>
      </p:sp>
      <p:sp>
        <p:nvSpPr>
          <p:cNvPr id="181250" name="Rectangle 2">
            <a:extLst>
              <a:ext uri="{FF2B5EF4-FFF2-40B4-BE49-F238E27FC236}">
                <a16:creationId xmlns:a16="http://schemas.microsoft.com/office/drawing/2014/main" id="{3E3FAC71-7598-47F0-8789-A6A48A2EBEC5}"/>
              </a:ext>
            </a:extLst>
          </p:cNvPr>
          <p:cNvSpPr>
            <a:spLocks noGrp="1" noRot="1" noChangeAspect="1" noChangeArrowheads="1" noTextEdit="1"/>
          </p:cNvSpPr>
          <p:nvPr>
            <p:ph type="sldImg"/>
          </p:nvPr>
        </p:nvSpPr>
        <p:spPr>
          <a:ln/>
        </p:spPr>
      </p:sp>
      <p:sp>
        <p:nvSpPr>
          <p:cNvPr id="181251" name="Rectangle 3">
            <a:extLst>
              <a:ext uri="{FF2B5EF4-FFF2-40B4-BE49-F238E27FC236}">
                <a16:creationId xmlns:a16="http://schemas.microsoft.com/office/drawing/2014/main" id="{E401922C-F4BB-43DF-8E88-C9153B5C4CD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7">
            <a:extLst>
              <a:ext uri="{FF2B5EF4-FFF2-40B4-BE49-F238E27FC236}">
                <a16:creationId xmlns:a16="http://schemas.microsoft.com/office/drawing/2014/main" id="{926AF667-4E63-4C42-8AC9-86B520B858E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D0BB1A3B-85C1-4A50-BB94-686C1302056A}" type="slidenum">
              <a:rPr lang="en-US" altLang="en-US" sz="1300" b="0">
                <a:latin typeface="Arial" panose="020B0604020202020204" pitchFamily="34" charset="0"/>
              </a:rPr>
              <a:pPr/>
              <a:t>108</a:t>
            </a:fld>
            <a:endParaRPr lang="en-US" altLang="en-US" sz="1300" b="0">
              <a:latin typeface="Arial" panose="020B0604020202020204" pitchFamily="34" charset="0"/>
            </a:endParaRPr>
          </a:p>
        </p:txBody>
      </p:sp>
      <p:sp>
        <p:nvSpPr>
          <p:cNvPr id="185346" name="Rectangle 2">
            <a:extLst>
              <a:ext uri="{FF2B5EF4-FFF2-40B4-BE49-F238E27FC236}">
                <a16:creationId xmlns:a16="http://schemas.microsoft.com/office/drawing/2014/main" id="{942319BC-9E6C-4834-A5CF-9300639BB30A}"/>
              </a:ext>
            </a:extLst>
          </p:cNvPr>
          <p:cNvSpPr>
            <a:spLocks noGrp="1" noRot="1" noChangeAspect="1" noChangeArrowheads="1" noTextEdit="1"/>
          </p:cNvSpPr>
          <p:nvPr>
            <p:ph type="sldImg"/>
          </p:nvPr>
        </p:nvSpPr>
        <p:spPr>
          <a:ln/>
        </p:spPr>
      </p:sp>
      <p:sp>
        <p:nvSpPr>
          <p:cNvPr id="185347" name="Rectangle 3">
            <a:extLst>
              <a:ext uri="{FF2B5EF4-FFF2-40B4-BE49-F238E27FC236}">
                <a16:creationId xmlns:a16="http://schemas.microsoft.com/office/drawing/2014/main" id="{AE2320D9-5774-4A31-B105-19890D746A1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Rectangle 7">
            <a:extLst>
              <a:ext uri="{FF2B5EF4-FFF2-40B4-BE49-F238E27FC236}">
                <a16:creationId xmlns:a16="http://schemas.microsoft.com/office/drawing/2014/main" id="{B80596CA-E80D-464B-8341-70558DDAFD9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10D52BA8-9623-44C6-904C-35A2AFEDF415}" type="slidenum">
              <a:rPr lang="en-US" altLang="en-US" sz="1300" b="0">
                <a:latin typeface="Arial" panose="020B0604020202020204" pitchFamily="34" charset="0"/>
              </a:rPr>
              <a:pPr/>
              <a:t>109</a:t>
            </a:fld>
            <a:endParaRPr lang="en-US" altLang="en-US" sz="1300" b="0">
              <a:latin typeface="Arial" panose="020B0604020202020204" pitchFamily="34" charset="0"/>
            </a:endParaRPr>
          </a:p>
        </p:txBody>
      </p:sp>
      <p:sp>
        <p:nvSpPr>
          <p:cNvPr id="187394" name="Rectangle 2">
            <a:extLst>
              <a:ext uri="{FF2B5EF4-FFF2-40B4-BE49-F238E27FC236}">
                <a16:creationId xmlns:a16="http://schemas.microsoft.com/office/drawing/2014/main" id="{24A9A7DB-AF96-4765-ABA1-9F81F0D85C0E}"/>
              </a:ext>
            </a:extLst>
          </p:cNvPr>
          <p:cNvSpPr>
            <a:spLocks noGrp="1" noRot="1" noChangeAspect="1" noChangeArrowheads="1" noTextEdit="1"/>
          </p:cNvSpPr>
          <p:nvPr>
            <p:ph type="sldImg"/>
          </p:nvPr>
        </p:nvSpPr>
        <p:spPr>
          <a:ln/>
        </p:spPr>
      </p:sp>
      <p:sp>
        <p:nvSpPr>
          <p:cNvPr id="187395" name="Rectangle 3">
            <a:extLst>
              <a:ext uri="{FF2B5EF4-FFF2-40B4-BE49-F238E27FC236}">
                <a16:creationId xmlns:a16="http://schemas.microsoft.com/office/drawing/2014/main" id="{0746C254-4FC6-44A4-9961-EE209EC1324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3A1A3C02-CC5F-4737-A341-FB0215DB043A}"/>
              </a:ext>
            </a:extLst>
          </p:cNvPr>
          <p:cNvSpPr>
            <a:spLocks noGrp="1" noRot="1" noChangeAspect="1" noChangeArrowheads="1" noTextEdit="1"/>
          </p:cNvSpPr>
          <p:nvPr>
            <p:ph type="sldImg"/>
          </p:nvPr>
        </p:nvSpPr>
        <p:spPr>
          <a:ln/>
        </p:spPr>
      </p:sp>
      <p:sp>
        <p:nvSpPr>
          <p:cNvPr id="25602" name="Notes Placeholder 2">
            <a:extLst>
              <a:ext uri="{FF2B5EF4-FFF2-40B4-BE49-F238E27FC236}">
                <a16:creationId xmlns:a16="http://schemas.microsoft.com/office/drawing/2014/main" id="{879CA1CB-937C-487E-85BA-C9E821CCCC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73C6BA3A-EC03-4A6D-A062-7F9EF6EA960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08421A7F-0AE3-454C-83D6-5D6C2695BD37}" type="slidenum">
              <a:rPr lang="en-US" altLang="en-US" sz="1300" b="0">
                <a:latin typeface="Arial" panose="020B0604020202020204" pitchFamily="34" charset="0"/>
              </a:rPr>
              <a:pPr/>
              <a:t>11</a:t>
            </a:fld>
            <a:endParaRPr lang="en-US" altLang="en-US" sz="1300" b="0">
              <a:latin typeface="Arial" panose="020B0604020202020204" pitchFamily="34" charset="0"/>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7">
            <a:extLst>
              <a:ext uri="{FF2B5EF4-FFF2-40B4-BE49-F238E27FC236}">
                <a16:creationId xmlns:a16="http://schemas.microsoft.com/office/drawing/2014/main" id="{0930B260-3969-4738-A0EB-72504D90FEE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B96FAB5-1A3A-48D3-9EC2-ED384FFD9BF2}" type="slidenum">
              <a:rPr lang="en-US" altLang="en-US" sz="1300" b="0">
                <a:latin typeface="Arial" panose="020B0604020202020204" pitchFamily="34" charset="0"/>
              </a:rPr>
              <a:pPr/>
              <a:t>110</a:t>
            </a:fld>
            <a:endParaRPr lang="en-US" altLang="en-US" sz="1300" b="0">
              <a:latin typeface="Arial" panose="020B0604020202020204" pitchFamily="34" charset="0"/>
            </a:endParaRPr>
          </a:p>
        </p:txBody>
      </p:sp>
      <p:sp>
        <p:nvSpPr>
          <p:cNvPr id="189442" name="Rectangle 2">
            <a:extLst>
              <a:ext uri="{FF2B5EF4-FFF2-40B4-BE49-F238E27FC236}">
                <a16:creationId xmlns:a16="http://schemas.microsoft.com/office/drawing/2014/main" id="{8C525FB5-F438-4974-8124-50E3EDAE7662}"/>
              </a:ext>
            </a:extLst>
          </p:cNvPr>
          <p:cNvSpPr>
            <a:spLocks noGrp="1" noRot="1" noChangeAspect="1" noChangeArrowheads="1" noTextEdit="1"/>
          </p:cNvSpPr>
          <p:nvPr>
            <p:ph type="sldImg"/>
          </p:nvPr>
        </p:nvSpPr>
        <p:spPr>
          <a:ln/>
        </p:spPr>
      </p:sp>
      <p:sp>
        <p:nvSpPr>
          <p:cNvPr id="189443" name="Rectangle 3">
            <a:extLst>
              <a:ext uri="{FF2B5EF4-FFF2-40B4-BE49-F238E27FC236}">
                <a16:creationId xmlns:a16="http://schemas.microsoft.com/office/drawing/2014/main" id="{42611553-843D-4AE3-AB97-4F0493EA364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Rectangle 7">
            <a:extLst>
              <a:ext uri="{FF2B5EF4-FFF2-40B4-BE49-F238E27FC236}">
                <a16:creationId xmlns:a16="http://schemas.microsoft.com/office/drawing/2014/main" id="{BF776061-728E-4CC9-9F93-54B4B7E044D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FE467B1-2B67-4AFC-9E27-7E24197BC48D}" type="slidenum">
              <a:rPr lang="en-US" altLang="en-US" sz="1300" b="0">
                <a:latin typeface="Arial" panose="020B0604020202020204" pitchFamily="34" charset="0"/>
              </a:rPr>
              <a:pPr/>
              <a:t>111</a:t>
            </a:fld>
            <a:endParaRPr lang="en-US" altLang="en-US" sz="1300" b="0">
              <a:latin typeface="Arial" panose="020B0604020202020204" pitchFamily="34" charset="0"/>
            </a:endParaRPr>
          </a:p>
        </p:txBody>
      </p:sp>
      <p:sp>
        <p:nvSpPr>
          <p:cNvPr id="191490" name="Rectangle 2">
            <a:extLst>
              <a:ext uri="{FF2B5EF4-FFF2-40B4-BE49-F238E27FC236}">
                <a16:creationId xmlns:a16="http://schemas.microsoft.com/office/drawing/2014/main" id="{FC0E67CD-FD65-4A40-B4C4-D0218FB33497}"/>
              </a:ext>
            </a:extLst>
          </p:cNvPr>
          <p:cNvSpPr>
            <a:spLocks noGrp="1" noRot="1" noChangeAspect="1" noChangeArrowheads="1" noTextEdit="1"/>
          </p:cNvSpPr>
          <p:nvPr>
            <p:ph type="sldImg"/>
          </p:nvPr>
        </p:nvSpPr>
        <p:spPr>
          <a:ln/>
        </p:spPr>
      </p:sp>
      <p:sp>
        <p:nvSpPr>
          <p:cNvPr id="191491" name="Rectangle 3">
            <a:extLst>
              <a:ext uri="{FF2B5EF4-FFF2-40B4-BE49-F238E27FC236}">
                <a16:creationId xmlns:a16="http://schemas.microsoft.com/office/drawing/2014/main" id="{ED3FE67E-F7E5-4B7E-8CB0-462F3EC4CBC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7">
            <a:extLst>
              <a:ext uri="{FF2B5EF4-FFF2-40B4-BE49-F238E27FC236}">
                <a16:creationId xmlns:a16="http://schemas.microsoft.com/office/drawing/2014/main" id="{BA85CF58-5683-49FA-88C7-CBF61FEAFCE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0237C21A-15D8-4033-8045-A2C1689B4986}" type="slidenum">
              <a:rPr lang="en-US" altLang="en-US" sz="1300" b="0">
                <a:latin typeface="Arial" panose="020B0604020202020204" pitchFamily="34" charset="0"/>
              </a:rPr>
              <a:pPr/>
              <a:t>112</a:t>
            </a:fld>
            <a:endParaRPr lang="en-US" altLang="en-US" sz="1300" b="0">
              <a:latin typeface="Arial" panose="020B0604020202020204" pitchFamily="34" charset="0"/>
            </a:endParaRPr>
          </a:p>
        </p:txBody>
      </p:sp>
      <p:sp>
        <p:nvSpPr>
          <p:cNvPr id="193538" name="Rectangle 2">
            <a:extLst>
              <a:ext uri="{FF2B5EF4-FFF2-40B4-BE49-F238E27FC236}">
                <a16:creationId xmlns:a16="http://schemas.microsoft.com/office/drawing/2014/main" id="{96D01DCA-ADE8-4717-A2F8-C58B718AD812}"/>
              </a:ext>
            </a:extLst>
          </p:cNvPr>
          <p:cNvSpPr>
            <a:spLocks noGrp="1" noRot="1" noChangeAspect="1" noChangeArrowheads="1" noTextEdit="1"/>
          </p:cNvSpPr>
          <p:nvPr>
            <p:ph type="sldImg"/>
          </p:nvPr>
        </p:nvSpPr>
        <p:spPr>
          <a:ln/>
        </p:spPr>
      </p:sp>
      <p:sp>
        <p:nvSpPr>
          <p:cNvPr id="193539" name="Rectangle 3">
            <a:extLst>
              <a:ext uri="{FF2B5EF4-FFF2-40B4-BE49-F238E27FC236}">
                <a16:creationId xmlns:a16="http://schemas.microsoft.com/office/drawing/2014/main" id="{2BF78267-D6EB-4CDB-AF0A-BEE715D7E33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7">
            <a:extLst>
              <a:ext uri="{FF2B5EF4-FFF2-40B4-BE49-F238E27FC236}">
                <a16:creationId xmlns:a16="http://schemas.microsoft.com/office/drawing/2014/main" id="{BA85CF58-5683-49FA-88C7-CBF61FEAFCE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0237C21A-15D8-4033-8045-A2C1689B4986}"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113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93538" name="Rectangle 2">
            <a:extLst>
              <a:ext uri="{FF2B5EF4-FFF2-40B4-BE49-F238E27FC236}">
                <a16:creationId xmlns:a16="http://schemas.microsoft.com/office/drawing/2014/main" id="{96D01DCA-ADE8-4717-A2F8-C58B718AD812}"/>
              </a:ext>
            </a:extLst>
          </p:cNvPr>
          <p:cNvSpPr>
            <a:spLocks noGrp="1" noRot="1" noChangeAspect="1" noChangeArrowheads="1" noTextEdit="1"/>
          </p:cNvSpPr>
          <p:nvPr>
            <p:ph type="sldImg"/>
          </p:nvPr>
        </p:nvSpPr>
        <p:spPr>
          <a:ln/>
        </p:spPr>
      </p:sp>
      <p:sp>
        <p:nvSpPr>
          <p:cNvPr id="193539" name="Rectangle 3">
            <a:extLst>
              <a:ext uri="{FF2B5EF4-FFF2-40B4-BE49-F238E27FC236}">
                <a16:creationId xmlns:a16="http://schemas.microsoft.com/office/drawing/2014/main" id="{2BF78267-D6EB-4CDB-AF0A-BEE715D7E33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01474613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Rectangle 7">
            <a:extLst>
              <a:ext uri="{FF2B5EF4-FFF2-40B4-BE49-F238E27FC236}">
                <a16:creationId xmlns:a16="http://schemas.microsoft.com/office/drawing/2014/main" id="{84368693-91E9-422B-BC0F-3FDE79065A9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F0B0880F-D6C7-4BFC-8530-5F5848EE8FD5}" type="slidenum">
              <a:rPr lang="en-US" altLang="en-US" sz="1300" b="0">
                <a:latin typeface="Arial" panose="020B0604020202020204" pitchFamily="34" charset="0"/>
              </a:rPr>
              <a:pPr/>
              <a:t>114</a:t>
            </a:fld>
            <a:endParaRPr lang="en-US" altLang="en-US" sz="1300" b="0">
              <a:latin typeface="Arial" panose="020B0604020202020204" pitchFamily="34" charset="0"/>
            </a:endParaRPr>
          </a:p>
        </p:txBody>
      </p:sp>
      <p:sp>
        <p:nvSpPr>
          <p:cNvPr id="195586" name="Rectangle 2">
            <a:extLst>
              <a:ext uri="{FF2B5EF4-FFF2-40B4-BE49-F238E27FC236}">
                <a16:creationId xmlns:a16="http://schemas.microsoft.com/office/drawing/2014/main" id="{5354CDB9-355C-416B-9D2C-D4F4D50A7963}"/>
              </a:ext>
            </a:extLst>
          </p:cNvPr>
          <p:cNvSpPr>
            <a:spLocks noGrp="1" noRot="1" noChangeAspect="1" noChangeArrowheads="1" noTextEdit="1"/>
          </p:cNvSpPr>
          <p:nvPr>
            <p:ph type="sldImg"/>
          </p:nvPr>
        </p:nvSpPr>
        <p:spPr>
          <a:ln/>
        </p:spPr>
      </p:sp>
      <p:sp>
        <p:nvSpPr>
          <p:cNvPr id="195587" name="Rectangle 3">
            <a:extLst>
              <a:ext uri="{FF2B5EF4-FFF2-40B4-BE49-F238E27FC236}">
                <a16:creationId xmlns:a16="http://schemas.microsoft.com/office/drawing/2014/main" id="{4CE39655-FACA-4F55-AED3-004E6DD65E4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Rectangle 7">
            <a:extLst>
              <a:ext uri="{FF2B5EF4-FFF2-40B4-BE49-F238E27FC236}">
                <a16:creationId xmlns:a16="http://schemas.microsoft.com/office/drawing/2014/main" id="{7307675B-EF79-43C4-B9F9-9E056CE358B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3E938A26-D907-4ADA-BA30-9F1484585CC4}" type="slidenum">
              <a:rPr lang="en-US" altLang="en-US" sz="1300" b="0">
                <a:latin typeface="Arial" panose="020B0604020202020204" pitchFamily="34" charset="0"/>
              </a:rPr>
              <a:pPr/>
              <a:t>115</a:t>
            </a:fld>
            <a:endParaRPr lang="en-US" altLang="en-US" sz="1300" b="0">
              <a:latin typeface="Arial" panose="020B0604020202020204" pitchFamily="34" charset="0"/>
            </a:endParaRPr>
          </a:p>
        </p:txBody>
      </p:sp>
      <p:sp>
        <p:nvSpPr>
          <p:cNvPr id="197634" name="Rectangle 2">
            <a:extLst>
              <a:ext uri="{FF2B5EF4-FFF2-40B4-BE49-F238E27FC236}">
                <a16:creationId xmlns:a16="http://schemas.microsoft.com/office/drawing/2014/main" id="{2E2B92C4-569A-4335-8B1A-5DFC3C89E888}"/>
              </a:ext>
            </a:extLst>
          </p:cNvPr>
          <p:cNvSpPr>
            <a:spLocks noGrp="1" noRot="1" noChangeAspect="1" noChangeArrowheads="1" noTextEdit="1"/>
          </p:cNvSpPr>
          <p:nvPr>
            <p:ph type="sldImg"/>
          </p:nvPr>
        </p:nvSpPr>
        <p:spPr>
          <a:ln/>
        </p:spPr>
      </p:sp>
      <p:sp>
        <p:nvSpPr>
          <p:cNvPr id="197635" name="Rectangle 3">
            <a:extLst>
              <a:ext uri="{FF2B5EF4-FFF2-40B4-BE49-F238E27FC236}">
                <a16:creationId xmlns:a16="http://schemas.microsoft.com/office/drawing/2014/main" id="{0B94A7AA-4A23-4CFA-A2AD-867683864AE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7">
            <a:extLst>
              <a:ext uri="{FF2B5EF4-FFF2-40B4-BE49-F238E27FC236}">
                <a16:creationId xmlns:a16="http://schemas.microsoft.com/office/drawing/2014/main" id="{E5AC24D0-31A9-400D-AEC2-CD7769EA0D5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063010D1-02A2-419C-B343-8C4FE538F2F4}" type="slidenum">
              <a:rPr lang="en-US" altLang="en-US" sz="1300" b="0">
                <a:latin typeface="Arial" panose="020B0604020202020204" pitchFamily="34" charset="0"/>
              </a:rPr>
              <a:pPr/>
              <a:t>116</a:t>
            </a:fld>
            <a:endParaRPr lang="en-US" altLang="en-US" sz="1300" b="0">
              <a:latin typeface="Arial" panose="020B0604020202020204" pitchFamily="34" charset="0"/>
            </a:endParaRPr>
          </a:p>
        </p:txBody>
      </p:sp>
      <p:sp>
        <p:nvSpPr>
          <p:cNvPr id="199682" name="Rectangle 2">
            <a:extLst>
              <a:ext uri="{FF2B5EF4-FFF2-40B4-BE49-F238E27FC236}">
                <a16:creationId xmlns:a16="http://schemas.microsoft.com/office/drawing/2014/main" id="{9424FE5A-1D17-4E95-B11F-176F92C84CF5}"/>
              </a:ext>
            </a:extLst>
          </p:cNvPr>
          <p:cNvSpPr>
            <a:spLocks noGrp="1" noRot="1" noChangeAspect="1" noChangeArrowheads="1" noTextEdit="1"/>
          </p:cNvSpPr>
          <p:nvPr>
            <p:ph type="sldImg"/>
          </p:nvPr>
        </p:nvSpPr>
        <p:spPr>
          <a:ln/>
        </p:spPr>
      </p:sp>
      <p:sp>
        <p:nvSpPr>
          <p:cNvPr id="199683" name="Rectangle 3">
            <a:extLst>
              <a:ext uri="{FF2B5EF4-FFF2-40B4-BE49-F238E27FC236}">
                <a16:creationId xmlns:a16="http://schemas.microsoft.com/office/drawing/2014/main" id="{4B9D5670-9BE4-4C94-8F2E-1B19F8B603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Rectangle 7">
            <a:extLst>
              <a:ext uri="{FF2B5EF4-FFF2-40B4-BE49-F238E27FC236}">
                <a16:creationId xmlns:a16="http://schemas.microsoft.com/office/drawing/2014/main" id="{81E21423-A8E4-4088-B79E-850C8730C8C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893BD1B-07F6-49E7-833E-6C9B0AF3F4F0}" type="slidenum">
              <a:rPr lang="en-US" altLang="en-US" sz="1300" b="0">
                <a:latin typeface="Arial" panose="020B0604020202020204" pitchFamily="34" charset="0"/>
              </a:rPr>
              <a:pPr/>
              <a:t>117</a:t>
            </a:fld>
            <a:endParaRPr lang="en-US" altLang="en-US" sz="1300" b="0">
              <a:latin typeface="Arial" panose="020B0604020202020204" pitchFamily="34" charset="0"/>
            </a:endParaRPr>
          </a:p>
        </p:txBody>
      </p:sp>
      <p:sp>
        <p:nvSpPr>
          <p:cNvPr id="201730" name="Rectangle 2">
            <a:extLst>
              <a:ext uri="{FF2B5EF4-FFF2-40B4-BE49-F238E27FC236}">
                <a16:creationId xmlns:a16="http://schemas.microsoft.com/office/drawing/2014/main" id="{67C18248-FD3D-4262-85E4-59243FF31864}"/>
              </a:ext>
            </a:extLst>
          </p:cNvPr>
          <p:cNvSpPr>
            <a:spLocks noGrp="1" noRot="1" noChangeAspect="1" noChangeArrowheads="1" noTextEdit="1"/>
          </p:cNvSpPr>
          <p:nvPr>
            <p:ph type="sldImg"/>
          </p:nvPr>
        </p:nvSpPr>
        <p:spPr>
          <a:ln/>
        </p:spPr>
      </p:sp>
      <p:sp>
        <p:nvSpPr>
          <p:cNvPr id="201731" name="Rectangle 3">
            <a:extLst>
              <a:ext uri="{FF2B5EF4-FFF2-40B4-BE49-F238E27FC236}">
                <a16:creationId xmlns:a16="http://schemas.microsoft.com/office/drawing/2014/main" id="{E47B4D25-925A-4A48-BFFA-5EE0594B3B8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Rectangle 7">
            <a:extLst>
              <a:ext uri="{FF2B5EF4-FFF2-40B4-BE49-F238E27FC236}">
                <a16:creationId xmlns:a16="http://schemas.microsoft.com/office/drawing/2014/main" id="{9D795F00-A4E6-41CE-9682-703A7A3A6B8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5CF66E95-536E-4B44-97B8-0A63F6D38B08}" type="slidenum">
              <a:rPr lang="en-US" altLang="en-US" sz="1300" b="0">
                <a:latin typeface="Arial" panose="020B0604020202020204" pitchFamily="34" charset="0"/>
              </a:rPr>
              <a:pPr/>
              <a:t>118</a:t>
            </a:fld>
            <a:endParaRPr lang="en-US" altLang="en-US" sz="1300" b="0">
              <a:latin typeface="Arial" panose="020B0604020202020204" pitchFamily="34" charset="0"/>
            </a:endParaRPr>
          </a:p>
        </p:txBody>
      </p:sp>
      <p:sp>
        <p:nvSpPr>
          <p:cNvPr id="203778" name="Rectangle 2">
            <a:extLst>
              <a:ext uri="{FF2B5EF4-FFF2-40B4-BE49-F238E27FC236}">
                <a16:creationId xmlns:a16="http://schemas.microsoft.com/office/drawing/2014/main" id="{6D433C64-EA22-4F4D-84EE-8469446B8F66}"/>
              </a:ext>
            </a:extLst>
          </p:cNvPr>
          <p:cNvSpPr>
            <a:spLocks noGrp="1" noRot="1" noChangeAspect="1" noChangeArrowheads="1" noTextEdit="1"/>
          </p:cNvSpPr>
          <p:nvPr>
            <p:ph type="sldImg"/>
          </p:nvPr>
        </p:nvSpPr>
        <p:spPr>
          <a:ln/>
        </p:spPr>
      </p:sp>
      <p:sp>
        <p:nvSpPr>
          <p:cNvPr id="203779" name="Rectangle 3">
            <a:extLst>
              <a:ext uri="{FF2B5EF4-FFF2-40B4-BE49-F238E27FC236}">
                <a16:creationId xmlns:a16="http://schemas.microsoft.com/office/drawing/2014/main" id="{7DAC7C57-F00B-4E96-B172-134F9298B83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Rectangle 7">
            <a:extLst>
              <a:ext uri="{FF2B5EF4-FFF2-40B4-BE49-F238E27FC236}">
                <a16:creationId xmlns:a16="http://schemas.microsoft.com/office/drawing/2014/main" id="{5C7D1EAD-D7A5-4230-89ED-964C7D35524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CE630DC4-2A63-4B8E-9F2B-C6B60308F15A}" type="slidenum">
              <a:rPr lang="en-US" altLang="en-US" sz="1300" b="0">
                <a:latin typeface="Arial" panose="020B0604020202020204" pitchFamily="34" charset="0"/>
              </a:rPr>
              <a:pPr/>
              <a:t>119</a:t>
            </a:fld>
            <a:endParaRPr lang="en-US" altLang="en-US" sz="1300" b="0">
              <a:latin typeface="Arial" panose="020B0604020202020204" pitchFamily="34" charset="0"/>
            </a:endParaRPr>
          </a:p>
        </p:txBody>
      </p:sp>
      <p:sp>
        <p:nvSpPr>
          <p:cNvPr id="205826" name="Rectangle 2">
            <a:extLst>
              <a:ext uri="{FF2B5EF4-FFF2-40B4-BE49-F238E27FC236}">
                <a16:creationId xmlns:a16="http://schemas.microsoft.com/office/drawing/2014/main" id="{2AE5E2FB-E5D9-402F-BBA2-3B192A5A278C}"/>
              </a:ext>
            </a:extLst>
          </p:cNvPr>
          <p:cNvSpPr>
            <a:spLocks noGrp="1" noRot="1" noChangeAspect="1" noChangeArrowheads="1" noTextEdit="1"/>
          </p:cNvSpPr>
          <p:nvPr>
            <p:ph type="sldImg"/>
          </p:nvPr>
        </p:nvSpPr>
        <p:spPr>
          <a:ln/>
        </p:spPr>
      </p:sp>
      <p:sp>
        <p:nvSpPr>
          <p:cNvPr id="205827" name="Rectangle 3">
            <a:extLst>
              <a:ext uri="{FF2B5EF4-FFF2-40B4-BE49-F238E27FC236}">
                <a16:creationId xmlns:a16="http://schemas.microsoft.com/office/drawing/2014/main" id="{F2B84D23-C5E2-4AAD-BAC4-3D3F1598C20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AE274A6F-02D1-42A8-B93D-7CA77AAA42C2}"/>
              </a:ext>
            </a:extLst>
          </p:cNvPr>
          <p:cNvSpPr>
            <a:spLocks noGrp="1" noRot="1" noChangeAspect="1" noChangeArrowheads="1" noTextEdit="1"/>
          </p:cNvSpPr>
          <p:nvPr>
            <p:ph type="sldImg"/>
          </p:nvPr>
        </p:nvSpPr>
        <p:spPr>
          <a:ln/>
        </p:spPr>
      </p:sp>
      <p:sp>
        <p:nvSpPr>
          <p:cNvPr id="27650" name="Notes Placeholder 2">
            <a:extLst>
              <a:ext uri="{FF2B5EF4-FFF2-40B4-BE49-F238E27FC236}">
                <a16:creationId xmlns:a16="http://schemas.microsoft.com/office/drawing/2014/main" id="{FFE59E2C-C849-4C2D-9372-AA7F2EFD05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7651" name="Slide Number Placeholder 3">
            <a:extLst>
              <a:ext uri="{FF2B5EF4-FFF2-40B4-BE49-F238E27FC236}">
                <a16:creationId xmlns:a16="http://schemas.microsoft.com/office/drawing/2014/main" id="{4F84D7E9-1B1F-4D7D-9D1F-A0A3B05345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19593367-FF53-43D1-81C9-72B09EB6F871}" type="slidenum">
              <a:rPr lang="en-US" altLang="en-US" sz="1300" b="0">
                <a:latin typeface="Arial" panose="020B0604020202020204" pitchFamily="34" charset="0"/>
              </a:rPr>
              <a:pPr/>
              <a:t>12</a:t>
            </a:fld>
            <a:endParaRPr lang="en-US" altLang="en-US" sz="1300" b="0">
              <a:latin typeface="Arial" panose="020B0604020202020204" pitchFamily="34" charset="0"/>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Rectangle 7">
            <a:extLst>
              <a:ext uri="{FF2B5EF4-FFF2-40B4-BE49-F238E27FC236}">
                <a16:creationId xmlns:a16="http://schemas.microsoft.com/office/drawing/2014/main" id="{6993B271-A339-4A45-A1A4-07CF0ECFB09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5F264943-B590-4957-A52F-B3568FED50CC}" type="slidenum">
              <a:rPr lang="en-US" altLang="en-US" sz="1300" b="0">
                <a:latin typeface="Arial" panose="020B0604020202020204" pitchFamily="34" charset="0"/>
              </a:rPr>
              <a:pPr/>
              <a:t>120</a:t>
            </a:fld>
            <a:endParaRPr lang="en-US" altLang="en-US" sz="1300" b="0">
              <a:latin typeface="Arial" panose="020B0604020202020204" pitchFamily="34" charset="0"/>
            </a:endParaRPr>
          </a:p>
        </p:txBody>
      </p:sp>
      <p:sp>
        <p:nvSpPr>
          <p:cNvPr id="209922" name="Rectangle 2">
            <a:extLst>
              <a:ext uri="{FF2B5EF4-FFF2-40B4-BE49-F238E27FC236}">
                <a16:creationId xmlns:a16="http://schemas.microsoft.com/office/drawing/2014/main" id="{B7F09D8F-CCA8-47A2-A00D-79932C8CE3C7}"/>
              </a:ext>
            </a:extLst>
          </p:cNvPr>
          <p:cNvSpPr>
            <a:spLocks noGrp="1" noRot="1" noChangeAspect="1" noChangeArrowheads="1" noTextEdit="1"/>
          </p:cNvSpPr>
          <p:nvPr>
            <p:ph type="sldImg"/>
          </p:nvPr>
        </p:nvSpPr>
        <p:spPr>
          <a:ln/>
        </p:spPr>
      </p:sp>
      <p:sp>
        <p:nvSpPr>
          <p:cNvPr id="209923" name="Rectangle 3">
            <a:extLst>
              <a:ext uri="{FF2B5EF4-FFF2-40B4-BE49-F238E27FC236}">
                <a16:creationId xmlns:a16="http://schemas.microsoft.com/office/drawing/2014/main" id="{A20B7028-3BA2-4C4B-8F4E-5D0D9EADF03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Rectangle 7">
            <a:extLst>
              <a:ext uri="{FF2B5EF4-FFF2-40B4-BE49-F238E27FC236}">
                <a16:creationId xmlns:a16="http://schemas.microsoft.com/office/drawing/2014/main" id="{64753026-28EF-4E5E-9416-48D2A43E85C8}"/>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77AB723C-43A1-457C-88B1-0AB4B9EA6DF4}" type="slidenum">
              <a:rPr lang="en-US" altLang="en-US" sz="1300" b="0">
                <a:latin typeface="Arial" panose="020B0604020202020204" pitchFamily="34" charset="0"/>
              </a:rPr>
              <a:pPr algn="r" eaLnBrk="1" hangingPunct="1"/>
              <a:t>121</a:t>
            </a:fld>
            <a:endParaRPr lang="en-US" altLang="en-US" sz="1300" b="0">
              <a:latin typeface="Arial" panose="020B0604020202020204" pitchFamily="34" charset="0"/>
            </a:endParaRPr>
          </a:p>
        </p:txBody>
      </p:sp>
      <p:sp>
        <p:nvSpPr>
          <p:cNvPr id="211970" name="Rectangle 2">
            <a:extLst>
              <a:ext uri="{FF2B5EF4-FFF2-40B4-BE49-F238E27FC236}">
                <a16:creationId xmlns:a16="http://schemas.microsoft.com/office/drawing/2014/main" id="{416453FB-75AA-4394-9EC2-A0B64B9D68EE}"/>
              </a:ext>
            </a:extLst>
          </p:cNvPr>
          <p:cNvSpPr>
            <a:spLocks noGrp="1" noRot="1" noChangeAspect="1" noChangeArrowheads="1" noTextEdit="1"/>
          </p:cNvSpPr>
          <p:nvPr>
            <p:ph type="sldImg"/>
          </p:nvPr>
        </p:nvSpPr>
        <p:spPr>
          <a:solidFill>
            <a:srgbClr val="FFFFFF"/>
          </a:solidFill>
          <a:ln/>
        </p:spPr>
      </p:sp>
      <p:sp>
        <p:nvSpPr>
          <p:cNvPr id="211971" name="Rectangle 3">
            <a:extLst>
              <a:ext uri="{FF2B5EF4-FFF2-40B4-BE49-F238E27FC236}">
                <a16:creationId xmlns:a16="http://schemas.microsoft.com/office/drawing/2014/main" id="{BA9581E8-15FA-4CCC-84AB-810933A2864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Rectangle 7">
            <a:extLst>
              <a:ext uri="{FF2B5EF4-FFF2-40B4-BE49-F238E27FC236}">
                <a16:creationId xmlns:a16="http://schemas.microsoft.com/office/drawing/2014/main" id="{793D4EA5-C884-48F0-8436-F2772B5054E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FD7DFBF-6974-4D24-8EEE-0D33DC88CE63}" type="slidenum">
              <a:rPr lang="en-US" altLang="en-US" sz="1300" b="0">
                <a:latin typeface="Arial" panose="020B0604020202020204" pitchFamily="34" charset="0"/>
              </a:rPr>
              <a:pPr/>
              <a:t>122</a:t>
            </a:fld>
            <a:endParaRPr lang="en-US" altLang="en-US" sz="1300" b="0">
              <a:latin typeface="Arial" panose="020B0604020202020204" pitchFamily="34" charset="0"/>
            </a:endParaRPr>
          </a:p>
        </p:txBody>
      </p:sp>
      <p:sp>
        <p:nvSpPr>
          <p:cNvPr id="214018" name="Rectangle 2">
            <a:extLst>
              <a:ext uri="{FF2B5EF4-FFF2-40B4-BE49-F238E27FC236}">
                <a16:creationId xmlns:a16="http://schemas.microsoft.com/office/drawing/2014/main" id="{AFC81E20-7D25-46CB-AA80-613C663A35A7}"/>
              </a:ext>
            </a:extLst>
          </p:cNvPr>
          <p:cNvSpPr>
            <a:spLocks noGrp="1" noRot="1" noChangeAspect="1" noChangeArrowheads="1" noTextEdit="1"/>
          </p:cNvSpPr>
          <p:nvPr>
            <p:ph type="sldImg"/>
          </p:nvPr>
        </p:nvSpPr>
        <p:spPr>
          <a:ln/>
        </p:spPr>
      </p:sp>
      <p:sp>
        <p:nvSpPr>
          <p:cNvPr id="214019" name="Rectangle 3">
            <a:extLst>
              <a:ext uri="{FF2B5EF4-FFF2-40B4-BE49-F238E27FC236}">
                <a16:creationId xmlns:a16="http://schemas.microsoft.com/office/drawing/2014/main" id="{EB1863E8-703A-46A2-A29D-7CDC370F0E7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Rectangle 7">
            <a:extLst>
              <a:ext uri="{FF2B5EF4-FFF2-40B4-BE49-F238E27FC236}">
                <a16:creationId xmlns:a16="http://schemas.microsoft.com/office/drawing/2014/main" id="{01DFB3EA-6B63-45B3-AF9D-50DFC5DAC17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8DAAB75-1D2E-40AE-94C1-0C8C2B52FA75}" type="slidenum">
              <a:rPr lang="en-US" altLang="en-US" sz="1300" b="0">
                <a:latin typeface="Arial" panose="020B0604020202020204" pitchFamily="34" charset="0"/>
              </a:rPr>
              <a:pPr/>
              <a:t>123</a:t>
            </a:fld>
            <a:endParaRPr lang="en-US" altLang="en-US" sz="1300" b="0">
              <a:latin typeface="Arial" panose="020B0604020202020204" pitchFamily="34" charset="0"/>
            </a:endParaRPr>
          </a:p>
        </p:txBody>
      </p:sp>
      <p:sp>
        <p:nvSpPr>
          <p:cNvPr id="216066" name="Rectangle 2">
            <a:extLst>
              <a:ext uri="{FF2B5EF4-FFF2-40B4-BE49-F238E27FC236}">
                <a16:creationId xmlns:a16="http://schemas.microsoft.com/office/drawing/2014/main" id="{215A50C1-E9B1-4407-8892-5239874B0E9F}"/>
              </a:ext>
            </a:extLst>
          </p:cNvPr>
          <p:cNvSpPr>
            <a:spLocks noGrp="1" noRot="1" noChangeAspect="1" noChangeArrowheads="1" noTextEdit="1"/>
          </p:cNvSpPr>
          <p:nvPr>
            <p:ph type="sldImg"/>
          </p:nvPr>
        </p:nvSpPr>
        <p:spPr>
          <a:ln/>
        </p:spPr>
      </p:sp>
      <p:sp>
        <p:nvSpPr>
          <p:cNvPr id="216067" name="Rectangle 3">
            <a:extLst>
              <a:ext uri="{FF2B5EF4-FFF2-40B4-BE49-F238E27FC236}">
                <a16:creationId xmlns:a16="http://schemas.microsoft.com/office/drawing/2014/main" id="{06FFD513-988A-4B07-AC25-692371BD76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Rectangle 7">
            <a:extLst>
              <a:ext uri="{FF2B5EF4-FFF2-40B4-BE49-F238E27FC236}">
                <a16:creationId xmlns:a16="http://schemas.microsoft.com/office/drawing/2014/main" id="{50DC316B-DAE9-4D6A-98BF-2A21A22A66F9}"/>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2CEF6145-4C22-47DC-932E-0B324219C7A4}" type="slidenum">
              <a:rPr lang="en-US" altLang="en-US" sz="1300" b="0">
                <a:latin typeface="Arial" panose="020B0604020202020204" pitchFamily="34" charset="0"/>
              </a:rPr>
              <a:pPr algn="r" eaLnBrk="1" hangingPunct="1"/>
              <a:t>124</a:t>
            </a:fld>
            <a:endParaRPr lang="en-US" altLang="en-US" sz="1300" b="0">
              <a:latin typeface="Arial" panose="020B0604020202020204" pitchFamily="34" charset="0"/>
            </a:endParaRPr>
          </a:p>
        </p:txBody>
      </p:sp>
      <p:sp>
        <p:nvSpPr>
          <p:cNvPr id="218114" name="Rectangle 2">
            <a:extLst>
              <a:ext uri="{FF2B5EF4-FFF2-40B4-BE49-F238E27FC236}">
                <a16:creationId xmlns:a16="http://schemas.microsoft.com/office/drawing/2014/main" id="{8ECFBE52-4380-42FA-B781-34CF9F6A6FEE}"/>
              </a:ext>
            </a:extLst>
          </p:cNvPr>
          <p:cNvSpPr>
            <a:spLocks noGrp="1" noRot="1" noChangeAspect="1" noChangeArrowheads="1" noTextEdit="1"/>
          </p:cNvSpPr>
          <p:nvPr>
            <p:ph type="sldImg"/>
          </p:nvPr>
        </p:nvSpPr>
        <p:spPr>
          <a:solidFill>
            <a:srgbClr val="FFFFFF"/>
          </a:solidFill>
          <a:ln/>
        </p:spPr>
      </p:sp>
      <p:sp>
        <p:nvSpPr>
          <p:cNvPr id="218115" name="Rectangle 3">
            <a:extLst>
              <a:ext uri="{FF2B5EF4-FFF2-40B4-BE49-F238E27FC236}">
                <a16:creationId xmlns:a16="http://schemas.microsoft.com/office/drawing/2014/main" id="{B0964950-F905-40AE-9C5A-763E50B5546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Rectangle 7">
            <a:extLst>
              <a:ext uri="{FF2B5EF4-FFF2-40B4-BE49-F238E27FC236}">
                <a16:creationId xmlns:a16="http://schemas.microsoft.com/office/drawing/2014/main" id="{085B42F4-5D8B-480C-9EB0-76E2D65974EC}"/>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B93B0CD6-8BEA-4A85-9268-A442FDD55492}" type="slidenum">
              <a:rPr lang="en-US" altLang="en-US" sz="1300" b="0">
                <a:latin typeface="Arial" panose="020B0604020202020204" pitchFamily="34" charset="0"/>
              </a:rPr>
              <a:pPr algn="r" eaLnBrk="1" hangingPunct="1"/>
              <a:t>125</a:t>
            </a:fld>
            <a:endParaRPr lang="en-US" altLang="en-US" sz="1300" b="0">
              <a:latin typeface="Arial" panose="020B0604020202020204" pitchFamily="34" charset="0"/>
            </a:endParaRPr>
          </a:p>
        </p:txBody>
      </p:sp>
      <p:sp>
        <p:nvSpPr>
          <p:cNvPr id="220162" name="Rectangle 2">
            <a:extLst>
              <a:ext uri="{FF2B5EF4-FFF2-40B4-BE49-F238E27FC236}">
                <a16:creationId xmlns:a16="http://schemas.microsoft.com/office/drawing/2014/main" id="{B52E2593-691C-4C38-9CC1-31AFAC7152FB}"/>
              </a:ext>
            </a:extLst>
          </p:cNvPr>
          <p:cNvSpPr>
            <a:spLocks noGrp="1" noRot="1" noChangeAspect="1" noChangeArrowheads="1" noTextEdit="1"/>
          </p:cNvSpPr>
          <p:nvPr>
            <p:ph type="sldImg"/>
          </p:nvPr>
        </p:nvSpPr>
        <p:spPr>
          <a:solidFill>
            <a:srgbClr val="FFFFFF"/>
          </a:solidFill>
          <a:ln/>
        </p:spPr>
      </p:sp>
      <p:sp>
        <p:nvSpPr>
          <p:cNvPr id="220163" name="Rectangle 3">
            <a:extLst>
              <a:ext uri="{FF2B5EF4-FFF2-40B4-BE49-F238E27FC236}">
                <a16:creationId xmlns:a16="http://schemas.microsoft.com/office/drawing/2014/main" id="{11670E10-115E-4AE0-AD16-625F4D6D6EB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Rectangle 7">
            <a:extLst>
              <a:ext uri="{FF2B5EF4-FFF2-40B4-BE49-F238E27FC236}">
                <a16:creationId xmlns:a16="http://schemas.microsoft.com/office/drawing/2014/main" id="{DFA640C6-D8B8-47BD-A25F-50C2743AC86B}"/>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D2901B27-BA41-49CE-8DA2-BBCBB3CB735E}" type="slidenum">
              <a:rPr lang="en-US" altLang="en-US" sz="1300" b="0">
                <a:latin typeface="Arial" panose="020B0604020202020204" pitchFamily="34" charset="0"/>
              </a:rPr>
              <a:pPr algn="r" eaLnBrk="1" hangingPunct="1"/>
              <a:t>126</a:t>
            </a:fld>
            <a:endParaRPr lang="en-US" altLang="en-US" sz="1300" b="0">
              <a:latin typeface="Arial" panose="020B0604020202020204" pitchFamily="34" charset="0"/>
            </a:endParaRPr>
          </a:p>
        </p:txBody>
      </p:sp>
      <p:sp>
        <p:nvSpPr>
          <p:cNvPr id="222210" name="Rectangle 2">
            <a:extLst>
              <a:ext uri="{FF2B5EF4-FFF2-40B4-BE49-F238E27FC236}">
                <a16:creationId xmlns:a16="http://schemas.microsoft.com/office/drawing/2014/main" id="{750DC5F6-F4B0-46AA-890E-9E6060CDDA18}"/>
              </a:ext>
            </a:extLst>
          </p:cNvPr>
          <p:cNvSpPr>
            <a:spLocks noGrp="1" noRot="1" noChangeAspect="1" noChangeArrowheads="1" noTextEdit="1"/>
          </p:cNvSpPr>
          <p:nvPr>
            <p:ph type="sldImg"/>
          </p:nvPr>
        </p:nvSpPr>
        <p:spPr>
          <a:solidFill>
            <a:srgbClr val="FFFFFF"/>
          </a:solidFill>
          <a:ln/>
        </p:spPr>
      </p:sp>
      <p:sp>
        <p:nvSpPr>
          <p:cNvPr id="222211" name="Rectangle 3">
            <a:extLst>
              <a:ext uri="{FF2B5EF4-FFF2-40B4-BE49-F238E27FC236}">
                <a16:creationId xmlns:a16="http://schemas.microsoft.com/office/drawing/2014/main" id="{98D0540E-A7EC-4104-BE73-8D31C0637B3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Rectangle 7">
            <a:extLst>
              <a:ext uri="{FF2B5EF4-FFF2-40B4-BE49-F238E27FC236}">
                <a16:creationId xmlns:a16="http://schemas.microsoft.com/office/drawing/2014/main" id="{50B80E57-A14D-4672-BB8B-4FFF8855582B}"/>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19A134B8-3B5D-4A5D-BB35-D6FA4A6FE6F3}" type="slidenum">
              <a:rPr lang="en-US" altLang="en-US" sz="1300" b="0">
                <a:latin typeface="Arial" panose="020B0604020202020204" pitchFamily="34" charset="0"/>
              </a:rPr>
              <a:pPr algn="r" eaLnBrk="1" hangingPunct="1"/>
              <a:t>127</a:t>
            </a:fld>
            <a:endParaRPr lang="en-US" altLang="en-US" sz="1300" b="0">
              <a:latin typeface="Arial" panose="020B0604020202020204" pitchFamily="34" charset="0"/>
            </a:endParaRPr>
          </a:p>
        </p:txBody>
      </p:sp>
      <p:sp>
        <p:nvSpPr>
          <p:cNvPr id="224258" name="Rectangle 2">
            <a:extLst>
              <a:ext uri="{FF2B5EF4-FFF2-40B4-BE49-F238E27FC236}">
                <a16:creationId xmlns:a16="http://schemas.microsoft.com/office/drawing/2014/main" id="{76A41A27-D5C4-4467-B18E-2673381D5EE0}"/>
              </a:ext>
            </a:extLst>
          </p:cNvPr>
          <p:cNvSpPr>
            <a:spLocks noGrp="1" noRot="1" noChangeAspect="1" noChangeArrowheads="1" noTextEdit="1"/>
          </p:cNvSpPr>
          <p:nvPr>
            <p:ph type="sldImg"/>
          </p:nvPr>
        </p:nvSpPr>
        <p:spPr>
          <a:solidFill>
            <a:srgbClr val="FFFFFF"/>
          </a:solidFill>
          <a:ln/>
        </p:spPr>
      </p:sp>
      <p:sp>
        <p:nvSpPr>
          <p:cNvPr id="224259" name="Rectangle 3">
            <a:extLst>
              <a:ext uri="{FF2B5EF4-FFF2-40B4-BE49-F238E27FC236}">
                <a16:creationId xmlns:a16="http://schemas.microsoft.com/office/drawing/2014/main" id="{32F9E3FE-8966-486A-BA4A-A536FBFC982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7">
            <a:extLst>
              <a:ext uri="{FF2B5EF4-FFF2-40B4-BE49-F238E27FC236}">
                <a16:creationId xmlns:a16="http://schemas.microsoft.com/office/drawing/2014/main" id="{0A121B4C-921B-456C-A5A5-9A245FBC5356}"/>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51CB1E89-C976-49E6-B4F1-CAC441D5B205}" type="slidenum">
              <a:rPr lang="en-US" altLang="en-US" sz="1300" b="0">
                <a:latin typeface="Arial" panose="020B0604020202020204" pitchFamily="34" charset="0"/>
              </a:rPr>
              <a:pPr algn="r" eaLnBrk="1" hangingPunct="1"/>
              <a:t>128</a:t>
            </a:fld>
            <a:endParaRPr lang="en-US" altLang="en-US" sz="1300" b="0">
              <a:latin typeface="Arial" panose="020B0604020202020204" pitchFamily="34" charset="0"/>
            </a:endParaRPr>
          </a:p>
        </p:txBody>
      </p:sp>
      <p:sp>
        <p:nvSpPr>
          <p:cNvPr id="226306" name="Rectangle 2">
            <a:extLst>
              <a:ext uri="{FF2B5EF4-FFF2-40B4-BE49-F238E27FC236}">
                <a16:creationId xmlns:a16="http://schemas.microsoft.com/office/drawing/2014/main" id="{5B3C9511-2D46-478A-BE19-752D6D755CC5}"/>
              </a:ext>
            </a:extLst>
          </p:cNvPr>
          <p:cNvSpPr>
            <a:spLocks noGrp="1" noRot="1" noChangeAspect="1" noChangeArrowheads="1" noTextEdit="1"/>
          </p:cNvSpPr>
          <p:nvPr>
            <p:ph type="sldImg"/>
          </p:nvPr>
        </p:nvSpPr>
        <p:spPr>
          <a:solidFill>
            <a:srgbClr val="FFFFFF"/>
          </a:solidFill>
          <a:ln/>
        </p:spPr>
      </p:sp>
      <p:sp>
        <p:nvSpPr>
          <p:cNvPr id="226307" name="Rectangle 3">
            <a:extLst>
              <a:ext uri="{FF2B5EF4-FFF2-40B4-BE49-F238E27FC236}">
                <a16:creationId xmlns:a16="http://schemas.microsoft.com/office/drawing/2014/main" id="{468F8D0B-9B92-4647-9B10-B7AAF1C9D76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Rectangle 7">
            <a:extLst>
              <a:ext uri="{FF2B5EF4-FFF2-40B4-BE49-F238E27FC236}">
                <a16:creationId xmlns:a16="http://schemas.microsoft.com/office/drawing/2014/main" id="{7D4D462D-3EC0-4B15-BBC9-C08EF870439B}"/>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E63A6A62-C653-446D-80F5-F2B8BACB389C}" type="slidenum">
              <a:rPr lang="en-US" altLang="en-US" sz="1300" b="0">
                <a:latin typeface="Arial" panose="020B0604020202020204" pitchFamily="34" charset="0"/>
              </a:rPr>
              <a:pPr algn="r" eaLnBrk="1" hangingPunct="1"/>
              <a:t>129</a:t>
            </a:fld>
            <a:endParaRPr lang="en-US" altLang="en-US" sz="1300" b="0">
              <a:latin typeface="Arial" panose="020B0604020202020204" pitchFamily="34" charset="0"/>
            </a:endParaRPr>
          </a:p>
        </p:txBody>
      </p:sp>
      <p:sp>
        <p:nvSpPr>
          <p:cNvPr id="228354" name="Rectangle 2">
            <a:extLst>
              <a:ext uri="{FF2B5EF4-FFF2-40B4-BE49-F238E27FC236}">
                <a16:creationId xmlns:a16="http://schemas.microsoft.com/office/drawing/2014/main" id="{936A5303-0D88-445B-99F5-F254972E0D42}"/>
              </a:ext>
            </a:extLst>
          </p:cNvPr>
          <p:cNvSpPr>
            <a:spLocks noGrp="1" noRot="1" noChangeAspect="1" noChangeArrowheads="1" noTextEdit="1"/>
          </p:cNvSpPr>
          <p:nvPr>
            <p:ph type="sldImg"/>
          </p:nvPr>
        </p:nvSpPr>
        <p:spPr>
          <a:solidFill>
            <a:srgbClr val="FFFFFF"/>
          </a:solidFill>
          <a:ln/>
        </p:spPr>
      </p:sp>
      <p:sp>
        <p:nvSpPr>
          <p:cNvPr id="228355" name="Rectangle 3">
            <a:extLst>
              <a:ext uri="{FF2B5EF4-FFF2-40B4-BE49-F238E27FC236}">
                <a16:creationId xmlns:a16="http://schemas.microsoft.com/office/drawing/2014/main" id="{ED0DA840-0099-408E-BBFF-3DFEF6C5D6C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F4F4B0DD-89B7-401B-8CD5-B70DD0DB1840}"/>
              </a:ext>
            </a:extLst>
          </p:cNvPr>
          <p:cNvSpPr>
            <a:spLocks noGrp="1" noRot="1" noChangeAspect="1" noChangeArrowheads="1" noTextEdit="1"/>
          </p:cNvSpPr>
          <p:nvPr>
            <p:ph type="sldImg"/>
          </p:nvPr>
        </p:nvSpPr>
        <p:spPr>
          <a:ln/>
        </p:spPr>
      </p:sp>
      <p:sp>
        <p:nvSpPr>
          <p:cNvPr id="29698" name="Notes Placeholder 2">
            <a:extLst>
              <a:ext uri="{FF2B5EF4-FFF2-40B4-BE49-F238E27FC236}">
                <a16:creationId xmlns:a16="http://schemas.microsoft.com/office/drawing/2014/main" id="{2FD91C7C-7DC5-455E-9EEE-E72DD66423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9699" name="Slide Number Placeholder 3">
            <a:extLst>
              <a:ext uri="{FF2B5EF4-FFF2-40B4-BE49-F238E27FC236}">
                <a16:creationId xmlns:a16="http://schemas.microsoft.com/office/drawing/2014/main" id="{99EE6F15-C438-4AB8-B57A-83437A73AB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532B0EB0-DD58-4386-BD82-BA25D1ABB122}" type="slidenum">
              <a:rPr lang="en-US" altLang="en-US" sz="1300" b="0">
                <a:latin typeface="Arial" panose="020B0604020202020204" pitchFamily="34" charset="0"/>
              </a:rPr>
              <a:pPr/>
              <a:t>13</a:t>
            </a:fld>
            <a:endParaRPr lang="en-US" altLang="en-US" sz="1300" b="0">
              <a:latin typeface="Arial" panose="020B0604020202020204" pitchFamily="34" charset="0"/>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7">
            <a:extLst>
              <a:ext uri="{FF2B5EF4-FFF2-40B4-BE49-F238E27FC236}">
                <a16:creationId xmlns:a16="http://schemas.microsoft.com/office/drawing/2014/main" id="{03D04955-FCF3-4132-9358-ACC0DB4B58C1}"/>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EAFC2CF2-7513-48AA-8CC3-2E06E98715D5}" type="slidenum">
              <a:rPr lang="en-US" altLang="en-US" sz="1300" b="0">
                <a:latin typeface="Arial" panose="020B0604020202020204" pitchFamily="34" charset="0"/>
              </a:rPr>
              <a:pPr algn="r" eaLnBrk="1" hangingPunct="1"/>
              <a:t>130</a:t>
            </a:fld>
            <a:endParaRPr lang="en-US" altLang="en-US" sz="1300" b="0">
              <a:latin typeface="Arial" panose="020B0604020202020204" pitchFamily="34" charset="0"/>
            </a:endParaRPr>
          </a:p>
        </p:txBody>
      </p:sp>
      <p:sp>
        <p:nvSpPr>
          <p:cNvPr id="230402" name="Rectangle 2">
            <a:extLst>
              <a:ext uri="{FF2B5EF4-FFF2-40B4-BE49-F238E27FC236}">
                <a16:creationId xmlns:a16="http://schemas.microsoft.com/office/drawing/2014/main" id="{096EE527-DD12-4D7C-B167-73033358E92F}"/>
              </a:ext>
            </a:extLst>
          </p:cNvPr>
          <p:cNvSpPr>
            <a:spLocks noGrp="1" noRot="1" noChangeAspect="1" noChangeArrowheads="1" noTextEdit="1"/>
          </p:cNvSpPr>
          <p:nvPr>
            <p:ph type="sldImg"/>
          </p:nvPr>
        </p:nvSpPr>
        <p:spPr>
          <a:solidFill>
            <a:srgbClr val="FFFFFF"/>
          </a:solidFill>
          <a:ln/>
        </p:spPr>
      </p:sp>
      <p:sp>
        <p:nvSpPr>
          <p:cNvPr id="230403" name="Rectangle 3">
            <a:extLst>
              <a:ext uri="{FF2B5EF4-FFF2-40B4-BE49-F238E27FC236}">
                <a16:creationId xmlns:a16="http://schemas.microsoft.com/office/drawing/2014/main" id="{34DDFB6E-FF84-42A8-8918-97AE0F83B38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7">
            <a:extLst>
              <a:ext uri="{FF2B5EF4-FFF2-40B4-BE49-F238E27FC236}">
                <a16:creationId xmlns:a16="http://schemas.microsoft.com/office/drawing/2014/main" id="{03D04955-FCF3-4132-9358-ACC0DB4B58C1}"/>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EAFC2CF2-7513-48AA-8CC3-2E06E98715D5}" type="slidenum">
              <a:rPr lang="en-US" altLang="en-US" sz="1300" b="0">
                <a:latin typeface="Arial" panose="020B0604020202020204" pitchFamily="34" charset="0"/>
              </a:rPr>
              <a:pPr algn="r" eaLnBrk="1" hangingPunct="1"/>
              <a:t>131</a:t>
            </a:fld>
            <a:endParaRPr lang="en-US" altLang="en-US" sz="1300" b="0">
              <a:latin typeface="Arial" panose="020B0604020202020204" pitchFamily="34" charset="0"/>
            </a:endParaRPr>
          </a:p>
        </p:txBody>
      </p:sp>
      <p:sp>
        <p:nvSpPr>
          <p:cNvPr id="230402" name="Rectangle 2">
            <a:extLst>
              <a:ext uri="{FF2B5EF4-FFF2-40B4-BE49-F238E27FC236}">
                <a16:creationId xmlns:a16="http://schemas.microsoft.com/office/drawing/2014/main" id="{096EE527-DD12-4D7C-B167-73033358E92F}"/>
              </a:ext>
            </a:extLst>
          </p:cNvPr>
          <p:cNvSpPr>
            <a:spLocks noGrp="1" noRot="1" noChangeAspect="1" noChangeArrowheads="1" noTextEdit="1"/>
          </p:cNvSpPr>
          <p:nvPr>
            <p:ph type="sldImg"/>
          </p:nvPr>
        </p:nvSpPr>
        <p:spPr>
          <a:solidFill>
            <a:srgbClr val="FFFFFF"/>
          </a:solidFill>
          <a:ln/>
        </p:spPr>
      </p:sp>
      <p:sp>
        <p:nvSpPr>
          <p:cNvPr id="230403" name="Rectangle 3">
            <a:extLst>
              <a:ext uri="{FF2B5EF4-FFF2-40B4-BE49-F238E27FC236}">
                <a16:creationId xmlns:a16="http://schemas.microsoft.com/office/drawing/2014/main" id="{34DDFB6E-FF84-42A8-8918-97AE0F83B38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21120278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7">
            <a:extLst>
              <a:ext uri="{FF2B5EF4-FFF2-40B4-BE49-F238E27FC236}">
                <a16:creationId xmlns:a16="http://schemas.microsoft.com/office/drawing/2014/main" id="{03D04955-FCF3-4132-9358-ACC0DB4B58C1}"/>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EAFC2CF2-7513-48AA-8CC3-2E06E98715D5}" type="slidenum">
              <a:rPr lang="en-US" altLang="en-US" sz="1300" b="0">
                <a:latin typeface="Arial" panose="020B0604020202020204" pitchFamily="34" charset="0"/>
              </a:rPr>
              <a:pPr algn="r" eaLnBrk="1" hangingPunct="1"/>
              <a:t>132</a:t>
            </a:fld>
            <a:endParaRPr lang="en-US" altLang="en-US" sz="1300" b="0">
              <a:latin typeface="Arial" panose="020B0604020202020204" pitchFamily="34" charset="0"/>
            </a:endParaRPr>
          </a:p>
        </p:txBody>
      </p:sp>
      <p:sp>
        <p:nvSpPr>
          <p:cNvPr id="230402" name="Rectangle 2">
            <a:extLst>
              <a:ext uri="{FF2B5EF4-FFF2-40B4-BE49-F238E27FC236}">
                <a16:creationId xmlns:a16="http://schemas.microsoft.com/office/drawing/2014/main" id="{096EE527-DD12-4D7C-B167-73033358E92F}"/>
              </a:ext>
            </a:extLst>
          </p:cNvPr>
          <p:cNvSpPr>
            <a:spLocks noGrp="1" noRot="1" noChangeAspect="1" noChangeArrowheads="1" noTextEdit="1"/>
          </p:cNvSpPr>
          <p:nvPr>
            <p:ph type="sldImg"/>
          </p:nvPr>
        </p:nvSpPr>
        <p:spPr>
          <a:solidFill>
            <a:srgbClr val="FFFFFF"/>
          </a:solidFill>
          <a:ln/>
        </p:spPr>
      </p:sp>
      <p:sp>
        <p:nvSpPr>
          <p:cNvPr id="230403" name="Rectangle 3">
            <a:extLst>
              <a:ext uri="{FF2B5EF4-FFF2-40B4-BE49-F238E27FC236}">
                <a16:creationId xmlns:a16="http://schemas.microsoft.com/office/drawing/2014/main" id="{34DDFB6E-FF84-42A8-8918-97AE0F83B38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505450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7">
            <a:extLst>
              <a:ext uri="{FF2B5EF4-FFF2-40B4-BE49-F238E27FC236}">
                <a16:creationId xmlns:a16="http://schemas.microsoft.com/office/drawing/2014/main" id="{03D04955-FCF3-4132-9358-ACC0DB4B58C1}"/>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EAFC2CF2-7513-48AA-8CC3-2E06E98715D5}"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6788" rtl="0" eaLnBrk="1" fontAlgn="base" latinLnBrk="0" hangingPunct="1">
                <a:lnSpc>
                  <a:spcPct val="100000"/>
                </a:lnSpc>
                <a:spcBef>
                  <a:spcPct val="0"/>
                </a:spcBef>
                <a:spcAft>
                  <a:spcPct val="0"/>
                </a:spcAft>
                <a:buClrTx/>
                <a:buSzTx/>
                <a:buFontTx/>
                <a:buNone/>
                <a:tabLst/>
                <a:defRPr/>
              </a:pPr>
              <a:t>133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30402" name="Rectangle 2">
            <a:extLst>
              <a:ext uri="{FF2B5EF4-FFF2-40B4-BE49-F238E27FC236}">
                <a16:creationId xmlns:a16="http://schemas.microsoft.com/office/drawing/2014/main" id="{096EE527-DD12-4D7C-B167-73033358E92F}"/>
              </a:ext>
            </a:extLst>
          </p:cNvPr>
          <p:cNvSpPr>
            <a:spLocks noGrp="1" noRot="1" noChangeAspect="1" noChangeArrowheads="1" noTextEdit="1"/>
          </p:cNvSpPr>
          <p:nvPr>
            <p:ph type="sldImg"/>
          </p:nvPr>
        </p:nvSpPr>
        <p:spPr>
          <a:solidFill>
            <a:srgbClr val="FFFFFF"/>
          </a:solidFill>
          <a:ln/>
        </p:spPr>
      </p:sp>
      <p:sp>
        <p:nvSpPr>
          <p:cNvPr id="230403" name="Rectangle 3">
            <a:extLst>
              <a:ext uri="{FF2B5EF4-FFF2-40B4-BE49-F238E27FC236}">
                <a16:creationId xmlns:a16="http://schemas.microsoft.com/office/drawing/2014/main" id="{34DDFB6E-FF84-42A8-8918-97AE0F83B38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22082700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7">
            <a:extLst>
              <a:ext uri="{FF2B5EF4-FFF2-40B4-BE49-F238E27FC236}">
                <a16:creationId xmlns:a16="http://schemas.microsoft.com/office/drawing/2014/main" id="{03D04955-FCF3-4132-9358-ACC0DB4B58C1}"/>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EAFC2CF2-7513-48AA-8CC3-2E06E98715D5}"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6788" rtl="0" eaLnBrk="1" fontAlgn="base" latinLnBrk="0" hangingPunct="1">
                <a:lnSpc>
                  <a:spcPct val="100000"/>
                </a:lnSpc>
                <a:spcBef>
                  <a:spcPct val="0"/>
                </a:spcBef>
                <a:spcAft>
                  <a:spcPct val="0"/>
                </a:spcAft>
                <a:buClrTx/>
                <a:buSzTx/>
                <a:buFontTx/>
                <a:buNone/>
                <a:tabLst/>
                <a:defRPr/>
              </a:pPr>
              <a:t>134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30402" name="Rectangle 2">
            <a:extLst>
              <a:ext uri="{FF2B5EF4-FFF2-40B4-BE49-F238E27FC236}">
                <a16:creationId xmlns:a16="http://schemas.microsoft.com/office/drawing/2014/main" id="{096EE527-DD12-4D7C-B167-73033358E92F}"/>
              </a:ext>
            </a:extLst>
          </p:cNvPr>
          <p:cNvSpPr>
            <a:spLocks noGrp="1" noRot="1" noChangeAspect="1" noChangeArrowheads="1" noTextEdit="1"/>
          </p:cNvSpPr>
          <p:nvPr>
            <p:ph type="sldImg"/>
          </p:nvPr>
        </p:nvSpPr>
        <p:spPr>
          <a:solidFill>
            <a:srgbClr val="FFFFFF"/>
          </a:solidFill>
          <a:ln/>
        </p:spPr>
      </p:sp>
      <p:sp>
        <p:nvSpPr>
          <p:cNvPr id="230403" name="Rectangle 3">
            <a:extLst>
              <a:ext uri="{FF2B5EF4-FFF2-40B4-BE49-F238E27FC236}">
                <a16:creationId xmlns:a16="http://schemas.microsoft.com/office/drawing/2014/main" id="{34DDFB6E-FF84-42A8-8918-97AE0F83B38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27982157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7">
            <a:extLst>
              <a:ext uri="{FF2B5EF4-FFF2-40B4-BE49-F238E27FC236}">
                <a16:creationId xmlns:a16="http://schemas.microsoft.com/office/drawing/2014/main" id="{03D04955-FCF3-4132-9358-ACC0DB4B58C1}"/>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EAFC2CF2-7513-48AA-8CC3-2E06E98715D5}"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6788" rtl="0" eaLnBrk="1" fontAlgn="base" latinLnBrk="0" hangingPunct="1">
                <a:lnSpc>
                  <a:spcPct val="100000"/>
                </a:lnSpc>
                <a:spcBef>
                  <a:spcPct val="0"/>
                </a:spcBef>
                <a:spcAft>
                  <a:spcPct val="0"/>
                </a:spcAft>
                <a:buClrTx/>
                <a:buSzTx/>
                <a:buFontTx/>
                <a:buNone/>
                <a:tabLst/>
                <a:defRPr/>
              </a:pPr>
              <a:t>135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30402" name="Rectangle 2">
            <a:extLst>
              <a:ext uri="{FF2B5EF4-FFF2-40B4-BE49-F238E27FC236}">
                <a16:creationId xmlns:a16="http://schemas.microsoft.com/office/drawing/2014/main" id="{096EE527-DD12-4D7C-B167-73033358E92F}"/>
              </a:ext>
            </a:extLst>
          </p:cNvPr>
          <p:cNvSpPr>
            <a:spLocks noGrp="1" noRot="1" noChangeAspect="1" noChangeArrowheads="1" noTextEdit="1"/>
          </p:cNvSpPr>
          <p:nvPr>
            <p:ph type="sldImg"/>
          </p:nvPr>
        </p:nvSpPr>
        <p:spPr>
          <a:solidFill>
            <a:srgbClr val="FFFFFF"/>
          </a:solidFill>
          <a:ln/>
        </p:spPr>
      </p:sp>
      <p:sp>
        <p:nvSpPr>
          <p:cNvPr id="230403" name="Rectangle 3">
            <a:extLst>
              <a:ext uri="{FF2B5EF4-FFF2-40B4-BE49-F238E27FC236}">
                <a16:creationId xmlns:a16="http://schemas.microsoft.com/office/drawing/2014/main" id="{34DDFB6E-FF84-42A8-8918-97AE0F83B38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83654678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7">
            <a:extLst>
              <a:ext uri="{FF2B5EF4-FFF2-40B4-BE49-F238E27FC236}">
                <a16:creationId xmlns:a16="http://schemas.microsoft.com/office/drawing/2014/main" id="{03D04955-FCF3-4132-9358-ACC0DB4B58C1}"/>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EAFC2CF2-7513-48AA-8CC3-2E06E98715D5}"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6788" rtl="0" eaLnBrk="1" fontAlgn="base" latinLnBrk="0" hangingPunct="1">
                <a:lnSpc>
                  <a:spcPct val="100000"/>
                </a:lnSpc>
                <a:spcBef>
                  <a:spcPct val="0"/>
                </a:spcBef>
                <a:spcAft>
                  <a:spcPct val="0"/>
                </a:spcAft>
                <a:buClrTx/>
                <a:buSzTx/>
                <a:buFontTx/>
                <a:buNone/>
                <a:tabLst/>
                <a:defRPr/>
              </a:pPr>
              <a:t>136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30402" name="Rectangle 2">
            <a:extLst>
              <a:ext uri="{FF2B5EF4-FFF2-40B4-BE49-F238E27FC236}">
                <a16:creationId xmlns:a16="http://schemas.microsoft.com/office/drawing/2014/main" id="{096EE527-DD12-4D7C-B167-73033358E92F}"/>
              </a:ext>
            </a:extLst>
          </p:cNvPr>
          <p:cNvSpPr>
            <a:spLocks noGrp="1" noRot="1" noChangeAspect="1" noChangeArrowheads="1" noTextEdit="1"/>
          </p:cNvSpPr>
          <p:nvPr>
            <p:ph type="sldImg"/>
          </p:nvPr>
        </p:nvSpPr>
        <p:spPr>
          <a:solidFill>
            <a:srgbClr val="FFFFFF"/>
          </a:solidFill>
          <a:ln/>
        </p:spPr>
      </p:sp>
      <p:sp>
        <p:nvSpPr>
          <p:cNvPr id="230403" name="Rectangle 3">
            <a:extLst>
              <a:ext uri="{FF2B5EF4-FFF2-40B4-BE49-F238E27FC236}">
                <a16:creationId xmlns:a16="http://schemas.microsoft.com/office/drawing/2014/main" id="{34DDFB6E-FF84-42A8-8918-97AE0F83B38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75695835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7">
            <a:extLst>
              <a:ext uri="{FF2B5EF4-FFF2-40B4-BE49-F238E27FC236}">
                <a16:creationId xmlns:a16="http://schemas.microsoft.com/office/drawing/2014/main" id="{03D04955-FCF3-4132-9358-ACC0DB4B58C1}"/>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EAFC2CF2-7513-48AA-8CC3-2E06E98715D5}"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6788" rtl="0" eaLnBrk="1" fontAlgn="base" latinLnBrk="0" hangingPunct="1">
                <a:lnSpc>
                  <a:spcPct val="100000"/>
                </a:lnSpc>
                <a:spcBef>
                  <a:spcPct val="0"/>
                </a:spcBef>
                <a:spcAft>
                  <a:spcPct val="0"/>
                </a:spcAft>
                <a:buClrTx/>
                <a:buSzTx/>
                <a:buFontTx/>
                <a:buNone/>
                <a:tabLst/>
                <a:defRPr/>
              </a:pPr>
              <a:t>137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30402" name="Rectangle 2">
            <a:extLst>
              <a:ext uri="{FF2B5EF4-FFF2-40B4-BE49-F238E27FC236}">
                <a16:creationId xmlns:a16="http://schemas.microsoft.com/office/drawing/2014/main" id="{096EE527-DD12-4D7C-B167-73033358E92F}"/>
              </a:ext>
            </a:extLst>
          </p:cNvPr>
          <p:cNvSpPr>
            <a:spLocks noGrp="1" noRot="1" noChangeAspect="1" noChangeArrowheads="1" noTextEdit="1"/>
          </p:cNvSpPr>
          <p:nvPr>
            <p:ph type="sldImg"/>
          </p:nvPr>
        </p:nvSpPr>
        <p:spPr>
          <a:solidFill>
            <a:srgbClr val="FFFFFF"/>
          </a:solidFill>
          <a:ln/>
        </p:spPr>
      </p:sp>
      <p:sp>
        <p:nvSpPr>
          <p:cNvPr id="230403" name="Rectangle 3">
            <a:extLst>
              <a:ext uri="{FF2B5EF4-FFF2-40B4-BE49-F238E27FC236}">
                <a16:creationId xmlns:a16="http://schemas.microsoft.com/office/drawing/2014/main" id="{34DDFB6E-FF84-42A8-8918-97AE0F83B38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944814676"/>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7">
            <a:extLst>
              <a:ext uri="{FF2B5EF4-FFF2-40B4-BE49-F238E27FC236}">
                <a16:creationId xmlns:a16="http://schemas.microsoft.com/office/drawing/2014/main" id="{03D04955-FCF3-4132-9358-ACC0DB4B58C1}"/>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EAFC2CF2-7513-48AA-8CC3-2E06E98715D5}"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6788" rtl="0" eaLnBrk="1" fontAlgn="base" latinLnBrk="0" hangingPunct="1">
                <a:lnSpc>
                  <a:spcPct val="100000"/>
                </a:lnSpc>
                <a:spcBef>
                  <a:spcPct val="0"/>
                </a:spcBef>
                <a:spcAft>
                  <a:spcPct val="0"/>
                </a:spcAft>
                <a:buClrTx/>
                <a:buSzTx/>
                <a:buFontTx/>
                <a:buNone/>
                <a:tabLst/>
                <a:defRPr/>
              </a:pPr>
              <a:t>138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30402" name="Rectangle 2">
            <a:extLst>
              <a:ext uri="{FF2B5EF4-FFF2-40B4-BE49-F238E27FC236}">
                <a16:creationId xmlns:a16="http://schemas.microsoft.com/office/drawing/2014/main" id="{096EE527-DD12-4D7C-B167-73033358E92F}"/>
              </a:ext>
            </a:extLst>
          </p:cNvPr>
          <p:cNvSpPr>
            <a:spLocks noGrp="1" noRot="1" noChangeAspect="1" noChangeArrowheads="1" noTextEdit="1"/>
          </p:cNvSpPr>
          <p:nvPr>
            <p:ph type="sldImg"/>
          </p:nvPr>
        </p:nvSpPr>
        <p:spPr>
          <a:solidFill>
            <a:srgbClr val="FFFFFF"/>
          </a:solidFill>
          <a:ln/>
        </p:spPr>
      </p:sp>
      <p:sp>
        <p:nvSpPr>
          <p:cNvPr id="230403" name="Rectangle 3">
            <a:extLst>
              <a:ext uri="{FF2B5EF4-FFF2-40B4-BE49-F238E27FC236}">
                <a16:creationId xmlns:a16="http://schemas.microsoft.com/office/drawing/2014/main" id="{34DDFB6E-FF84-42A8-8918-97AE0F83B38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61322885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Rectangle 7">
            <a:extLst>
              <a:ext uri="{FF2B5EF4-FFF2-40B4-BE49-F238E27FC236}">
                <a16:creationId xmlns:a16="http://schemas.microsoft.com/office/drawing/2014/main" id="{B33F57EA-0394-49D8-953F-50CB62BEA8F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BBFBD2A-3CDC-4837-A71C-A64F8A72BC2A}" type="slidenum">
              <a:rPr lang="en-US" altLang="en-US" sz="1300" b="0">
                <a:latin typeface="Arial" panose="020B0604020202020204" pitchFamily="34" charset="0"/>
              </a:rPr>
              <a:pPr/>
              <a:t>139</a:t>
            </a:fld>
            <a:endParaRPr lang="en-US" altLang="en-US" sz="1300" b="0">
              <a:latin typeface="Arial" panose="020B0604020202020204" pitchFamily="34" charset="0"/>
            </a:endParaRPr>
          </a:p>
        </p:txBody>
      </p:sp>
      <p:sp>
        <p:nvSpPr>
          <p:cNvPr id="232450" name="Rectangle 2">
            <a:extLst>
              <a:ext uri="{FF2B5EF4-FFF2-40B4-BE49-F238E27FC236}">
                <a16:creationId xmlns:a16="http://schemas.microsoft.com/office/drawing/2014/main" id="{BB8C8FEB-E3CE-45E4-A6CB-93C478EA694C}"/>
              </a:ext>
            </a:extLst>
          </p:cNvPr>
          <p:cNvSpPr>
            <a:spLocks noGrp="1" noRot="1" noChangeAspect="1" noChangeArrowheads="1" noTextEdit="1"/>
          </p:cNvSpPr>
          <p:nvPr>
            <p:ph type="sldImg"/>
          </p:nvPr>
        </p:nvSpPr>
        <p:spPr>
          <a:ln/>
        </p:spPr>
      </p:sp>
      <p:sp>
        <p:nvSpPr>
          <p:cNvPr id="232451" name="Rectangle 3">
            <a:extLst>
              <a:ext uri="{FF2B5EF4-FFF2-40B4-BE49-F238E27FC236}">
                <a16:creationId xmlns:a16="http://schemas.microsoft.com/office/drawing/2014/main" id="{41F01B16-6A72-48FE-873B-23D837C0AB3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35E6D9B3-EBAA-4131-8DFE-765BA50C74AE}"/>
              </a:ext>
            </a:extLst>
          </p:cNvPr>
          <p:cNvSpPr>
            <a:spLocks noGrp="1" noRot="1" noChangeAspect="1" noChangeArrowheads="1" noTextEdit="1"/>
          </p:cNvSpPr>
          <p:nvPr>
            <p:ph type="sldImg"/>
          </p:nvPr>
        </p:nvSpPr>
        <p:spPr>
          <a:ln/>
        </p:spPr>
      </p:sp>
      <p:sp>
        <p:nvSpPr>
          <p:cNvPr id="31746" name="Notes Placeholder 2">
            <a:extLst>
              <a:ext uri="{FF2B5EF4-FFF2-40B4-BE49-F238E27FC236}">
                <a16:creationId xmlns:a16="http://schemas.microsoft.com/office/drawing/2014/main" id="{5BDEBE3B-B917-486C-91A1-96A648FC12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1747" name="Slide Number Placeholder 3">
            <a:extLst>
              <a:ext uri="{FF2B5EF4-FFF2-40B4-BE49-F238E27FC236}">
                <a16:creationId xmlns:a16="http://schemas.microsoft.com/office/drawing/2014/main" id="{1A305E58-2F2C-447A-8AD6-68C7C59C9D7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AAC6892F-91F3-4131-9A47-4497B43B9A73}" type="slidenum">
              <a:rPr lang="en-US" altLang="en-US" sz="1300" b="0">
                <a:latin typeface="Arial" panose="020B0604020202020204" pitchFamily="34" charset="0"/>
              </a:rPr>
              <a:pPr/>
              <a:t>14</a:t>
            </a:fld>
            <a:endParaRPr lang="en-US" altLang="en-US" sz="1300" b="0">
              <a:latin typeface="Arial" panose="020B0604020202020204" pitchFamily="34" charset="0"/>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Rectangle 7">
            <a:extLst>
              <a:ext uri="{FF2B5EF4-FFF2-40B4-BE49-F238E27FC236}">
                <a16:creationId xmlns:a16="http://schemas.microsoft.com/office/drawing/2014/main" id="{16049B12-FAC8-42C2-997D-86419BB20ED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BCB8084D-43F8-45C1-83F2-75F4FD480651}" type="slidenum">
              <a:rPr lang="en-US" altLang="en-US" sz="1300" b="0">
                <a:latin typeface="Arial" panose="020B0604020202020204" pitchFamily="34" charset="0"/>
              </a:rPr>
              <a:pPr/>
              <a:t>140</a:t>
            </a:fld>
            <a:endParaRPr lang="en-US" altLang="en-US" sz="1300" b="0">
              <a:latin typeface="Arial" panose="020B0604020202020204" pitchFamily="34" charset="0"/>
            </a:endParaRPr>
          </a:p>
        </p:txBody>
      </p:sp>
      <p:sp>
        <p:nvSpPr>
          <p:cNvPr id="234498" name="Rectangle 2">
            <a:extLst>
              <a:ext uri="{FF2B5EF4-FFF2-40B4-BE49-F238E27FC236}">
                <a16:creationId xmlns:a16="http://schemas.microsoft.com/office/drawing/2014/main" id="{8CFECCF2-5C0C-47D6-9428-B0627DF0A3F5}"/>
              </a:ext>
            </a:extLst>
          </p:cNvPr>
          <p:cNvSpPr>
            <a:spLocks noGrp="1" noRot="1" noChangeAspect="1" noChangeArrowheads="1" noTextEdit="1"/>
          </p:cNvSpPr>
          <p:nvPr>
            <p:ph type="sldImg"/>
          </p:nvPr>
        </p:nvSpPr>
        <p:spPr>
          <a:ln/>
        </p:spPr>
      </p:sp>
      <p:sp>
        <p:nvSpPr>
          <p:cNvPr id="234499" name="Rectangle 3">
            <a:extLst>
              <a:ext uri="{FF2B5EF4-FFF2-40B4-BE49-F238E27FC236}">
                <a16:creationId xmlns:a16="http://schemas.microsoft.com/office/drawing/2014/main" id="{011F7077-7811-4FC5-8B3C-642D3DD9F03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Rectangle 7">
            <a:extLst>
              <a:ext uri="{FF2B5EF4-FFF2-40B4-BE49-F238E27FC236}">
                <a16:creationId xmlns:a16="http://schemas.microsoft.com/office/drawing/2014/main" id="{95F58E04-98B4-4569-8EA1-C6F23D43607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D66E61FB-28D8-4875-9718-6806A2FD98A8}" type="slidenum">
              <a:rPr lang="en-US" altLang="en-US" sz="1300" b="0">
                <a:latin typeface="Arial" panose="020B0604020202020204" pitchFamily="34" charset="0"/>
              </a:rPr>
              <a:pPr/>
              <a:t>141</a:t>
            </a:fld>
            <a:endParaRPr lang="en-US" altLang="en-US" sz="1300" b="0">
              <a:latin typeface="Arial" panose="020B0604020202020204" pitchFamily="34" charset="0"/>
            </a:endParaRPr>
          </a:p>
        </p:txBody>
      </p:sp>
      <p:sp>
        <p:nvSpPr>
          <p:cNvPr id="236546" name="Rectangle 2">
            <a:extLst>
              <a:ext uri="{FF2B5EF4-FFF2-40B4-BE49-F238E27FC236}">
                <a16:creationId xmlns:a16="http://schemas.microsoft.com/office/drawing/2014/main" id="{CEE2D6A1-0897-47B6-8CA2-0EF83C803848}"/>
              </a:ext>
            </a:extLst>
          </p:cNvPr>
          <p:cNvSpPr>
            <a:spLocks noGrp="1" noRot="1" noChangeAspect="1" noChangeArrowheads="1" noTextEdit="1"/>
          </p:cNvSpPr>
          <p:nvPr>
            <p:ph type="sldImg"/>
          </p:nvPr>
        </p:nvSpPr>
        <p:spPr>
          <a:ln/>
        </p:spPr>
      </p:sp>
      <p:sp>
        <p:nvSpPr>
          <p:cNvPr id="236547" name="Rectangle 3">
            <a:extLst>
              <a:ext uri="{FF2B5EF4-FFF2-40B4-BE49-F238E27FC236}">
                <a16:creationId xmlns:a16="http://schemas.microsoft.com/office/drawing/2014/main" id="{47AAE96B-98D6-48A7-86E9-12CFE6F9593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Rectangle 7">
            <a:extLst>
              <a:ext uri="{FF2B5EF4-FFF2-40B4-BE49-F238E27FC236}">
                <a16:creationId xmlns:a16="http://schemas.microsoft.com/office/drawing/2014/main" id="{53CC3E0F-669F-4411-A3C1-DD662969151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DF5C4944-BB37-4C7B-99EF-6C9020EECB59}" type="slidenum">
              <a:rPr lang="en-US" altLang="en-US" sz="1300" b="0">
                <a:latin typeface="Arial" panose="020B0604020202020204" pitchFamily="34" charset="0"/>
              </a:rPr>
              <a:pPr/>
              <a:t>142</a:t>
            </a:fld>
            <a:endParaRPr lang="en-US" altLang="en-US" sz="1300" b="0">
              <a:latin typeface="Arial" panose="020B0604020202020204" pitchFamily="34" charset="0"/>
            </a:endParaRPr>
          </a:p>
        </p:txBody>
      </p:sp>
      <p:sp>
        <p:nvSpPr>
          <p:cNvPr id="238594" name="Rectangle 2">
            <a:extLst>
              <a:ext uri="{FF2B5EF4-FFF2-40B4-BE49-F238E27FC236}">
                <a16:creationId xmlns:a16="http://schemas.microsoft.com/office/drawing/2014/main" id="{40703E32-5E3E-4E36-963F-889420DBA7CF}"/>
              </a:ext>
            </a:extLst>
          </p:cNvPr>
          <p:cNvSpPr>
            <a:spLocks noGrp="1" noRot="1" noChangeAspect="1" noChangeArrowheads="1" noTextEdit="1"/>
          </p:cNvSpPr>
          <p:nvPr>
            <p:ph type="sldImg"/>
          </p:nvPr>
        </p:nvSpPr>
        <p:spPr>
          <a:ln/>
        </p:spPr>
      </p:sp>
      <p:sp>
        <p:nvSpPr>
          <p:cNvPr id="238595" name="Rectangle 3">
            <a:extLst>
              <a:ext uri="{FF2B5EF4-FFF2-40B4-BE49-F238E27FC236}">
                <a16:creationId xmlns:a16="http://schemas.microsoft.com/office/drawing/2014/main" id="{B293A14F-A773-45FC-988C-28F529953B1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Rectangle 7">
            <a:extLst>
              <a:ext uri="{FF2B5EF4-FFF2-40B4-BE49-F238E27FC236}">
                <a16:creationId xmlns:a16="http://schemas.microsoft.com/office/drawing/2014/main" id="{00BE8C44-852B-48FC-B99E-C13D4B7E26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1054C557-5A37-49B0-B8FC-E5AD6F411B08}" type="slidenum">
              <a:rPr lang="en-US" altLang="en-US" sz="1300" b="0">
                <a:latin typeface="Arial" panose="020B0604020202020204" pitchFamily="34" charset="0"/>
              </a:rPr>
              <a:pPr/>
              <a:t>143</a:t>
            </a:fld>
            <a:endParaRPr lang="en-US" altLang="en-US" sz="1300" b="0">
              <a:latin typeface="Arial" panose="020B0604020202020204" pitchFamily="34" charset="0"/>
            </a:endParaRPr>
          </a:p>
        </p:txBody>
      </p:sp>
      <p:sp>
        <p:nvSpPr>
          <p:cNvPr id="244738" name="Rectangle 2">
            <a:extLst>
              <a:ext uri="{FF2B5EF4-FFF2-40B4-BE49-F238E27FC236}">
                <a16:creationId xmlns:a16="http://schemas.microsoft.com/office/drawing/2014/main" id="{6546476B-C8B8-46CA-A6B4-6C510D5C6C41}"/>
              </a:ext>
            </a:extLst>
          </p:cNvPr>
          <p:cNvSpPr>
            <a:spLocks noGrp="1" noRot="1" noChangeAspect="1" noChangeArrowheads="1" noTextEdit="1"/>
          </p:cNvSpPr>
          <p:nvPr>
            <p:ph type="sldImg"/>
          </p:nvPr>
        </p:nvSpPr>
        <p:spPr>
          <a:ln/>
        </p:spPr>
      </p:sp>
      <p:sp>
        <p:nvSpPr>
          <p:cNvPr id="244739" name="Rectangle 3">
            <a:extLst>
              <a:ext uri="{FF2B5EF4-FFF2-40B4-BE49-F238E27FC236}">
                <a16:creationId xmlns:a16="http://schemas.microsoft.com/office/drawing/2014/main" id="{9E24E428-DEE5-4CA2-BCCB-FB840F3F5EE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Rectangle 7">
            <a:extLst>
              <a:ext uri="{FF2B5EF4-FFF2-40B4-BE49-F238E27FC236}">
                <a16:creationId xmlns:a16="http://schemas.microsoft.com/office/drawing/2014/main" id="{574975F4-A50A-4112-A36E-3C643CF14A1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2D515A9D-500E-41F9-8E1B-FB57C1468452}" type="slidenum">
              <a:rPr lang="en-US" altLang="en-US" sz="1300" b="0">
                <a:latin typeface="Arial" panose="020B0604020202020204" pitchFamily="34" charset="0"/>
              </a:rPr>
              <a:pPr/>
              <a:t>144</a:t>
            </a:fld>
            <a:endParaRPr lang="en-US" altLang="en-US" sz="1300" b="0">
              <a:latin typeface="Arial" panose="020B0604020202020204" pitchFamily="34" charset="0"/>
            </a:endParaRPr>
          </a:p>
        </p:txBody>
      </p:sp>
      <p:sp>
        <p:nvSpPr>
          <p:cNvPr id="240642" name="Rectangle 2">
            <a:extLst>
              <a:ext uri="{FF2B5EF4-FFF2-40B4-BE49-F238E27FC236}">
                <a16:creationId xmlns:a16="http://schemas.microsoft.com/office/drawing/2014/main" id="{DC8BD21B-2723-49E3-AFD5-90E313DB230E}"/>
              </a:ext>
            </a:extLst>
          </p:cNvPr>
          <p:cNvSpPr>
            <a:spLocks noGrp="1" noRot="1" noChangeAspect="1" noChangeArrowheads="1" noTextEdit="1"/>
          </p:cNvSpPr>
          <p:nvPr>
            <p:ph type="sldImg"/>
          </p:nvPr>
        </p:nvSpPr>
        <p:spPr>
          <a:ln/>
        </p:spPr>
      </p:sp>
      <p:sp>
        <p:nvSpPr>
          <p:cNvPr id="240643" name="Rectangle 3">
            <a:extLst>
              <a:ext uri="{FF2B5EF4-FFF2-40B4-BE49-F238E27FC236}">
                <a16:creationId xmlns:a16="http://schemas.microsoft.com/office/drawing/2014/main" id="{6D131419-B36D-4EA1-A147-12063930210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Rectangle 7">
            <a:extLst>
              <a:ext uri="{FF2B5EF4-FFF2-40B4-BE49-F238E27FC236}">
                <a16:creationId xmlns:a16="http://schemas.microsoft.com/office/drawing/2014/main" id="{28213649-05BD-495B-936E-A5D7A6A0032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22A0108-12E2-406F-9790-20F4BA83B6D8}" type="slidenum">
              <a:rPr lang="en-US" altLang="en-US" sz="1300" b="0">
                <a:latin typeface="Arial" panose="020B0604020202020204" pitchFamily="34" charset="0"/>
              </a:rPr>
              <a:pPr/>
              <a:t>145</a:t>
            </a:fld>
            <a:endParaRPr lang="en-US" altLang="en-US" sz="1300" b="0">
              <a:latin typeface="Arial" panose="020B0604020202020204" pitchFamily="34" charset="0"/>
            </a:endParaRPr>
          </a:p>
        </p:txBody>
      </p:sp>
      <p:sp>
        <p:nvSpPr>
          <p:cNvPr id="242690" name="Rectangle 2">
            <a:extLst>
              <a:ext uri="{FF2B5EF4-FFF2-40B4-BE49-F238E27FC236}">
                <a16:creationId xmlns:a16="http://schemas.microsoft.com/office/drawing/2014/main" id="{AE9730C0-3228-4E7C-BFD1-67E89A4D1F42}"/>
              </a:ext>
            </a:extLst>
          </p:cNvPr>
          <p:cNvSpPr>
            <a:spLocks noGrp="1" noRot="1" noChangeAspect="1" noChangeArrowheads="1" noTextEdit="1"/>
          </p:cNvSpPr>
          <p:nvPr>
            <p:ph type="sldImg"/>
          </p:nvPr>
        </p:nvSpPr>
        <p:spPr>
          <a:ln/>
        </p:spPr>
      </p:sp>
      <p:sp>
        <p:nvSpPr>
          <p:cNvPr id="242691" name="Rectangle 3">
            <a:extLst>
              <a:ext uri="{FF2B5EF4-FFF2-40B4-BE49-F238E27FC236}">
                <a16:creationId xmlns:a16="http://schemas.microsoft.com/office/drawing/2014/main" id="{7D4D9BE8-E006-44DB-AF35-F0415CF2046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Rectangle 7">
            <a:extLst>
              <a:ext uri="{FF2B5EF4-FFF2-40B4-BE49-F238E27FC236}">
                <a16:creationId xmlns:a16="http://schemas.microsoft.com/office/drawing/2014/main" id="{28213649-05BD-495B-936E-A5D7A6A0032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22A0108-12E2-406F-9790-20F4BA83B6D8}" type="slidenum">
              <a:rPr lang="en-US" altLang="en-US" sz="1300" b="0">
                <a:latin typeface="Arial" panose="020B0604020202020204" pitchFamily="34" charset="0"/>
              </a:rPr>
              <a:pPr/>
              <a:t>146</a:t>
            </a:fld>
            <a:endParaRPr lang="en-US" altLang="en-US" sz="1300" b="0">
              <a:latin typeface="Arial" panose="020B0604020202020204" pitchFamily="34" charset="0"/>
            </a:endParaRPr>
          </a:p>
        </p:txBody>
      </p:sp>
      <p:sp>
        <p:nvSpPr>
          <p:cNvPr id="242690" name="Rectangle 2">
            <a:extLst>
              <a:ext uri="{FF2B5EF4-FFF2-40B4-BE49-F238E27FC236}">
                <a16:creationId xmlns:a16="http://schemas.microsoft.com/office/drawing/2014/main" id="{AE9730C0-3228-4E7C-BFD1-67E89A4D1F42}"/>
              </a:ext>
            </a:extLst>
          </p:cNvPr>
          <p:cNvSpPr>
            <a:spLocks noGrp="1" noRot="1" noChangeAspect="1" noChangeArrowheads="1" noTextEdit="1"/>
          </p:cNvSpPr>
          <p:nvPr>
            <p:ph type="sldImg"/>
          </p:nvPr>
        </p:nvSpPr>
        <p:spPr>
          <a:ln/>
        </p:spPr>
      </p:sp>
      <p:sp>
        <p:nvSpPr>
          <p:cNvPr id="242691" name="Rectangle 3">
            <a:extLst>
              <a:ext uri="{FF2B5EF4-FFF2-40B4-BE49-F238E27FC236}">
                <a16:creationId xmlns:a16="http://schemas.microsoft.com/office/drawing/2014/main" id="{7D4D9BE8-E006-44DB-AF35-F0415CF2046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88292787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Rectangle 7">
            <a:extLst>
              <a:ext uri="{FF2B5EF4-FFF2-40B4-BE49-F238E27FC236}">
                <a16:creationId xmlns:a16="http://schemas.microsoft.com/office/drawing/2014/main" id="{28213649-05BD-495B-936E-A5D7A6A0032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22A0108-12E2-406F-9790-20F4BA83B6D8}" type="slidenum">
              <a:rPr lang="en-US" altLang="en-US" sz="1300" b="0">
                <a:latin typeface="Arial" panose="020B0604020202020204" pitchFamily="34" charset="0"/>
              </a:rPr>
              <a:pPr/>
              <a:t>147</a:t>
            </a:fld>
            <a:endParaRPr lang="en-US" altLang="en-US" sz="1300" b="0">
              <a:latin typeface="Arial" panose="020B0604020202020204" pitchFamily="34" charset="0"/>
            </a:endParaRPr>
          </a:p>
        </p:txBody>
      </p:sp>
      <p:sp>
        <p:nvSpPr>
          <p:cNvPr id="242690" name="Rectangle 2">
            <a:extLst>
              <a:ext uri="{FF2B5EF4-FFF2-40B4-BE49-F238E27FC236}">
                <a16:creationId xmlns:a16="http://schemas.microsoft.com/office/drawing/2014/main" id="{AE9730C0-3228-4E7C-BFD1-67E89A4D1F42}"/>
              </a:ext>
            </a:extLst>
          </p:cNvPr>
          <p:cNvSpPr>
            <a:spLocks noGrp="1" noRot="1" noChangeAspect="1" noChangeArrowheads="1" noTextEdit="1"/>
          </p:cNvSpPr>
          <p:nvPr>
            <p:ph type="sldImg"/>
          </p:nvPr>
        </p:nvSpPr>
        <p:spPr>
          <a:ln/>
        </p:spPr>
      </p:sp>
      <p:sp>
        <p:nvSpPr>
          <p:cNvPr id="242691" name="Rectangle 3">
            <a:extLst>
              <a:ext uri="{FF2B5EF4-FFF2-40B4-BE49-F238E27FC236}">
                <a16:creationId xmlns:a16="http://schemas.microsoft.com/office/drawing/2014/main" id="{7D4D9BE8-E006-44DB-AF35-F0415CF2046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99076257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Rectangle 7">
            <a:extLst>
              <a:ext uri="{FF2B5EF4-FFF2-40B4-BE49-F238E27FC236}">
                <a16:creationId xmlns:a16="http://schemas.microsoft.com/office/drawing/2014/main" id="{28213649-05BD-495B-936E-A5D7A6A0032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22A0108-12E2-406F-9790-20F4BA83B6D8}" type="slidenum">
              <a:rPr lang="en-US" altLang="en-US" sz="1300" b="0">
                <a:latin typeface="Arial" panose="020B0604020202020204" pitchFamily="34" charset="0"/>
              </a:rPr>
              <a:pPr/>
              <a:t>148</a:t>
            </a:fld>
            <a:endParaRPr lang="en-US" altLang="en-US" sz="1300" b="0">
              <a:latin typeface="Arial" panose="020B0604020202020204" pitchFamily="34" charset="0"/>
            </a:endParaRPr>
          </a:p>
        </p:txBody>
      </p:sp>
      <p:sp>
        <p:nvSpPr>
          <p:cNvPr id="242690" name="Rectangle 2">
            <a:extLst>
              <a:ext uri="{FF2B5EF4-FFF2-40B4-BE49-F238E27FC236}">
                <a16:creationId xmlns:a16="http://schemas.microsoft.com/office/drawing/2014/main" id="{AE9730C0-3228-4E7C-BFD1-67E89A4D1F42}"/>
              </a:ext>
            </a:extLst>
          </p:cNvPr>
          <p:cNvSpPr>
            <a:spLocks noGrp="1" noRot="1" noChangeAspect="1" noChangeArrowheads="1" noTextEdit="1"/>
          </p:cNvSpPr>
          <p:nvPr>
            <p:ph type="sldImg"/>
          </p:nvPr>
        </p:nvSpPr>
        <p:spPr>
          <a:ln/>
        </p:spPr>
      </p:sp>
      <p:sp>
        <p:nvSpPr>
          <p:cNvPr id="242691" name="Rectangle 3">
            <a:extLst>
              <a:ext uri="{FF2B5EF4-FFF2-40B4-BE49-F238E27FC236}">
                <a16:creationId xmlns:a16="http://schemas.microsoft.com/office/drawing/2014/main" id="{7D4D9BE8-E006-44DB-AF35-F0415CF2046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344914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Rectangle 7">
            <a:extLst>
              <a:ext uri="{FF2B5EF4-FFF2-40B4-BE49-F238E27FC236}">
                <a16:creationId xmlns:a16="http://schemas.microsoft.com/office/drawing/2014/main" id="{1C5DDAD4-426E-402D-B18E-289F35C830B4}"/>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19F9A617-CC79-4199-AAEF-1E7E52BE0306}" type="slidenum">
              <a:rPr lang="en-US" altLang="en-US" sz="1300" b="0">
                <a:latin typeface="Arial" panose="020B0604020202020204" pitchFamily="34" charset="0"/>
              </a:rPr>
              <a:pPr algn="r" eaLnBrk="1" hangingPunct="1"/>
              <a:t>149</a:t>
            </a:fld>
            <a:endParaRPr lang="en-US" altLang="en-US" sz="1300" b="0">
              <a:latin typeface="Arial" panose="020B0604020202020204" pitchFamily="34" charset="0"/>
            </a:endParaRPr>
          </a:p>
        </p:txBody>
      </p:sp>
      <p:sp>
        <p:nvSpPr>
          <p:cNvPr id="246786" name="Rectangle 2">
            <a:extLst>
              <a:ext uri="{FF2B5EF4-FFF2-40B4-BE49-F238E27FC236}">
                <a16:creationId xmlns:a16="http://schemas.microsoft.com/office/drawing/2014/main" id="{94952685-A24F-477A-B389-5FAB692AEC54}"/>
              </a:ext>
            </a:extLst>
          </p:cNvPr>
          <p:cNvSpPr>
            <a:spLocks noGrp="1" noRot="1" noChangeAspect="1" noChangeArrowheads="1" noTextEdit="1"/>
          </p:cNvSpPr>
          <p:nvPr>
            <p:ph type="sldImg"/>
          </p:nvPr>
        </p:nvSpPr>
        <p:spPr>
          <a:solidFill>
            <a:srgbClr val="FFFFFF"/>
          </a:solidFill>
          <a:ln/>
        </p:spPr>
      </p:sp>
      <p:sp>
        <p:nvSpPr>
          <p:cNvPr id="246787" name="Rectangle 3">
            <a:extLst>
              <a:ext uri="{FF2B5EF4-FFF2-40B4-BE49-F238E27FC236}">
                <a16:creationId xmlns:a16="http://schemas.microsoft.com/office/drawing/2014/main" id="{07277D59-0141-4E9B-8E61-757A6E9D280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8CF99C0F-FFD8-4826-A722-203211D54977}"/>
              </a:ext>
            </a:extLst>
          </p:cNvPr>
          <p:cNvSpPr>
            <a:spLocks noGrp="1" noRot="1" noChangeAspect="1" noChangeArrowheads="1" noTextEdit="1"/>
          </p:cNvSpPr>
          <p:nvPr>
            <p:ph type="sldImg"/>
          </p:nvPr>
        </p:nvSpPr>
        <p:spPr>
          <a:ln/>
        </p:spPr>
      </p:sp>
      <p:sp>
        <p:nvSpPr>
          <p:cNvPr id="33794" name="Notes Placeholder 2">
            <a:extLst>
              <a:ext uri="{FF2B5EF4-FFF2-40B4-BE49-F238E27FC236}">
                <a16:creationId xmlns:a16="http://schemas.microsoft.com/office/drawing/2014/main" id="{EE09B2E0-2196-465E-9E4C-30D94B86C3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3795" name="Slide Number Placeholder 3">
            <a:extLst>
              <a:ext uri="{FF2B5EF4-FFF2-40B4-BE49-F238E27FC236}">
                <a16:creationId xmlns:a16="http://schemas.microsoft.com/office/drawing/2014/main" id="{049B7045-342D-4BC4-B087-0794BADDB4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B366610C-F6D8-4C8B-AC99-1337712FE0FB}" type="slidenum">
              <a:rPr lang="en-US" altLang="en-US" sz="1300" b="0">
                <a:latin typeface="Arial" panose="020B0604020202020204" pitchFamily="34" charset="0"/>
              </a:rPr>
              <a:pPr/>
              <a:t>15</a:t>
            </a:fld>
            <a:endParaRPr lang="en-US" altLang="en-US" sz="1300" b="0">
              <a:latin typeface="Arial" panose="020B0604020202020204" pitchFamily="34" charset="0"/>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Rectangle 7">
            <a:extLst>
              <a:ext uri="{FF2B5EF4-FFF2-40B4-BE49-F238E27FC236}">
                <a16:creationId xmlns:a16="http://schemas.microsoft.com/office/drawing/2014/main" id="{D63C04B3-21AC-4CD6-A719-7F931C706B5E}"/>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D2893798-4D26-4B39-809B-36C9D7CE0CA5}" type="slidenum">
              <a:rPr lang="en-US" altLang="en-US" sz="1300" b="0">
                <a:latin typeface="Arial" panose="020B0604020202020204" pitchFamily="34" charset="0"/>
              </a:rPr>
              <a:pPr algn="r" eaLnBrk="1" hangingPunct="1"/>
              <a:t>150</a:t>
            </a:fld>
            <a:endParaRPr lang="en-US" altLang="en-US" sz="1300" b="0">
              <a:latin typeface="Arial" panose="020B0604020202020204" pitchFamily="34" charset="0"/>
            </a:endParaRPr>
          </a:p>
        </p:txBody>
      </p:sp>
      <p:sp>
        <p:nvSpPr>
          <p:cNvPr id="248834" name="Rectangle 2">
            <a:extLst>
              <a:ext uri="{FF2B5EF4-FFF2-40B4-BE49-F238E27FC236}">
                <a16:creationId xmlns:a16="http://schemas.microsoft.com/office/drawing/2014/main" id="{AECA648D-F50C-4E85-AA9D-79F6A0610612}"/>
              </a:ext>
            </a:extLst>
          </p:cNvPr>
          <p:cNvSpPr>
            <a:spLocks noGrp="1" noRot="1" noChangeAspect="1" noChangeArrowheads="1" noTextEdit="1"/>
          </p:cNvSpPr>
          <p:nvPr>
            <p:ph type="sldImg"/>
          </p:nvPr>
        </p:nvSpPr>
        <p:spPr>
          <a:solidFill>
            <a:srgbClr val="FFFFFF"/>
          </a:solidFill>
          <a:ln/>
        </p:spPr>
      </p:sp>
      <p:sp>
        <p:nvSpPr>
          <p:cNvPr id="248835" name="Rectangle 3">
            <a:extLst>
              <a:ext uri="{FF2B5EF4-FFF2-40B4-BE49-F238E27FC236}">
                <a16:creationId xmlns:a16="http://schemas.microsoft.com/office/drawing/2014/main" id="{CC00C789-5860-4745-AE46-0CED2019167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Rectangle 7">
            <a:extLst>
              <a:ext uri="{FF2B5EF4-FFF2-40B4-BE49-F238E27FC236}">
                <a16:creationId xmlns:a16="http://schemas.microsoft.com/office/drawing/2014/main" id="{D63C04B3-21AC-4CD6-A719-7F931C706B5E}"/>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D2893798-4D26-4B39-809B-36C9D7CE0CA5}" type="slidenum">
              <a:rPr lang="en-US" altLang="en-US" sz="1300" b="0">
                <a:latin typeface="Arial" panose="020B0604020202020204" pitchFamily="34" charset="0"/>
              </a:rPr>
              <a:pPr algn="r" eaLnBrk="1" hangingPunct="1"/>
              <a:t>151</a:t>
            </a:fld>
            <a:endParaRPr lang="en-US" altLang="en-US" sz="1300" b="0">
              <a:latin typeface="Arial" panose="020B0604020202020204" pitchFamily="34" charset="0"/>
            </a:endParaRPr>
          </a:p>
        </p:txBody>
      </p:sp>
      <p:sp>
        <p:nvSpPr>
          <p:cNvPr id="248834" name="Rectangle 2">
            <a:extLst>
              <a:ext uri="{FF2B5EF4-FFF2-40B4-BE49-F238E27FC236}">
                <a16:creationId xmlns:a16="http://schemas.microsoft.com/office/drawing/2014/main" id="{AECA648D-F50C-4E85-AA9D-79F6A0610612}"/>
              </a:ext>
            </a:extLst>
          </p:cNvPr>
          <p:cNvSpPr>
            <a:spLocks noGrp="1" noRot="1" noChangeAspect="1" noChangeArrowheads="1" noTextEdit="1"/>
          </p:cNvSpPr>
          <p:nvPr>
            <p:ph type="sldImg"/>
          </p:nvPr>
        </p:nvSpPr>
        <p:spPr>
          <a:solidFill>
            <a:srgbClr val="FFFFFF"/>
          </a:solidFill>
          <a:ln/>
        </p:spPr>
      </p:sp>
      <p:sp>
        <p:nvSpPr>
          <p:cNvPr id="248835" name="Rectangle 3">
            <a:extLst>
              <a:ext uri="{FF2B5EF4-FFF2-40B4-BE49-F238E27FC236}">
                <a16:creationId xmlns:a16="http://schemas.microsoft.com/office/drawing/2014/main" id="{CC00C789-5860-4745-AE46-0CED2019167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121313907"/>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Rectangle 7">
            <a:extLst>
              <a:ext uri="{FF2B5EF4-FFF2-40B4-BE49-F238E27FC236}">
                <a16:creationId xmlns:a16="http://schemas.microsoft.com/office/drawing/2014/main" id="{D63C04B3-21AC-4CD6-A719-7F931C706B5E}"/>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D2893798-4D26-4B39-809B-36C9D7CE0CA5}" type="slidenum">
              <a:rPr lang="en-US" altLang="en-US" sz="1300" b="0">
                <a:latin typeface="Arial" panose="020B0604020202020204" pitchFamily="34" charset="0"/>
              </a:rPr>
              <a:pPr algn="r" eaLnBrk="1" hangingPunct="1"/>
              <a:t>152</a:t>
            </a:fld>
            <a:endParaRPr lang="en-US" altLang="en-US" sz="1300" b="0">
              <a:latin typeface="Arial" panose="020B0604020202020204" pitchFamily="34" charset="0"/>
            </a:endParaRPr>
          </a:p>
        </p:txBody>
      </p:sp>
      <p:sp>
        <p:nvSpPr>
          <p:cNvPr id="248834" name="Rectangle 2">
            <a:extLst>
              <a:ext uri="{FF2B5EF4-FFF2-40B4-BE49-F238E27FC236}">
                <a16:creationId xmlns:a16="http://schemas.microsoft.com/office/drawing/2014/main" id="{AECA648D-F50C-4E85-AA9D-79F6A0610612}"/>
              </a:ext>
            </a:extLst>
          </p:cNvPr>
          <p:cNvSpPr>
            <a:spLocks noGrp="1" noRot="1" noChangeAspect="1" noChangeArrowheads="1" noTextEdit="1"/>
          </p:cNvSpPr>
          <p:nvPr>
            <p:ph type="sldImg"/>
          </p:nvPr>
        </p:nvSpPr>
        <p:spPr>
          <a:solidFill>
            <a:srgbClr val="FFFFFF"/>
          </a:solidFill>
          <a:ln/>
        </p:spPr>
      </p:sp>
      <p:sp>
        <p:nvSpPr>
          <p:cNvPr id="248835" name="Rectangle 3">
            <a:extLst>
              <a:ext uri="{FF2B5EF4-FFF2-40B4-BE49-F238E27FC236}">
                <a16:creationId xmlns:a16="http://schemas.microsoft.com/office/drawing/2014/main" id="{CC00C789-5860-4745-AE46-0CED2019167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194336747"/>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Slide Image Placeholder 1">
            <a:extLst>
              <a:ext uri="{FF2B5EF4-FFF2-40B4-BE49-F238E27FC236}">
                <a16:creationId xmlns:a16="http://schemas.microsoft.com/office/drawing/2014/main" id="{F4DA0432-C74E-48AC-AF4E-010597DEAFFE}"/>
              </a:ext>
            </a:extLst>
          </p:cNvPr>
          <p:cNvSpPr>
            <a:spLocks noGrp="1" noRot="1" noChangeAspect="1" noChangeArrowheads="1" noTextEdit="1"/>
          </p:cNvSpPr>
          <p:nvPr>
            <p:ph type="sldImg"/>
          </p:nvPr>
        </p:nvSpPr>
        <p:spPr>
          <a:ln/>
        </p:spPr>
      </p:sp>
      <p:sp>
        <p:nvSpPr>
          <p:cNvPr id="250882" name="Notes Placeholder 2">
            <a:extLst>
              <a:ext uri="{FF2B5EF4-FFF2-40B4-BE49-F238E27FC236}">
                <a16:creationId xmlns:a16="http://schemas.microsoft.com/office/drawing/2014/main" id="{094E390B-2DB2-4455-BFC8-33AF05D329B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0883" name="Slide Number Placeholder 3">
            <a:extLst>
              <a:ext uri="{FF2B5EF4-FFF2-40B4-BE49-F238E27FC236}">
                <a16:creationId xmlns:a16="http://schemas.microsoft.com/office/drawing/2014/main" id="{12E51B7C-6CC3-4F84-9B17-A505858CFE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C4DE071-5CAC-472E-B0E2-C0CC22FD9AB8}" type="slidenum">
              <a:rPr lang="en-US" altLang="en-US" sz="1300" b="0">
                <a:solidFill>
                  <a:srgbClr val="000000"/>
                </a:solidFill>
                <a:latin typeface="Arial" panose="020B0604020202020204" pitchFamily="34" charset="0"/>
              </a:rPr>
              <a:pPr/>
              <a:t>153</a:t>
            </a:fld>
            <a:endParaRPr lang="en-US" altLang="en-US" sz="1300" b="0">
              <a:solidFill>
                <a:srgbClr val="000000"/>
              </a:solidFill>
              <a:latin typeface="Arial" panose="020B0604020202020204" pitchFamily="34" charset="0"/>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Slide Image Placeholder 1">
            <a:extLst>
              <a:ext uri="{FF2B5EF4-FFF2-40B4-BE49-F238E27FC236}">
                <a16:creationId xmlns:a16="http://schemas.microsoft.com/office/drawing/2014/main" id="{286C3A2F-E763-41F9-A674-243AAB12082F}"/>
              </a:ext>
            </a:extLst>
          </p:cNvPr>
          <p:cNvSpPr>
            <a:spLocks noGrp="1" noRot="1" noChangeAspect="1" noChangeArrowheads="1" noTextEdit="1"/>
          </p:cNvSpPr>
          <p:nvPr>
            <p:ph type="sldImg"/>
          </p:nvPr>
        </p:nvSpPr>
        <p:spPr>
          <a:ln/>
        </p:spPr>
      </p:sp>
      <p:sp>
        <p:nvSpPr>
          <p:cNvPr id="252930" name="Notes Placeholder 2">
            <a:extLst>
              <a:ext uri="{FF2B5EF4-FFF2-40B4-BE49-F238E27FC236}">
                <a16:creationId xmlns:a16="http://schemas.microsoft.com/office/drawing/2014/main" id="{184607CF-8232-4B51-A80B-4E47BE664BF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2931" name="Slide Number Placeholder 3">
            <a:extLst>
              <a:ext uri="{FF2B5EF4-FFF2-40B4-BE49-F238E27FC236}">
                <a16:creationId xmlns:a16="http://schemas.microsoft.com/office/drawing/2014/main" id="{4E087244-6CA3-47F2-8985-32D65DA2CBD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E5D98946-6FC4-4E3E-AF12-CFA080B91987}" type="slidenum">
              <a:rPr lang="en-US" altLang="en-US" sz="1300" b="0">
                <a:latin typeface="Arial" panose="020B0604020202020204" pitchFamily="34" charset="0"/>
              </a:rPr>
              <a:pPr/>
              <a:t>154</a:t>
            </a:fld>
            <a:endParaRPr lang="en-US" altLang="en-US" sz="1300" b="0">
              <a:latin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6C73D02B-8AE8-4E83-A108-42EFF9058213}"/>
              </a:ext>
            </a:extLst>
          </p:cNvPr>
          <p:cNvSpPr>
            <a:spLocks noGrp="1" noRot="1" noChangeAspect="1" noChangeArrowheads="1" noTextEdit="1"/>
          </p:cNvSpPr>
          <p:nvPr>
            <p:ph type="sldImg"/>
          </p:nvPr>
        </p:nvSpPr>
        <p:spPr>
          <a:ln/>
        </p:spPr>
      </p:sp>
      <p:sp>
        <p:nvSpPr>
          <p:cNvPr id="35842" name="Notes Placeholder 2">
            <a:extLst>
              <a:ext uri="{FF2B5EF4-FFF2-40B4-BE49-F238E27FC236}">
                <a16:creationId xmlns:a16="http://schemas.microsoft.com/office/drawing/2014/main" id="{B6EEB71B-873C-46AA-9853-69FE6563830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5843" name="Slide Number Placeholder 3">
            <a:extLst>
              <a:ext uri="{FF2B5EF4-FFF2-40B4-BE49-F238E27FC236}">
                <a16:creationId xmlns:a16="http://schemas.microsoft.com/office/drawing/2014/main" id="{8B60DBE2-FC71-48EB-8938-98ABA75914D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1D8BE38A-F5B7-4B56-B930-D70D0C20BF00}" type="slidenum">
              <a:rPr lang="en-US" altLang="en-US" sz="1300" b="0">
                <a:latin typeface="Arial" panose="020B0604020202020204" pitchFamily="34" charset="0"/>
              </a:rPr>
              <a:pPr/>
              <a:t>16</a:t>
            </a:fld>
            <a:endParaRPr lang="en-US" altLang="en-US" sz="1300" b="0">
              <a:latin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FFA2E23D-AA1C-40D9-91D8-B3FFBA6B68DF}"/>
              </a:ext>
            </a:extLst>
          </p:cNvPr>
          <p:cNvSpPr>
            <a:spLocks noGrp="1" noRot="1" noChangeAspect="1" noChangeArrowheads="1" noTextEdit="1"/>
          </p:cNvSpPr>
          <p:nvPr>
            <p:ph type="sldImg"/>
          </p:nvPr>
        </p:nvSpPr>
        <p:spPr>
          <a:ln/>
        </p:spPr>
      </p:sp>
      <p:sp>
        <p:nvSpPr>
          <p:cNvPr id="37890" name="Notes Placeholder 2">
            <a:extLst>
              <a:ext uri="{FF2B5EF4-FFF2-40B4-BE49-F238E27FC236}">
                <a16:creationId xmlns:a16="http://schemas.microsoft.com/office/drawing/2014/main" id="{9C6241CB-B4F6-4F22-955B-2414E948C8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7891" name="Slide Number Placeholder 3">
            <a:extLst>
              <a:ext uri="{FF2B5EF4-FFF2-40B4-BE49-F238E27FC236}">
                <a16:creationId xmlns:a16="http://schemas.microsoft.com/office/drawing/2014/main" id="{D44B610C-AF9A-4AEF-88FC-8D10F3CF3C9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B667757C-EEF8-4F5B-AAE7-576D04F5D4E7}" type="slidenum">
              <a:rPr lang="en-US" altLang="en-US" sz="1300" b="0">
                <a:latin typeface="Arial" panose="020B0604020202020204" pitchFamily="34" charset="0"/>
              </a:rPr>
              <a:pPr/>
              <a:t>17</a:t>
            </a:fld>
            <a:endParaRPr lang="en-US" altLang="en-US" sz="1300" b="0">
              <a:latin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E6048A4C-2AFA-420E-9712-257AA9BEFEC7}"/>
              </a:ext>
            </a:extLst>
          </p:cNvPr>
          <p:cNvSpPr>
            <a:spLocks noGrp="1" noRot="1" noChangeAspect="1" noChangeArrowheads="1" noTextEdit="1"/>
          </p:cNvSpPr>
          <p:nvPr>
            <p:ph type="sldImg"/>
          </p:nvPr>
        </p:nvSpPr>
        <p:spPr>
          <a:ln/>
        </p:spPr>
      </p:sp>
      <p:sp>
        <p:nvSpPr>
          <p:cNvPr id="39938" name="Notes Placeholder 2">
            <a:extLst>
              <a:ext uri="{FF2B5EF4-FFF2-40B4-BE49-F238E27FC236}">
                <a16:creationId xmlns:a16="http://schemas.microsoft.com/office/drawing/2014/main" id="{0949AD6C-FDA4-4D4F-B94D-FB47420EBAB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9939" name="Slide Number Placeholder 3">
            <a:extLst>
              <a:ext uri="{FF2B5EF4-FFF2-40B4-BE49-F238E27FC236}">
                <a16:creationId xmlns:a16="http://schemas.microsoft.com/office/drawing/2014/main" id="{4E8DF299-612A-469D-A904-D28206E373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A5633BA-0A79-4820-AD82-31FFE9A37BE6}" type="slidenum">
              <a:rPr lang="en-US" altLang="en-US" sz="1300" b="0">
                <a:latin typeface="Arial" panose="020B0604020202020204" pitchFamily="34" charset="0"/>
              </a:rPr>
              <a:pPr/>
              <a:t>18</a:t>
            </a:fld>
            <a:endParaRPr lang="en-US" altLang="en-US" sz="1300" b="0">
              <a:latin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E6048A4C-2AFA-420E-9712-257AA9BEFEC7}"/>
              </a:ext>
            </a:extLst>
          </p:cNvPr>
          <p:cNvSpPr>
            <a:spLocks noGrp="1" noRot="1" noChangeAspect="1" noChangeArrowheads="1" noTextEdit="1"/>
          </p:cNvSpPr>
          <p:nvPr>
            <p:ph type="sldImg"/>
          </p:nvPr>
        </p:nvSpPr>
        <p:spPr>
          <a:ln/>
        </p:spPr>
      </p:sp>
      <p:sp>
        <p:nvSpPr>
          <p:cNvPr id="39938" name="Notes Placeholder 2">
            <a:extLst>
              <a:ext uri="{FF2B5EF4-FFF2-40B4-BE49-F238E27FC236}">
                <a16:creationId xmlns:a16="http://schemas.microsoft.com/office/drawing/2014/main" id="{0949AD6C-FDA4-4D4F-B94D-FB47420EBAB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9939" name="Slide Number Placeholder 3">
            <a:extLst>
              <a:ext uri="{FF2B5EF4-FFF2-40B4-BE49-F238E27FC236}">
                <a16:creationId xmlns:a16="http://schemas.microsoft.com/office/drawing/2014/main" id="{4E8DF299-612A-469D-A904-D28206E373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A5633BA-0A79-4820-AD82-31FFE9A37BE6}" type="slidenum">
              <a:rPr lang="en-US" altLang="en-US" sz="1300" b="0">
                <a:latin typeface="Arial" panose="020B0604020202020204" pitchFamily="34" charset="0"/>
              </a:rPr>
              <a:pPr/>
              <a:t>19</a:t>
            </a:fld>
            <a:endParaRPr lang="en-US" altLang="en-US" sz="1300" b="0">
              <a:latin typeface="Arial" panose="020B0604020202020204" pitchFamily="34" charset="0"/>
            </a:endParaRPr>
          </a:p>
        </p:txBody>
      </p:sp>
    </p:spTree>
    <p:extLst>
      <p:ext uri="{BB962C8B-B14F-4D97-AF65-F5344CB8AC3E}">
        <p14:creationId xmlns:p14="http://schemas.microsoft.com/office/powerpoint/2010/main" val="2249947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a:extLst>
              <a:ext uri="{FF2B5EF4-FFF2-40B4-BE49-F238E27FC236}">
                <a16:creationId xmlns:a16="http://schemas.microsoft.com/office/drawing/2014/main" id="{7681BEE3-4B54-44C9-A252-FA1DB7DE6F99}"/>
              </a:ext>
            </a:extLst>
          </p:cNvPr>
          <p:cNvSpPr>
            <a:spLocks noGrp="1" noRot="1" noChangeAspect="1" noChangeArrowheads="1" noTextEdit="1"/>
          </p:cNvSpPr>
          <p:nvPr>
            <p:ph type="sldImg"/>
          </p:nvPr>
        </p:nvSpPr>
        <p:spPr>
          <a:ln/>
        </p:spPr>
      </p:sp>
      <p:sp>
        <p:nvSpPr>
          <p:cNvPr id="7170" name="Notes Placeholder 2">
            <a:extLst>
              <a:ext uri="{FF2B5EF4-FFF2-40B4-BE49-F238E27FC236}">
                <a16:creationId xmlns:a16="http://schemas.microsoft.com/office/drawing/2014/main" id="{AFACCB19-6850-432A-9341-1C498295260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1" name="Slide Number Placeholder 3">
            <a:extLst>
              <a:ext uri="{FF2B5EF4-FFF2-40B4-BE49-F238E27FC236}">
                <a16:creationId xmlns:a16="http://schemas.microsoft.com/office/drawing/2014/main" id="{65562C35-1970-4416-9058-0579538DC9E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F986FD7-A3B1-4305-9ABE-9EA1106B79D7}" type="slidenum">
              <a:rPr lang="en-US" altLang="en-US" sz="1300" b="0">
                <a:latin typeface="Arial" panose="020B0604020202020204" pitchFamily="34" charset="0"/>
              </a:rPr>
              <a:pPr/>
              <a:t>2</a:t>
            </a:fld>
            <a:endParaRPr lang="en-US" altLang="en-US" sz="1300" b="0">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E6048A4C-2AFA-420E-9712-257AA9BEFEC7}"/>
              </a:ext>
            </a:extLst>
          </p:cNvPr>
          <p:cNvSpPr>
            <a:spLocks noGrp="1" noRot="1" noChangeAspect="1" noChangeArrowheads="1" noTextEdit="1"/>
          </p:cNvSpPr>
          <p:nvPr>
            <p:ph type="sldImg"/>
          </p:nvPr>
        </p:nvSpPr>
        <p:spPr>
          <a:ln/>
        </p:spPr>
      </p:sp>
      <p:sp>
        <p:nvSpPr>
          <p:cNvPr id="39938" name="Notes Placeholder 2">
            <a:extLst>
              <a:ext uri="{FF2B5EF4-FFF2-40B4-BE49-F238E27FC236}">
                <a16:creationId xmlns:a16="http://schemas.microsoft.com/office/drawing/2014/main" id="{0949AD6C-FDA4-4D4F-B94D-FB47420EBAB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9939" name="Slide Number Placeholder 3">
            <a:extLst>
              <a:ext uri="{FF2B5EF4-FFF2-40B4-BE49-F238E27FC236}">
                <a16:creationId xmlns:a16="http://schemas.microsoft.com/office/drawing/2014/main" id="{4E8DF299-612A-469D-A904-D28206E373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A5633BA-0A79-4820-AD82-31FFE9A37BE6}" type="slidenum">
              <a:rPr lang="en-US" altLang="en-US" sz="1300" b="0">
                <a:latin typeface="Arial" panose="020B0604020202020204" pitchFamily="34" charset="0"/>
              </a:rPr>
              <a:pPr/>
              <a:t>20</a:t>
            </a:fld>
            <a:endParaRPr lang="en-US" altLang="en-US" sz="1300" b="0">
              <a:latin typeface="Arial" panose="020B0604020202020204" pitchFamily="34" charset="0"/>
            </a:endParaRPr>
          </a:p>
        </p:txBody>
      </p:sp>
    </p:spTree>
    <p:extLst>
      <p:ext uri="{BB962C8B-B14F-4D97-AF65-F5344CB8AC3E}">
        <p14:creationId xmlns:p14="http://schemas.microsoft.com/office/powerpoint/2010/main" val="11899887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a16="http://schemas.microsoft.com/office/drawing/2014/main" id="{FC36811A-5B72-4A5E-86ED-2188AD51E31D}"/>
              </a:ext>
            </a:extLst>
          </p:cNvPr>
          <p:cNvSpPr>
            <a:spLocks noGrp="1" noRot="1" noChangeAspect="1" noChangeArrowheads="1" noTextEdit="1"/>
          </p:cNvSpPr>
          <p:nvPr>
            <p:ph type="sldImg"/>
          </p:nvPr>
        </p:nvSpPr>
        <p:spPr>
          <a:ln/>
        </p:spPr>
      </p:sp>
      <p:sp>
        <p:nvSpPr>
          <p:cNvPr id="41986" name="Notes Placeholder 2">
            <a:extLst>
              <a:ext uri="{FF2B5EF4-FFF2-40B4-BE49-F238E27FC236}">
                <a16:creationId xmlns:a16="http://schemas.microsoft.com/office/drawing/2014/main" id="{7AC24B56-7AFF-44E3-8C09-C745BA76292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1987" name="Slide Number Placeholder 3">
            <a:extLst>
              <a:ext uri="{FF2B5EF4-FFF2-40B4-BE49-F238E27FC236}">
                <a16:creationId xmlns:a16="http://schemas.microsoft.com/office/drawing/2014/main" id="{F24855D1-13FC-47AE-922A-224DB14B19E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C965B370-6680-4852-BBA2-0AD2BA82F6F8}" type="slidenum">
              <a:rPr lang="en-US" altLang="en-US" sz="1300" b="0">
                <a:latin typeface="Arial" panose="020B0604020202020204" pitchFamily="34" charset="0"/>
              </a:rPr>
              <a:pPr/>
              <a:t>21</a:t>
            </a:fld>
            <a:endParaRPr lang="en-US" altLang="en-US" sz="1300" b="0">
              <a:latin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1030A795-A429-4BD7-986B-0C754D299FF8}"/>
              </a:ext>
            </a:extLst>
          </p:cNvPr>
          <p:cNvSpPr>
            <a:spLocks noGrp="1" noRot="1" noChangeAspect="1" noChangeArrowheads="1" noTextEdit="1"/>
          </p:cNvSpPr>
          <p:nvPr>
            <p:ph type="sldImg"/>
          </p:nvPr>
        </p:nvSpPr>
        <p:spPr>
          <a:ln/>
        </p:spPr>
      </p:sp>
      <p:sp>
        <p:nvSpPr>
          <p:cNvPr id="44034" name="Notes Placeholder 2">
            <a:extLst>
              <a:ext uri="{FF2B5EF4-FFF2-40B4-BE49-F238E27FC236}">
                <a16:creationId xmlns:a16="http://schemas.microsoft.com/office/drawing/2014/main" id="{D0F54AD2-1264-4DD7-B1C6-98A52F92B3D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4035" name="Slide Number Placeholder 3">
            <a:extLst>
              <a:ext uri="{FF2B5EF4-FFF2-40B4-BE49-F238E27FC236}">
                <a16:creationId xmlns:a16="http://schemas.microsoft.com/office/drawing/2014/main" id="{9B432526-E532-4CA9-B8DA-31B44B254F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D52B99EB-84A4-4723-83B6-A36178016CCC}" type="slidenum">
              <a:rPr lang="en-US" altLang="en-US" sz="1300" b="0">
                <a:latin typeface="Arial" panose="020B0604020202020204" pitchFamily="34" charset="0"/>
              </a:rPr>
              <a:pPr/>
              <a:t>22</a:t>
            </a:fld>
            <a:endParaRPr lang="en-US" altLang="en-US" sz="1300" b="0">
              <a:latin typeface="Arial" panose="020B060402020202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D43F73EA-4059-4E4E-9468-50CE18D21208}"/>
              </a:ext>
            </a:extLst>
          </p:cNvPr>
          <p:cNvSpPr>
            <a:spLocks noGrp="1" noRot="1" noChangeAspect="1" noChangeArrowheads="1" noTextEdit="1"/>
          </p:cNvSpPr>
          <p:nvPr>
            <p:ph type="sldImg"/>
          </p:nvPr>
        </p:nvSpPr>
        <p:spPr>
          <a:ln/>
        </p:spPr>
      </p:sp>
      <p:sp>
        <p:nvSpPr>
          <p:cNvPr id="46082" name="Notes Placeholder 2">
            <a:extLst>
              <a:ext uri="{FF2B5EF4-FFF2-40B4-BE49-F238E27FC236}">
                <a16:creationId xmlns:a16="http://schemas.microsoft.com/office/drawing/2014/main" id="{F5AAE76B-77C5-4ED2-83AD-E601A3EB56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6083" name="Slide Number Placeholder 3">
            <a:extLst>
              <a:ext uri="{FF2B5EF4-FFF2-40B4-BE49-F238E27FC236}">
                <a16:creationId xmlns:a16="http://schemas.microsoft.com/office/drawing/2014/main" id="{431937B7-5B09-4BE3-A922-7F0D137DDD4F}"/>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502680CD-6625-4612-A539-215EAA71DECB}" type="slidenum">
              <a:rPr lang="en-US" altLang="en-US" sz="1300" b="0">
                <a:latin typeface="Arial" panose="020B0604020202020204" pitchFamily="34" charset="0"/>
              </a:rPr>
              <a:pPr algn="r" eaLnBrk="1" hangingPunct="1"/>
              <a:t>23</a:t>
            </a:fld>
            <a:endParaRPr lang="en-US" altLang="en-US" sz="1300" b="0">
              <a:latin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D43F73EA-4059-4E4E-9468-50CE18D21208}"/>
              </a:ext>
            </a:extLst>
          </p:cNvPr>
          <p:cNvSpPr>
            <a:spLocks noGrp="1" noRot="1" noChangeAspect="1" noChangeArrowheads="1" noTextEdit="1"/>
          </p:cNvSpPr>
          <p:nvPr>
            <p:ph type="sldImg"/>
          </p:nvPr>
        </p:nvSpPr>
        <p:spPr>
          <a:ln/>
        </p:spPr>
      </p:sp>
      <p:sp>
        <p:nvSpPr>
          <p:cNvPr id="46082" name="Notes Placeholder 2">
            <a:extLst>
              <a:ext uri="{FF2B5EF4-FFF2-40B4-BE49-F238E27FC236}">
                <a16:creationId xmlns:a16="http://schemas.microsoft.com/office/drawing/2014/main" id="{F5AAE76B-77C5-4ED2-83AD-E601A3EB56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6083" name="Slide Number Placeholder 3">
            <a:extLst>
              <a:ext uri="{FF2B5EF4-FFF2-40B4-BE49-F238E27FC236}">
                <a16:creationId xmlns:a16="http://schemas.microsoft.com/office/drawing/2014/main" id="{431937B7-5B09-4BE3-A922-7F0D137DDD4F}"/>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502680CD-6625-4612-A539-215EAA71DECB}" type="slidenum">
              <a:rPr lang="en-US" altLang="en-US" sz="1300" b="0">
                <a:latin typeface="Arial" panose="020B0604020202020204" pitchFamily="34" charset="0"/>
              </a:rPr>
              <a:pPr algn="r" eaLnBrk="1" hangingPunct="1"/>
              <a:t>24</a:t>
            </a:fld>
            <a:endParaRPr lang="en-US" altLang="en-US" sz="1300" b="0">
              <a:latin typeface="Arial" panose="020B0604020202020204" pitchFamily="34" charset="0"/>
            </a:endParaRPr>
          </a:p>
        </p:txBody>
      </p:sp>
    </p:spTree>
    <p:extLst>
      <p:ext uri="{BB962C8B-B14F-4D97-AF65-F5344CB8AC3E}">
        <p14:creationId xmlns:p14="http://schemas.microsoft.com/office/powerpoint/2010/main" val="42798756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B26315F8-D825-4CA9-BA94-97A23E400E4F}"/>
              </a:ext>
            </a:extLst>
          </p:cNvPr>
          <p:cNvSpPr>
            <a:spLocks noGrp="1" noRot="1" noChangeAspect="1" noChangeArrowheads="1" noTextEdit="1"/>
          </p:cNvSpPr>
          <p:nvPr>
            <p:ph type="sldImg"/>
          </p:nvPr>
        </p:nvSpPr>
        <p:spPr>
          <a:ln/>
        </p:spPr>
      </p:sp>
      <p:sp>
        <p:nvSpPr>
          <p:cNvPr id="48130" name="Notes Placeholder 2">
            <a:extLst>
              <a:ext uri="{FF2B5EF4-FFF2-40B4-BE49-F238E27FC236}">
                <a16:creationId xmlns:a16="http://schemas.microsoft.com/office/drawing/2014/main" id="{BFAFC0EC-209E-4BB0-A099-5562A9E526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8131" name="Slide Number Placeholder 3">
            <a:extLst>
              <a:ext uri="{FF2B5EF4-FFF2-40B4-BE49-F238E27FC236}">
                <a16:creationId xmlns:a16="http://schemas.microsoft.com/office/drawing/2014/main" id="{58C56BD3-BC52-4768-BC50-B6E647752C9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048403CA-B803-4B87-A000-10C5B963BAFD}" type="slidenum">
              <a:rPr lang="en-US" altLang="en-US" sz="1300" b="0">
                <a:latin typeface="Arial" panose="020B0604020202020204" pitchFamily="34" charset="0"/>
              </a:rPr>
              <a:pPr/>
              <a:t>25</a:t>
            </a:fld>
            <a:endParaRPr lang="en-US" altLang="en-US" sz="1300" b="0">
              <a:latin typeface="Arial" panose="020B060402020202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B26315F8-D825-4CA9-BA94-97A23E400E4F}"/>
              </a:ext>
            </a:extLst>
          </p:cNvPr>
          <p:cNvSpPr>
            <a:spLocks noGrp="1" noRot="1" noChangeAspect="1" noChangeArrowheads="1" noTextEdit="1"/>
          </p:cNvSpPr>
          <p:nvPr>
            <p:ph type="sldImg"/>
          </p:nvPr>
        </p:nvSpPr>
        <p:spPr>
          <a:ln/>
        </p:spPr>
      </p:sp>
      <p:sp>
        <p:nvSpPr>
          <p:cNvPr id="48130" name="Notes Placeholder 2">
            <a:extLst>
              <a:ext uri="{FF2B5EF4-FFF2-40B4-BE49-F238E27FC236}">
                <a16:creationId xmlns:a16="http://schemas.microsoft.com/office/drawing/2014/main" id="{BFAFC0EC-209E-4BB0-A099-5562A9E526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8131" name="Slide Number Placeholder 3">
            <a:extLst>
              <a:ext uri="{FF2B5EF4-FFF2-40B4-BE49-F238E27FC236}">
                <a16:creationId xmlns:a16="http://schemas.microsoft.com/office/drawing/2014/main" id="{58C56BD3-BC52-4768-BC50-B6E647752C9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048403CA-B803-4B87-A000-10C5B963BAFD}" type="slidenum">
              <a:rPr lang="en-US" altLang="en-US" sz="1300" b="0">
                <a:latin typeface="Arial" panose="020B0604020202020204" pitchFamily="34" charset="0"/>
              </a:rPr>
              <a:pPr/>
              <a:t>26</a:t>
            </a:fld>
            <a:endParaRPr lang="en-US" altLang="en-US" sz="1300" b="0">
              <a:latin typeface="Arial" panose="020B0604020202020204" pitchFamily="34" charset="0"/>
            </a:endParaRPr>
          </a:p>
        </p:txBody>
      </p:sp>
    </p:spTree>
    <p:extLst>
      <p:ext uri="{BB962C8B-B14F-4D97-AF65-F5344CB8AC3E}">
        <p14:creationId xmlns:p14="http://schemas.microsoft.com/office/powerpoint/2010/main" val="18090080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B26315F8-D825-4CA9-BA94-97A23E400E4F}"/>
              </a:ext>
            </a:extLst>
          </p:cNvPr>
          <p:cNvSpPr>
            <a:spLocks noGrp="1" noRot="1" noChangeAspect="1" noChangeArrowheads="1" noTextEdit="1"/>
          </p:cNvSpPr>
          <p:nvPr>
            <p:ph type="sldImg"/>
          </p:nvPr>
        </p:nvSpPr>
        <p:spPr>
          <a:ln/>
        </p:spPr>
      </p:sp>
      <p:sp>
        <p:nvSpPr>
          <p:cNvPr id="48130" name="Notes Placeholder 2">
            <a:extLst>
              <a:ext uri="{FF2B5EF4-FFF2-40B4-BE49-F238E27FC236}">
                <a16:creationId xmlns:a16="http://schemas.microsoft.com/office/drawing/2014/main" id="{BFAFC0EC-209E-4BB0-A099-5562A9E526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8131" name="Slide Number Placeholder 3">
            <a:extLst>
              <a:ext uri="{FF2B5EF4-FFF2-40B4-BE49-F238E27FC236}">
                <a16:creationId xmlns:a16="http://schemas.microsoft.com/office/drawing/2014/main" id="{58C56BD3-BC52-4768-BC50-B6E647752C9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048403CA-B803-4B87-A000-10C5B963BAFD}" type="slidenum">
              <a:rPr lang="en-US" altLang="en-US" sz="1300" b="0">
                <a:latin typeface="Arial" panose="020B0604020202020204" pitchFamily="34" charset="0"/>
              </a:rPr>
              <a:pPr/>
              <a:t>27</a:t>
            </a:fld>
            <a:endParaRPr lang="en-US" altLang="en-US" sz="1300" b="0">
              <a:latin typeface="Arial" panose="020B0604020202020204" pitchFamily="34" charset="0"/>
            </a:endParaRPr>
          </a:p>
        </p:txBody>
      </p:sp>
    </p:spTree>
    <p:extLst>
      <p:ext uri="{BB962C8B-B14F-4D97-AF65-F5344CB8AC3E}">
        <p14:creationId xmlns:p14="http://schemas.microsoft.com/office/powerpoint/2010/main" val="30158818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819BD5DC-1114-476E-A1E6-6343B80F89FF}"/>
              </a:ext>
            </a:extLst>
          </p:cNvPr>
          <p:cNvSpPr>
            <a:spLocks noGrp="1" noRot="1" noChangeAspect="1" noChangeArrowheads="1" noTextEdit="1"/>
          </p:cNvSpPr>
          <p:nvPr>
            <p:ph type="sldImg"/>
          </p:nvPr>
        </p:nvSpPr>
        <p:spPr>
          <a:ln/>
        </p:spPr>
      </p:sp>
      <p:sp>
        <p:nvSpPr>
          <p:cNvPr id="50178" name="Notes Placeholder 2">
            <a:extLst>
              <a:ext uri="{FF2B5EF4-FFF2-40B4-BE49-F238E27FC236}">
                <a16:creationId xmlns:a16="http://schemas.microsoft.com/office/drawing/2014/main" id="{D428B1E2-5B4C-4678-A1FB-DDDD8908B34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0179" name="Slide Number Placeholder 3">
            <a:extLst>
              <a:ext uri="{FF2B5EF4-FFF2-40B4-BE49-F238E27FC236}">
                <a16:creationId xmlns:a16="http://schemas.microsoft.com/office/drawing/2014/main" id="{992BDDAE-09EE-441C-87D7-71B3FA6DF7D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5940863-F012-424F-89DF-2EE6F4989066}" type="slidenum">
              <a:rPr lang="en-US" altLang="en-US" sz="1300" b="0">
                <a:latin typeface="Arial" panose="020B0604020202020204" pitchFamily="34" charset="0"/>
              </a:rPr>
              <a:pPr/>
              <a:t>28</a:t>
            </a:fld>
            <a:endParaRPr lang="en-US" altLang="en-US" sz="1300" b="0">
              <a:latin typeface="Arial" panose="020B060402020202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F499FA83-9FF2-4386-8698-7AECE61EF03C}"/>
              </a:ext>
            </a:extLst>
          </p:cNvPr>
          <p:cNvSpPr>
            <a:spLocks noGrp="1" noRot="1" noChangeAspect="1" noChangeArrowheads="1" noTextEdit="1"/>
          </p:cNvSpPr>
          <p:nvPr>
            <p:ph type="sldImg"/>
          </p:nvPr>
        </p:nvSpPr>
        <p:spPr>
          <a:ln/>
        </p:spPr>
      </p:sp>
      <p:sp>
        <p:nvSpPr>
          <p:cNvPr id="52226" name="Notes Placeholder 2">
            <a:extLst>
              <a:ext uri="{FF2B5EF4-FFF2-40B4-BE49-F238E27FC236}">
                <a16:creationId xmlns:a16="http://schemas.microsoft.com/office/drawing/2014/main" id="{7559F348-C3C3-4220-A5B4-857CBA127F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2227" name="Slide Number Placeholder 3">
            <a:extLst>
              <a:ext uri="{FF2B5EF4-FFF2-40B4-BE49-F238E27FC236}">
                <a16:creationId xmlns:a16="http://schemas.microsoft.com/office/drawing/2014/main" id="{E92FE543-5F16-4CBA-BE30-9CEC573D6F4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9788677E-F127-4467-BEC1-79F27E3266A4}" type="slidenum">
              <a:rPr lang="en-US" altLang="en-US" sz="1300" b="0">
                <a:latin typeface="Arial" panose="020B0604020202020204" pitchFamily="34" charset="0"/>
              </a:rPr>
              <a:pPr/>
              <a:t>29</a:t>
            </a:fld>
            <a:endParaRPr lang="en-US" altLang="en-US" sz="1300" b="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a:extLst>
              <a:ext uri="{FF2B5EF4-FFF2-40B4-BE49-F238E27FC236}">
                <a16:creationId xmlns:a16="http://schemas.microsoft.com/office/drawing/2014/main" id="{737CE3C7-0A84-4104-8A57-B8AF6D3DAF2E}"/>
              </a:ext>
            </a:extLst>
          </p:cNvPr>
          <p:cNvSpPr>
            <a:spLocks noGrp="1" noRot="1" noChangeAspect="1" noChangeArrowheads="1" noTextEdit="1"/>
          </p:cNvSpPr>
          <p:nvPr>
            <p:ph type="sldImg"/>
          </p:nvPr>
        </p:nvSpPr>
        <p:spPr>
          <a:ln/>
        </p:spPr>
      </p:sp>
      <p:sp>
        <p:nvSpPr>
          <p:cNvPr id="9218" name="Notes Placeholder 2">
            <a:extLst>
              <a:ext uri="{FF2B5EF4-FFF2-40B4-BE49-F238E27FC236}">
                <a16:creationId xmlns:a16="http://schemas.microsoft.com/office/drawing/2014/main" id="{5864ACEF-0260-4660-AD40-8B49F3C181F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19" name="Slide Number Placeholder 3">
            <a:extLst>
              <a:ext uri="{FF2B5EF4-FFF2-40B4-BE49-F238E27FC236}">
                <a16:creationId xmlns:a16="http://schemas.microsoft.com/office/drawing/2014/main" id="{62431C39-A359-4099-B4CB-74DDC7C42F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44FEA62E-4C22-457C-9D24-C5EE070DFD92}" type="slidenum">
              <a:rPr lang="en-US" altLang="en-US" sz="1300" b="0">
                <a:latin typeface="Arial" panose="020B0604020202020204" pitchFamily="34" charset="0"/>
              </a:rPr>
              <a:pPr/>
              <a:t>3</a:t>
            </a:fld>
            <a:endParaRPr lang="en-US" altLang="en-US" sz="1300" b="0">
              <a:latin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9A1A5935-3115-44CA-9223-86CF49EE5257}"/>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A2D3EE53-7D2A-404A-A94B-1975CD46F2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3B08FB52-B058-4E5E-9D28-4B8BFACD37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6A361-216C-4113-850A-D4A5E3B6DDF9}"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50250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9A1A5935-3115-44CA-9223-86CF49EE5257}"/>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A2D3EE53-7D2A-404A-A94B-1975CD46F2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3B08FB52-B058-4E5E-9D28-4B8BFACD37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6A361-216C-4113-850A-D4A5E3B6DDF9}"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1211120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9A1A5935-3115-44CA-9223-86CF49EE5257}"/>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A2D3EE53-7D2A-404A-A94B-1975CD46F2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3B08FB52-B058-4E5E-9D28-4B8BFACD37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6A361-216C-4113-850A-D4A5E3B6DDF9}"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7155042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9A1A5935-3115-44CA-9223-86CF49EE5257}"/>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A2D3EE53-7D2A-404A-A94B-1975CD46F2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3B08FB52-B058-4E5E-9D28-4B8BFACD37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6A361-216C-4113-850A-D4A5E3B6DDF9}"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1462147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9A1A5935-3115-44CA-9223-86CF49EE5257}"/>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A2D3EE53-7D2A-404A-A94B-1975CD46F2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3B08FB52-B058-4E5E-9D28-4B8BFACD37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6A361-216C-4113-850A-D4A5E3B6DDF9}"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34</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9767839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9A1A5935-3115-44CA-9223-86CF49EE5257}"/>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A2D3EE53-7D2A-404A-A94B-1975CD46F2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3B08FB52-B058-4E5E-9D28-4B8BFACD37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6A361-216C-4113-850A-D4A5E3B6DDF9}"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35</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1343059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9A1A5935-3115-44CA-9223-86CF49EE5257}"/>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A2D3EE53-7D2A-404A-A94B-1975CD46F2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3B08FB52-B058-4E5E-9D28-4B8BFACD37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6A361-216C-4113-850A-D4A5E3B6DDF9}"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4270781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9A1A5935-3115-44CA-9223-86CF49EE5257}"/>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A2D3EE53-7D2A-404A-A94B-1975CD46F2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3B08FB52-B058-4E5E-9D28-4B8BFACD37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6A361-216C-4113-850A-D4A5E3B6DDF9}"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37</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118655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9A1A5935-3115-44CA-9223-86CF49EE5257}"/>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A2D3EE53-7D2A-404A-A94B-1975CD46F2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3B08FB52-B058-4E5E-9D28-4B8BFACD37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6A361-216C-4113-850A-D4A5E3B6DDF9}"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38</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269916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9A1A5935-3115-44CA-9223-86CF49EE5257}"/>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A2D3EE53-7D2A-404A-A94B-1975CD46F2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3B08FB52-B058-4E5E-9D28-4B8BFACD37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6A361-216C-4113-850A-D4A5E3B6DDF9}"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39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13437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a:extLst>
              <a:ext uri="{FF2B5EF4-FFF2-40B4-BE49-F238E27FC236}">
                <a16:creationId xmlns:a16="http://schemas.microsoft.com/office/drawing/2014/main" id="{ADF1A9F3-58D5-48AF-8E9C-14131A2C8C2C}"/>
              </a:ext>
            </a:extLst>
          </p:cNvPr>
          <p:cNvSpPr>
            <a:spLocks noGrp="1" noRot="1" noChangeAspect="1" noChangeArrowheads="1" noTextEdit="1"/>
          </p:cNvSpPr>
          <p:nvPr>
            <p:ph type="sldImg"/>
          </p:nvPr>
        </p:nvSpPr>
        <p:spPr>
          <a:ln/>
        </p:spPr>
      </p:sp>
      <p:sp>
        <p:nvSpPr>
          <p:cNvPr id="11266" name="Notes Placeholder 2">
            <a:extLst>
              <a:ext uri="{FF2B5EF4-FFF2-40B4-BE49-F238E27FC236}">
                <a16:creationId xmlns:a16="http://schemas.microsoft.com/office/drawing/2014/main" id="{76CE2CE5-990A-46D5-872D-27DB13BCBD5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7" name="Slide Number Placeholder 3">
            <a:extLst>
              <a:ext uri="{FF2B5EF4-FFF2-40B4-BE49-F238E27FC236}">
                <a16:creationId xmlns:a16="http://schemas.microsoft.com/office/drawing/2014/main" id="{9063DB90-2D05-406D-BE8F-F885320C314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EE3E11BB-05F2-4157-98A0-D2A441147587}" type="slidenum">
              <a:rPr lang="en-US" altLang="en-US" sz="1300" b="0">
                <a:latin typeface="Arial" panose="020B0604020202020204" pitchFamily="34" charset="0"/>
              </a:rPr>
              <a:pPr/>
              <a:t>4</a:t>
            </a:fld>
            <a:endParaRPr lang="en-US" altLang="en-US" sz="1300" b="0">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9A1A5935-3115-44CA-9223-86CF49EE5257}"/>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A2D3EE53-7D2A-404A-A94B-1975CD46F2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3B08FB52-B058-4E5E-9D28-4B8BFACD37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E06A361-216C-4113-850A-D4A5E3B6DDF9}"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40</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0298716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a:extLst>
              <a:ext uri="{FF2B5EF4-FFF2-40B4-BE49-F238E27FC236}">
                <a16:creationId xmlns:a16="http://schemas.microsoft.com/office/drawing/2014/main" id="{9F42E90E-2027-47BF-80A6-D6C16F4F562D}"/>
              </a:ext>
            </a:extLst>
          </p:cNvPr>
          <p:cNvSpPr>
            <a:spLocks noGrp="1" noRot="1" noChangeAspect="1" noChangeArrowheads="1" noTextEdit="1"/>
          </p:cNvSpPr>
          <p:nvPr>
            <p:ph type="sldImg"/>
          </p:nvPr>
        </p:nvSpPr>
        <p:spPr>
          <a:ln/>
        </p:spPr>
      </p:sp>
      <p:sp>
        <p:nvSpPr>
          <p:cNvPr id="56322" name="Notes Placeholder 2">
            <a:extLst>
              <a:ext uri="{FF2B5EF4-FFF2-40B4-BE49-F238E27FC236}">
                <a16:creationId xmlns:a16="http://schemas.microsoft.com/office/drawing/2014/main" id="{914FDB49-3F58-47A2-A667-DA19AE9EA2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6323" name="Slide Number Placeholder 3">
            <a:extLst>
              <a:ext uri="{FF2B5EF4-FFF2-40B4-BE49-F238E27FC236}">
                <a16:creationId xmlns:a16="http://schemas.microsoft.com/office/drawing/2014/main" id="{DB736542-51BF-414A-8EE5-22C9193B0FC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ECF1FA95-3758-43EA-AF76-59E4EB49D693}" type="slidenum">
              <a:rPr lang="en-US" altLang="en-US" sz="1300" b="0">
                <a:latin typeface="Arial" panose="020B0604020202020204" pitchFamily="34" charset="0"/>
              </a:rPr>
              <a:pPr/>
              <a:t>41</a:t>
            </a:fld>
            <a:endParaRPr lang="en-US" altLang="en-US" sz="1300" b="0">
              <a:latin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FC405494-84FE-49DA-BD46-F39F28820E37}"/>
              </a:ext>
            </a:extLst>
          </p:cNvPr>
          <p:cNvSpPr>
            <a:spLocks noGrp="1" noRot="1" noChangeAspect="1" noChangeArrowheads="1" noTextEdit="1"/>
          </p:cNvSpPr>
          <p:nvPr>
            <p:ph type="sldImg"/>
          </p:nvPr>
        </p:nvSpPr>
        <p:spPr>
          <a:solidFill>
            <a:srgbClr val="FFFFFF"/>
          </a:solidFill>
          <a:ln/>
        </p:spPr>
      </p:sp>
      <p:sp>
        <p:nvSpPr>
          <p:cNvPr id="64514" name="Notes Placeholder 2">
            <a:extLst>
              <a:ext uri="{FF2B5EF4-FFF2-40B4-BE49-F238E27FC236}">
                <a16:creationId xmlns:a16="http://schemas.microsoft.com/office/drawing/2014/main" id="{E519B79E-6880-4370-8002-4ABE9FDE567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4515" name="Slide Number Placeholder 3">
            <a:extLst>
              <a:ext uri="{FF2B5EF4-FFF2-40B4-BE49-F238E27FC236}">
                <a16:creationId xmlns:a16="http://schemas.microsoft.com/office/drawing/2014/main" id="{17D4F119-9E54-4DB3-BB22-F10E4F739411}"/>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0B2554D8-559A-4523-ABF7-CE7437398CB7}" type="slidenum">
              <a:rPr lang="en-US" altLang="en-US" sz="1300" b="0">
                <a:latin typeface="Arial" panose="020B0604020202020204" pitchFamily="34" charset="0"/>
              </a:rPr>
              <a:pPr algn="r" eaLnBrk="1" hangingPunct="1"/>
              <a:t>42</a:t>
            </a:fld>
            <a:endParaRPr lang="en-US" altLang="en-US" sz="1300" b="0">
              <a:latin typeface="Arial" panose="020B060402020202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a:extLst>
              <a:ext uri="{FF2B5EF4-FFF2-40B4-BE49-F238E27FC236}">
                <a16:creationId xmlns:a16="http://schemas.microsoft.com/office/drawing/2014/main" id="{987DADE6-9EFD-4FD6-92D3-A064EE959C04}"/>
              </a:ext>
            </a:extLst>
          </p:cNvPr>
          <p:cNvSpPr>
            <a:spLocks noGrp="1" noRot="1" noChangeAspect="1" noChangeArrowheads="1" noTextEdit="1"/>
          </p:cNvSpPr>
          <p:nvPr>
            <p:ph type="sldImg"/>
          </p:nvPr>
        </p:nvSpPr>
        <p:spPr>
          <a:solidFill>
            <a:srgbClr val="FFFFFF"/>
          </a:solidFill>
          <a:ln/>
        </p:spPr>
      </p:sp>
      <p:sp>
        <p:nvSpPr>
          <p:cNvPr id="70658" name="Notes Placeholder 2">
            <a:extLst>
              <a:ext uri="{FF2B5EF4-FFF2-40B4-BE49-F238E27FC236}">
                <a16:creationId xmlns:a16="http://schemas.microsoft.com/office/drawing/2014/main" id="{59CD6484-CC24-4934-B850-A6CB47EA92A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0659" name="Slide Number Placeholder 3">
            <a:extLst>
              <a:ext uri="{FF2B5EF4-FFF2-40B4-BE49-F238E27FC236}">
                <a16:creationId xmlns:a16="http://schemas.microsoft.com/office/drawing/2014/main" id="{508F04BF-32EE-4763-9CF7-F5491FFB05BF}"/>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CBD56AE8-5914-4878-8AEC-26EAFB1DB874}" type="slidenum">
              <a:rPr lang="en-US" altLang="en-US" sz="1300" b="0">
                <a:latin typeface="Arial" panose="020B0604020202020204" pitchFamily="34" charset="0"/>
              </a:rPr>
              <a:pPr algn="r" eaLnBrk="1" hangingPunct="1"/>
              <a:t>43</a:t>
            </a:fld>
            <a:endParaRPr lang="en-US" altLang="en-US" sz="1300" b="0">
              <a:latin typeface="Arial" panose="020B060402020202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a:extLst>
              <a:ext uri="{FF2B5EF4-FFF2-40B4-BE49-F238E27FC236}">
                <a16:creationId xmlns:a16="http://schemas.microsoft.com/office/drawing/2014/main" id="{05B43E89-A339-4845-AE15-641FB0AE0379}"/>
              </a:ext>
            </a:extLst>
          </p:cNvPr>
          <p:cNvSpPr>
            <a:spLocks noGrp="1" noRot="1" noChangeAspect="1" noChangeArrowheads="1" noTextEdit="1"/>
          </p:cNvSpPr>
          <p:nvPr>
            <p:ph type="sldImg"/>
          </p:nvPr>
        </p:nvSpPr>
        <p:spPr>
          <a:solidFill>
            <a:srgbClr val="FFFFFF"/>
          </a:solidFill>
          <a:ln/>
        </p:spPr>
      </p:sp>
      <p:sp>
        <p:nvSpPr>
          <p:cNvPr id="72706" name="Notes Placeholder 2">
            <a:extLst>
              <a:ext uri="{FF2B5EF4-FFF2-40B4-BE49-F238E27FC236}">
                <a16:creationId xmlns:a16="http://schemas.microsoft.com/office/drawing/2014/main" id="{BA649C2A-0082-4B59-BFD0-35851A53B0A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2707" name="Slide Number Placeholder 3">
            <a:extLst>
              <a:ext uri="{FF2B5EF4-FFF2-40B4-BE49-F238E27FC236}">
                <a16:creationId xmlns:a16="http://schemas.microsoft.com/office/drawing/2014/main" id="{124EDD1C-72E6-49F8-AA40-CAB351904CDA}"/>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6B8EECD6-57D5-439F-9AB2-1111F9A1B105}" type="slidenum">
              <a:rPr lang="en-US" altLang="en-US" sz="1300" b="0">
                <a:latin typeface="Arial" panose="020B0604020202020204" pitchFamily="34" charset="0"/>
              </a:rPr>
              <a:pPr algn="r" eaLnBrk="1" hangingPunct="1"/>
              <a:t>44</a:t>
            </a:fld>
            <a:endParaRPr lang="en-US" altLang="en-US" sz="1300" b="0">
              <a:latin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a:extLst>
              <a:ext uri="{FF2B5EF4-FFF2-40B4-BE49-F238E27FC236}">
                <a16:creationId xmlns:a16="http://schemas.microsoft.com/office/drawing/2014/main" id="{7F129C7D-FE59-4D20-B1E5-77C54D431B98}"/>
              </a:ext>
            </a:extLst>
          </p:cNvPr>
          <p:cNvSpPr>
            <a:spLocks noGrp="1" noRot="1" noChangeAspect="1" noChangeArrowheads="1" noTextEdit="1"/>
          </p:cNvSpPr>
          <p:nvPr>
            <p:ph type="sldImg"/>
          </p:nvPr>
        </p:nvSpPr>
        <p:spPr>
          <a:solidFill>
            <a:srgbClr val="FFFFFF"/>
          </a:solidFill>
          <a:ln/>
        </p:spPr>
      </p:sp>
      <p:sp>
        <p:nvSpPr>
          <p:cNvPr id="74754" name="Notes Placeholder 2">
            <a:extLst>
              <a:ext uri="{FF2B5EF4-FFF2-40B4-BE49-F238E27FC236}">
                <a16:creationId xmlns:a16="http://schemas.microsoft.com/office/drawing/2014/main" id="{6C700172-B073-4296-88B5-AE3D654322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4755" name="Slide Number Placeholder 3">
            <a:extLst>
              <a:ext uri="{FF2B5EF4-FFF2-40B4-BE49-F238E27FC236}">
                <a16:creationId xmlns:a16="http://schemas.microsoft.com/office/drawing/2014/main" id="{84C8706A-3D4D-4972-AD50-FB0CD4AB554D}"/>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4B24FFA0-1AF4-4122-AEA2-106070CD9928}" type="slidenum">
              <a:rPr lang="en-US" altLang="en-US" sz="1300" b="0">
                <a:latin typeface="Arial" panose="020B0604020202020204" pitchFamily="34" charset="0"/>
              </a:rPr>
              <a:pPr algn="r" eaLnBrk="1" hangingPunct="1"/>
              <a:t>45</a:t>
            </a:fld>
            <a:endParaRPr lang="en-US" altLang="en-US" sz="1300" b="0">
              <a:latin typeface="Arial" panose="020B060402020202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BD0AC075-42EA-42DE-8618-835B98ABB9D0}"/>
              </a:ext>
            </a:extLst>
          </p:cNvPr>
          <p:cNvSpPr>
            <a:spLocks noGrp="1" noRot="1" noChangeAspect="1" noChangeArrowheads="1" noTextEdit="1"/>
          </p:cNvSpPr>
          <p:nvPr>
            <p:ph type="sldImg"/>
          </p:nvPr>
        </p:nvSpPr>
        <p:spPr>
          <a:solidFill>
            <a:srgbClr val="FFFFFF"/>
          </a:solidFill>
          <a:ln/>
        </p:spPr>
      </p:sp>
      <p:sp>
        <p:nvSpPr>
          <p:cNvPr id="76802" name="Notes Placeholder 2">
            <a:extLst>
              <a:ext uri="{FF2B5EF4-FFF2-40B4-BE49-F238E27FC236}">
                <a16:creationId xmlns:a16="http://schemas.microsoft.com/office/drawing/2014/main" id="{9822DA18-284E-4A80-A05A-4634CEB4BC9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6803" name="Slide Number Placeholder 3">
            <a:extLst>
              <a:ext uri="{FF2B5EF4-FFF2-40B4-BE49-F238E27FC236}">
                <a16:creationId xmlns:a16="http://schemas.microsoft.com/office/drawing/2014/main" id="{71939505-0BFF-4DCF-8BCF-5040DC10228B}"/>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4011DBF8-A6B4-445B-A54E-C8490C19A2D0}" type="slidenum">
              <a:rPr lang="en-US" altLang="en-US" sz="1300" b="0">
                <a:latin typeface="Arial" panose="020B0604020202020204" pitchFamily="34" charset="0"/>
              </a:rPr>
              <a:pPr algn="r" eaLnBrk="1" hangingPunct="1"/>
              <a:t>46</a:t>
            </a:fld>
            <a:endParaRPr lang="en-US" altLang="en-US" sz="1300" b="0">
              <a:latin typeface="Arial" panose="020B060402020202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BD0AC075-42EA-42DE-8618-835B98ABB9D0}"/>
              </a:ext>
            </a:extLst>
          </p:cNvPr>
          <p:cNvSpPr>
            <a:spLocks noGrp="1" noRot="1" noChangeAspect="1" noChangeArrowheads="1" noTextEdit="1"/>
          </p:cNvSpPr>
          <p:nvPr>
            <p:ph type="sldImg"/>
          </p:nvPr>
        </p:nvSpPr>
        <p:spPr>
          <a:solidFill>
            <a:srgbClr val="FFFFFF"/>
          </a:solidFill>
          <a:ln/>
        </p:spPr>
      </p:sp>
      <p:sp>
        <p:nvSpPr>
          <p:cNvPr id="76802" name="Notes Placeholder 2">
            <a:extLst>
              <a:ext uri="{FF2B5EF4-FFF2-40B4-BE49-F238E27FC236}">
                <a16:creationId xmlns:a16="http://schemas.microsoft.com/office/drawing/2014/main" id="{9822DA18-284E-4A80-A05A-4634CEB4BC9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6803" name="Slide Number Placeholder 3">
            <a:extLst>
              <a:ext uri="{FF2B5EF4-FFF2-40B4-BE49-F238E27FC236}">
                <a16:creationId xmlns:a16="http://schemas.microsoft.com/office/drawing/2014/main" id="{71939505-0BFF-4DCF-8BCF-5040DC10228B}"/>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4011DBF8-A6B4-445B-A54E-C8490C19A2D0}" type="slidenum">
              <a:rPr lang="en-US" altLang="en-US" sz="1300" b="0">
                <a:latin typeface="Arial" panose="020B0604020202020204" pitchFamily="34" charset="0"/>
              </a:rPr>
              <a:pPr algn="r" eaLnBrk="1" hangingPunct="1"/>
              <a:t>47</a:t>
            </a:fld>
            <a:endParaRPr lang="en-US" altLang="en-US" sz="1300" b="0">
              <a:latin typeface="Arial" panose="020B0604020202020204" pitchFamily="34" charset="0"/>
            </a:endParaRPr>
          </a:p>
        </p:txBody>
      </p:sp>
    </p:spTree>
    <p:extLst>
      <p:ext uri="{BB962C8B-B14F-4D97-AF65-F5344CB8AC3E}">
        <p14:creationId xmlns:p14="http://schemas.microsoft.com/office/powerpoint/2010/main" val="10560808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a:extLst>
              <a:ext uri="{FF2B5EF4-FFF2-40B4-BE49-F238E27FC236}">
                <a16:creationId xmlns:a16="http://schemas.microsoft.com/office/drawing/2014/main" id="{3565E7B9-2AC7-4965-AF20-6223EE4BB9C9}"/>
              </a:ext>
            </a:extLst>
          </p:cNvPr>
          <p:cNvSpPr>
            <a:spLocks noGrp="1" noRot="1" noChangeAspect="1" noChangeArrowheads="1" noTextEdit="1"/>
          </p:cNvSpPr>
          <p:nvPr>
            <p:ph type="sldImg"/>
          </p:nvPr>
        </p:nvSpPr>
        <p:spPr>
          <a:solidFill>
            <a:srgbClr val="FFFFFF"/>
          </a:solidFill>
          <a:ln/>
        </p:spPr>
      </p:sp>
      <p:sp>
        <p:nvSpPr>
          <p:cNvPr id="78850" name="Notes Placeholder 2">
            <a:extLst>
              <a:ext uri="{FF2B5EF4-FFF2-40B4-BE49-F238E27FC236}">
                <a16:creationId xmlns:a16="http://schemas.microsoft.com/office/drawing/2014/main" id="{481DDAD8-9E52-4471-A463-7457948AAE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8851" name="Slide Number Placeholder 3">
            <a:extLst>
              <a:ext uri="{FF2B5EF4-FFF2-40B4-BE49-F238E27FC236}">
                <a16:creationId xmlns:a16="http://schemas.microsoft.com/office/drawing/2014/main" id="{0218C8AA-67E6-44B0-BC54-01CA0542D35D}"/>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D621C339-540F-46F0-93D0-9A0E8B6048BE}" type="slidenum">
              <a:rPr lang="en-US" altLang="en-US" sz="1300" b="0">
                <a:latin typeface="Arial" panose="020B0604020202020204" pitchFamily="34" charset="0"/>
              </a:rPr>
              <a:pPr algn="r" eaLnBrk="1" hangingPunct="1"/>
              <a:t>48</a:t>
            </a:fld>
            <a:endParaRPr lang="en-US" altLang="en-US" sz="1300" b="0">
              <a:latin typeface="Arial" panose="020B060402020202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a:extLst>
              <a:ext uri="{FF2B5EF4-FFF2-40B4-BE49-F238E27FC236}">
                <a16:creationId xmlns:a16="http://schemas.microsoft.com/office/drawing/2014/main" id="{2B61521F-4EE2-4C0F-95DB-88805B264E56}"/>
              </a:ext>
            </a:extLst>
          </p:cNvPr>
          <p:cNvSpPr>
            <a:spLocks noGrp="1" noRot="1" noChangeAspect="1" noChangeArrowheads="1" noTextEdit="1"/>
          </p:cNvSpPr>
          <p:nvPr>
            <p:ph type="sldImg"/>
          </p:nvPr>
        </p:nvSpPr>
        <p:spPr>
          <a:solidFill>
            <a:srgbClr val="FFFFFF"/>
          </a:solidFill>
          <a:ln/>
        </p:spPr>
      </p:sp>
      <p:sp>
        <p:nvSpPr>
          <p:cNvPr id="80898" name="Notes Placeholder 2">
            <a:extLst>
              <a:ext uri="{FF2B5EF4-FFF2-40B4-BE49-F238E27FC236}">
                <a16:creationId xmlns:a16="http://schemas.microsoft.com/office/drawing/2014/main" id="{DB0A0BAF-7DA0-4DDD-8437-94AC7A291B2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0899" name="Slide Number Placeholder 3">
            <a:extLst>
              <a:ext uri="{FF2B5EF4-FFF2-40B4-BE49-F238E27FC236}">
                <a16:creationId xmlns:a16="http://schemas.microsoft.com/office/drawing/2014/main" id="{17344245-0D33-43ED-86E4-484A4189249B}"/>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54EE2F62-70B2-4B6F-BC7D-031C38A2DDB2}" type="slidenum">
              <a:rPr lang="en-US" altLang="en-US" sz="1300" b="0">
                <a:latin typeface="Arial" panose="020B0604020202020204" pitchFamily="34" charset="0"/>
              </a:rPr>
              <a:pPr algn="r" eaLnBrk="1" hangingPunct="1"/>
              <a:t>49</a:t>
            </a:fld>
            <a:endParaRPr lang="en-US" altLang="en-US" sz="1300" b="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a:extLst>
              <a:ext uri="{FF2B5EF4-FFF2-40B4-BE49-F238E27FC236}">
                <a16:creationId xmlns:a16="http://schemas.microsoft.com/office/drawing/2014/main" id="{8540D0CD-781E-415C-B65B-71CA0C5CD75E}"/>
              </a:ext>
            </a:extLst>
          </p:cNvPr>
          <p:cNvSpPr>
            <a:spLocks noGrp="1" noRot="1" noChangeAspect="1" noChangeArrowheads="1" noTextEdit="1"/>
          </p:cNvSpPr>
          <p:nvPr>
            <p:ph type="sldImg"/>
          </p:nvPr>
        </p:nvSpPr>
        <p:spPr>
          <a:ln/>
        </p:spPr>
      </p:sp>
      <p:sp>
        <p:nvSpPr>
          <p:cNvPr id="13314" name="Notes Placeholder 2">
            <a:extLst>
              <a:ext uri="{FF2B5EF4-FFF2-40B4-BE49-F238E27FC236}">
                <a16:creationId xmlns:a16="http://schemas.microsoft.com/office/drawing/2014/main" id="{2B60809B-875E-4880-BD01-2E5603D769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315" name="Slide Number Placeholder 3">
            <a:extLst>
              <a:ext uri="{FF2B5EF4-FFF2-40B4-BE49-F238E27FC236}">
                <a16:creationId xmlns:a16="http://schemas.microsoft.com/office/drawing/2014/main" id="{60CFC67E-70B4-4461-B62C-FB58AD53E51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EA5F2CA-7015-4D5D-B73C-FFC99AC56E17}" type="slidenum">
              <a:rPr lang="en-US" altLang="en-US" sz="1300" b="0">
                <a:latin typeface="Arial" panose="020B0604020202020204" pitchFamily="34" charset="0"/>
              </a:rPr>
              <a:pPr/>
              <a:t>5</a:t>
            </a:fld>
            <a:endParaRPr lang="en-US" altLang="en-US" sz="1300" b="0">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a:extLst>
              <a:ext uri="{FF2B5EF4-FFF2-40B4-BE49-F238E27FC236}">
                <a16:creationId xmlns:a16="http://schemas.microsoft.com/office/drawing/2014/main" id="{2B61521F-4EE2-4C0F-95DB-88805B264E56}"/>
              </a:ext>
            </a:extLst>
          </p:cNvPr>
          <p:cNvSpPr>
            <a:spLocks noGrp="1" noRot="1" noChangeAspect="1" noChangeArrowheads="1" noTextEdit="1"/>
          </p:cNvSpPr>
          <p:nvPr>
            <p:ph type="sldImg"/>
          </p:nvPr>
        </p:nvSpPr>
        <p:spPr>
          <a:solidFill>
            <a:srgbClr val="FFFFFF"/>
          </a:solidFill>
          <a:ln/>
        </p:spPr>
      </p:sp>
      <p:sp>
        <p:nvSpPr>
          <p:cNvPr id="80898" name="Notes Placeholder 2">
            <a:extLst>
              <a:ext uri="{FF2B5EF4-FFF2-40B4-BE49-F238E27FC236}">
                <a16:creationId xmlns:a16="http://schemas.microsoft.com/office/drawing/2014/main" id="{DB0A0BAF-7DA0-4DDD-8437-94AC7A291B2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0899" name="Slide Number Placeholder 3">
            <a:extLst>
              <a:ext uri="{FF2B5EF4-FFF2-40B4-BE49-F238E27FC236}">
                <a16:creationId xmlns:a16="http://schemas.microsoft.com/office/drawing/2014/main" id="{17344245-0D33-43ED-86E4-484A4189249B}"/>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54EE2F62-70B2-4B6F-BC7D-031C38A2DDB2}" type="slidenum">
              <a:rPr lang="en-US" altLang="en-US" sz="1300" b="0">
                <a:latin typeface="Arial" panose="020B0604020202020204" pitchFamily="34" charset="0"/>
              </a:rPr>
              <a:pPr algn="r" eaLnBrk="1" hangingPunct="1"/>
              <a:t>50</a:t>
            </a:fld>
            <a:endParaRPr lang="en-US" altLang="en-US" sz="1300" b="0">
              <a:latin typeface="Arial" panose="020B0604020202020204" pitchFamily="34" charset="0"/>
            </a:endParaRPr>
          </a:p>
        </p:txBody>
      </p:sp>
    </p:spTree>
    <p:extLst>
      <p:ext uri="{BB962C8B-B14F-4D97-AF65-F5344CB8AC3E}">
        <p14:creationId xmlns:p14="http://schemas.microsoft.com/office/powerpoint/2010/main" val="23364720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a:extLst>
              <a:ext uri="{FF2B5EF4-FFF2-40B4-BE49-F238E27FC236}">
                <a16:creationId xmlns:a16="http://schemas.microsoft.com/office/drawing/2014/main" id="{2B61521F-4EE2-4C0F-95DB-88805B264E56}"/>
              </a:ext>
            </a:extLst>
          </p:cNvPr>
          <p:cNvSpPr>
            <a:spLocks noGrp="1" noRot="1" noChangeAspect="1" noChangeArrowheads="1" noTextEdit="1"/>
          </p:cNvSpPr>
          <p:nvPr>
            <p:ph type="sldImg"/>
          </p:nvPr>
        </p:nvSpPr>
        <p:spPr>
          <a:solidFill>
            <a:srgbClr val="FFFFFF"/>
          </a:solidFill>
          <a:ln/>
        </p:spPr>
      </p:sp>
      <p:sp>
        <p:nvSpPr>
          <p:cNvPr id="80898" name="Notes Placeholder 2">
            <a:extLst>
              <a:ext uri="{FF2B5EF4-FFF2-40B4-BE49-F238E27FC236}">
                <a16:creationId xmlns:a16="http://schemas.microsoft.com/office/drawing/2014/main" id="{DB0A0BAF-7DA0-4DDD-8437-94AC7A291B2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0899" name="Slide Number Placeholder 3">
            <a:extLst>
              <a:ext uri="{FF2B5EF4-FFF2-40B4-BE49-F238E27FC236}">
                <a16:creationId xmlns:a16="http://schemas.microsoft.com/office/drawing/2014/main" id="{17344245-0D33-43ED-86E4-484A4189249B}"/>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54EE2F62-70B2-4B6F-BC7D-031C38A2DDB2}" type="slidenum">
              <a:rPr lang="en-US" altLang="en-US" sz="1300" b="0">
                <a:latin typeface="Arial" panose="020B0604020202020204" pitchFamily="34" charset="0"/>
              </a:rPr>
              <a:pPr algn="r" eaLnBrk="1" hangingPunct="1"/>
              <a:t>51</a:t>
            </a:fld>
            <a:endParaRPr lang="en-US" altLang="en-US" sz="1300" b="0">
              <a:latin typeface="Arial" panose="020B0604020202020204" pitchFamily="34" charset="0"/>
            </a:endParaRPr>
          </a:p>
        </p:txBody>
      </p:sp>
    </p:spTree>
    <p:extLst>
      <p:ext uri="{BB962C8B-B14F-4D97-AF65-F5344CB8AC3E}">
        <p14:creationId xmlns:p14="http://schemas.microsoft.com/office/powerpoint/2010/main" val="39189920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a:extLst>
              <a:ext uri="{FF2B5EF4-FFF2-40B4-BE49-F238E27FC236}">
                <a16:creationId xmlns:a16="http://schemas.microsoft.com/office/drawing/2014/main" id="{2B61521F-4EE2-4C0F-95DB-88805B264E56}"/>
              </a:ext>
            </a:extLst>
          </p:cNvPr>
          <p:cNvSpPr>
            <a:spLocks noGrp="1" noRot="1" noChangeAspect="1" noChangeArrowheads="1" noTextEdit="1"/>
          </p:cNvSpPr>
          <p:nvPr>
            <p:ph type="sldImg"/>
          </p:nvPr>
        </p:nvSpPr>
        <p:spPr>
          <a:solidFill>
            <a:srgbClr val="FFFFFF"/>
          </a:solidFill>
          <a:ln/>
        </p:spPr>
      </p:sp>
      <p:sp>
        <p:nvSpPr>
          <p:cNvPr id="80898" name="Notes Placeholder 2">
            <a:extLst>
              <a:ext uri="{FF2B5EF4-FFF2-40B4-BE49-F238E27FC236}">
                <a16:creationId xmlns:a16="http://schemas.microsoft.com/office/drawing/2014/main" id="{DB0A0BAF-7DA0-4DDD-8437-94AC7A291B2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0899" name="Slide Number Placeholder 3">
            <a:extLst>
              <a:ext uri="{FF2B5EF4-FFF2-40B4-BE49-F238E27FC236}">
                <a16:creationId xmlns:a16="http://schemas.microsoft.com/office/drawing/2014/main" id="{17344245-0D33-43ED-86E4-484A4189249B}"/>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54EE2F62-70B2-4B6F-BC7D-031C38A2DDB2}" type="slidenum">
              <a:rPr lang="en-US" altLang="en-US" sz="1300" b="0">
                <a:latin typeface="Arial" panose="020B0604020202020204" pitchFamily="34" charset="0"/>
              </a:rPr>
              <a:pPr algn="r" eaLnBrk="1" hangingPunct="1"/>
              <a:t>52</a:t>
            </a:fld>
            <a:endParaRPr lang="en-US" altLang="en-US" sz="1300" b="0">
              <a:latin typeface="Arial" panose="020B0604020202020204" pitchFamily="34" charset="0"/>
            </a:endParaRPr>
          </a:p>
        </p:txBody>
      </p:sp>
    </p:spTree>
    <p:extLst>
      <p:ext uri="{BB962C8B-B14F-4D97-AF65-F5344CB8AC3E}">
        <p14:creationId xmlns:p14="http://schemas.microsoft.com/office/powerpoint/2010/main" val="25953258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a:extLst>
              <a:ext uri="{FF2B5EF4-FFF2-40B4-BE49-F238E27FC236}">
                <a16:creationId xmlns:a16="http://schemas.microsoft.com/office/drawing/2014/main" id="{CB28BCD8-5A48-4BD4-9ACE-766C14060E1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DE65B29-51EA-4A8C-93D2-28822FC4B96B}" type="slidenum">
              <a:rPr lang="en-US" altLang="en-US" sz="1300" b="0">
                <a:latin typeface="Arial" panose="020B0604020202020204" pitchFamily="34" charset="0"/>
              </a:rPr>
              <a:pPr/>
              <a:t>53</a:t>
            </a:fld>
            <a:endParaRPr lang="en-US" altLang="en-US" sz="1300" b="0">
              <a:latin typeface="Arial" panose="020B0604020202020204" pitchFamily="34" charset="0"/>
            </a:endParaRPr>
          </a:p>
        </p:txBody>
      </p:sp>
      <p:sp>
        <p:nvSpPr>
          <p:cNvPr id="82946" name="Rectangle 2">
            <a:extLst>
              <a:ext uri="{FF2B5EF4-FFF2-40B4-BE49-F238E27FC236}">
                <a16:creationId xmlns:a16="http://schemas.microsoft.com/office/drawing/2014/main" id="{5C79B59E-0633-4282-A3FF-AF6B1292E261}"/>
              </a:ext>
            </a:extLst>
          </p:cNvPr>
          <p:cNvSpPr>
            <a:spLocks noGrp="1" noRot="1" noChangeAspect="1" noChangeArrowheads="1" noTextEdit="1"/>
          </p:cNvSpPr>
          <p:nvPr>
            <p:ph type="sldImg"/>
          </p:nvPr>
        </p:nvSpPr>
        <p:spPr>
          <a:ln/>
        </p:spPr>
      </p:sp>
      <p:sp>
        <p:nvSpPr>
          <p:cNvPr id="82947" name="Rectangle 3">
            <a:extLst>
              <a:ext uri="{FF2B5EF4-FFF2-40B4-BE49-F238E27FC236}">
                <a16:creationId xmlns:a16="http://schemas.microsoft.com/office/drawing/2014/main" id="{227740F3-0AF7-44AE-B177-8ED18E01629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a:extLst>
              <a:ext uri="{FF2B5EF4-FFF2-40B4-BE49-F238E27FC236}">
                <a16:creationId xmlns:a16="http://schemas.microsoft.com/office/drawing/2014/main" id="{7569B11A-519A-4D32-B408-454769B3449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3597A8C2-98B5-442C-B507-4E0382921124}" type="slidenum">
              <a:rPr lang="en-US" altLang="en-US" sz="1300" b="0">
                <a:latin typeface="Arial" panose="020B0604020202020204" pitchFamily="34" charset="0"/>
              </a:rPr>
              <a:pPr/>
              <a:t>54</a:t>
            </a:fld>
            <a:endParaRPr lang="en-US" altLang="en-US" sz="1300" b="0">
              <a:latin typeface="Arial" panose="020B0604020202020204" pitchFamily="34" charset="0"/>
            </a:endParaRPr>
          </a:p>
        </p:txBody>
      </p:sp>
      <p:sp>
        <p:nvSpPr>
          <p:cNvPr id="84994" name="Rectangle 2">
            <a:extLst>
              <a:ext uri="{FF2B5EF4-FFF2-40B4-BE49-F238E27FC236}">
                <a16:creationId xmlns:a16="http://schemas.microsoft.com/office/drawing/2014/main" id="{6AE42DAF-D85B-4D11-A7D3-C74762548F69}"/>
              </a:ext>
            </a:extLst>
          </p:cNvPr>
          <p:cNvSpPr>
            <a:spLocks noGrp="1" noRot="1" noChangeAspect="1" noChangeArrowheads="1" noTextEdit="1"/>
          </p:cNvSpPr>
          <p:nvPr>
            <p:ph type="sldImg"/>
          </p:nvPr>
        </p:nvSpPr>
        <p:spPr>
          <a:ln/>
        </p:spPr>
      </p:sp>
      <p:sp>
        <p:nvSpPr>
          <p:cNvPr id="84995" name="Rectangle 3">
            <a:extLst>
              <a:ext uri="{FF2B5EF4-FFF2-40B4-BE49-F238E27FC236}">
                <a16:creationId xmlns:a16="http://schemas.microsoft.com/office/drawing/2014/main" id="{2DB89C41-F650-4992-9CFB-16FE0BD99C7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a:extLst>
              <a:ext uri="{FF2B5EF4-FFF2-40B4-BE49-F238E27FC236}">
                <a16:creationId xmlns:a16="http://schemas.microsoft.com/office/drawing/2014/main" id="{7569B11A-519A-4D32-B408-454769B3449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3597A8C2-98B5-442C-B507-4E0382921124}" type="slidenum">
              <a:rPr lang="en-US" altLang="en-US" sz="1300" b="0">
                <a:latin typeface="Arial" panose="020B0604020202020204" pitchFamily="34" charset="0"/>
              </a:rPr>
              <a:pPr/>
              <a:t>55</a:t>
            </a:fld>
            <a:endParaRPr lang="en-US" altLang="en-US" sz="1300" b="0">
              <a:latin typeface="Arial" panose="020B0604020202020204" pitchFamily="34" charset="0"/>
            </a:endParaRPr>
          </a:p>
        </p:txBody>
      </p:sp>
      <p:sp>
        <p:nvSpPr>
          <p:cNvPr id="84994" name="Rectangle 2">
            <a:extLst>
              <a:ext uri="{FF2B5EF4-FFF2-40B4-BE49-F238E27FC236}">
                <a16:creationId xmlns:a16="http://schemas.microsoft.com/office/drawing/2014/main" id="{6AE42DAF-D85B-4D11-A7D3-C74762548F69}"/>
              </a:ext>
            </a:extLst>
          </p:cNvPr>
          <p:cNvSpPr>
            <a:spLocks noGrp="1" noRot="1" noChangeAspect="1" noChangeArrowheads="1" noTextEdit="1"/>
          </p:cNvSpPr>
          <p:nvPr>
            <p:ph type="sldImg"/>
          </p:nvPr>
        </p:nvSpPr>
        <p:spPr>
          <a:ln/>
        </p:spPr>
      </p:sp>
      <p:sp>
        <p:nvSpPr>
          <p:cNvPr id="84995" name="Rectangle 3">
            <a:extLst>
              <a:ext uri="{FF2B5EF4-FFF2-40B4-BE49-F238E27FC236}">
                <a16:creationId xmlns:a16="http://schemas.microsoft.com/office/drawing/2014/main" id="{2DB89C41-F650-4992-9CFB-16FE0BD99C7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0437514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a:extLst>
              <a:ext uri="{FF2B5EF4-FFF2-40B4-BE49-F238E27FC236}">
                <a16:creationId xmlns:a16="http://schemas.microsoft.com/office/drawing/2014/main" id="{BBF4241F-3D47-478A-B132-FB461D7A8F2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94F89EA7-D2E2-4396-A6BE-31D81516399B}" type="slidenum">
              <a:rPr lang="en-US" altLang="en-US" sz="1300" b="0">
                <a:latin typeface="Arial" panose="020B0604020202020204" pitchFamily="34" charset="0"/>
              </a:rPr>
              <a:pPr/>
              <a:t>56</a:t>
            </a:fld>
            <a:endParaRPr lang="en-US" altLang="en-US" sz="1300" b="0">
              <a:latin typeface="Arial" panose="020B0604020202020204" pitchFamily="34" charset="0"/>
            </a:endParaRPr>
          </a:p>
        </p:txBody>
      </p:sp>
      <p:sp>
        <p:nvSpPr>
          <p:cNvPr id="87042" name="Rectangle 2">
            <a:extLst>
              <a:ext uri="{FF2B5EF4-FFF2-40B4-BE49-F238E27FC236}">
                <a16:creationId xmlns:a16="http://schemas.microsoft.com/office/drawing/2014/main" id="{BD0F22C3-BF17-4651-B7D3-E7DC5A429C43}"/>
              </a:ext>
            </a:extLst>
          </p:cNvPr>
          <p:cNvSpPr>
            <a:spLocks noGrp="1" noRot="1" noChangeAspect="1" noChangeArrowheads="1" noTextEdit="1"/>
          </p:cNvSpPr>
          <p:nvPr>
            <p:ph type="sldImg"/>
          </p:nvPr>
        </p:nvSpPr>
        <p:spPr>
          <a:ln/>
        </p:spPr>
      </p:sp>
      <p:sp>
        <p:nvSpPr>
          <p:cNvPr id="87043" name="Rectangle 3">
            <a:extLst>
              <a:ext uri="{FF2B5EF4-FFF2-40B4-BE49-F238E27FC236}">
                <a16:creationId xmlns:a16="http://schemas.microsoft.com/office/drawing/2014/main" id="{1952D850-0CF0-4582-AD74-3535231CB48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a:extLst>
              <a:ext uri="{FF2B5EF4-FFF2-40B4-BE49-F238E27FC236}">
                <a16:creationId xmlns:a16="http://schemas.microsoft.com/office/drawing/2014/main" id="{9A817B7F-DE9B-4253-BCB9-1248C3ACA86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9AD2F97-C277-40AA-B94A-C707C95198FB}" type="slidenum">
              <a:rPr lang="en-US" altLang="en-US" sz="1300" b="0">
                <a:latin typeface="Arial" panose="020B0604020202020204" pitchFamily="34" charset="0"/>
              </a:rPr>
              <a:pPr/>
              <a:t>57</a:t>
            </a:fld>
            <a:endParaRPr lang="en-US" altLang="en-US" sz="1300" b="0">
              <a:latin typeface="Arial" panose="020B0604020202020204" pitchFamily="34" charset="0"/>
            </a:endParaRPr>
          </a:p>
        </p:txBody>
      </p:sp>
      <p:sp>
        <p:nvSpPr>
          <p:cNvPr id="89090" name="Rectangle 2">
            <a:extLst>
              <a:ext uri="{FF2B5EF4-FFF2-40B4-BE49-F238E27FC236}">
                <a16:creationId xmlns:a16="http://schemas.microsoft.com/office/drawing/2014/main" id="{4FC8150E-3D82-4C3C-99EC-C8C24B6FD482}"/>
              </a:ext>
            </a:extLst>
          </p:cNvPr>
          <p:cNvSpPr>
            <a:spLocks noGrp="1" noRot="1" noChangeAspect="1" noChangeArrowheads="1" noTextEdit="1"/>
          </p:cNvSpPr>
          <p:nvPr>
            <p:ph type="sldImg"/>
          </p:nvPr>
        </p:nvSpPr>
        <p:spPr>
          <a:ln/>
        </p:spPr>
      </p:sp>
      <p:sp>
        <p:nvSpPr>
          <p:cNvPr id="89091" name="Rectangle 3">
            <a:extLst>
              <a:ext uri="{FF2B5EF4-FFF2-40B4-BE49-F238E27FC236}">
                <a16:creationId xmlns:a16="http://schemas.microsoft.com/office/drawing/2014/main" id="{05C9AD1A-924D-4809-8225-7AE5D3D1546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a:extLst>
              <a:ext uri="{FF2B5EF4-FFF2-40B4-BE49-F238E27FC236}">
                <a16:creationId xmlns:a16="http://schemas.microsoft.com/office/drawing/2014/main" id="{4EC65478-03EE-4F19-AF0C-A6FFFF70F77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CCE9DBC6-82BD-4817-B498-2111B5A2B02D}" type="slidenum">
              <a:rPr lang="en-US" altLang="en-US" sz="1300" b="0">
                <a:latin typeface="Arial" panose="020B0604020202020204" pitchFamily="34" charset="0"/>
              </a:rPr>
              <a:pPr/>
              <a:t>58</a:t>
            </a:fld>
            <a:endParaRPr lang="en-US" altLang="en-US" sz="1300" b="0">
              <a:latin typeface="Arial" panose="020B0604020202020204" pitchFamily="34" charset="0"/>
            </a:endParaRPr>
          </a:p>
        </p:txBody>
      </p:sp>
      <p:sp>
        <p:nvSpPr>
          <p:cNvPr id="91138" name="Rectangle 2">
            <a:extLst>
              <a:ext uri="{FF2B5EF4-FFF2-40B4-BE49-F238E27FC236}">
                <a16:creationId xmlns:a16="http://schemas.microsoft.com/office/drawing/2014/main" id="{26AFB718-76DA-4D4C-A3F8-9CE4F4DCA995}"/>
              </a:ext>
            </a:extLst>
          </p:cNvPr>
          <p:cNvSpPr>
            <a:spLocks noGrp="1" noRot="1" noChangeAspect="1" noChangeArrowheads="1" noTextEdit="1"/>
          </p:cNvSpPr>
          <p:nvPr>
            <p:ph type="sldImg"/>
          </p:nvPr>
        </p:nvSpPr>
        <p:spPr>
          <a:ln/>
        </p:spPr>
      </p:sp>
      <p:sp>
        <p:nvSpPr>
          <p:cNvPr id="91139" name="Rectangle 3">
            <a:extLst>
              <a:ext uri="{FF2B5EF4-FFF2-40B4-BE49-F238E27FC236}">
                <a16:creationId xmlns:a16="http://schemas.microsoft.com/office/drawing/2014/main" id="{8DE62496-2674-4338-A7F8-7BDC92CF548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a:extLst>
              <a:ext uri="{FF2B5EF4-FFF2-40B4-BE49-F238E27FC236}">
                <a16:creationId xmlns:a16="http://schemas.microsoft.com/office/drawing/2014/main" id="{A9EEE8D2-86BB-47DB-B8C3-A4123E2C5E4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E264B6DC-C567-4A0F-9D2D-CAA6B79D7468}" type="slidenum">
              <a:rPr lang="en-US" altLang="en-US" sz="1300" b="0">
                <a:latin typeface="Arial" panose="020B0604020202020204" pitchFamily="34" charset="0"/>
              </a:rPr>
              <a:pPr/>
              <a:t>59</a:t>
            </a:fld>
            <a:endParaRPr lang="en-US" altLang="en-US" sz="1300" b="0">
              <a:latin typeface="Arial" panose="020B0604020202020204" pitchFamily="34" charset="0"/>
            </a:endParaRPr>
          </a:p>
        </p:txBody>
      </p:sp>
      <p:sp>
        <p:nvSpPr>
          <p:cNvPr id="93186" name="Rectangle 2">
            <a:extLst>
              <a:ext uri="{FF2B5EF4-FFF2-40B4-BE49-F238E27FC236}">
                <a16:creationId xmlns:a16="http://schemas.microsoft.com/office/drawing/2014/main" id="{C98AA1DA-43D3-4864-9E97-BF8C48CB9146}"/>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AE782B7A-4055-46D8-A8D1-B88C38863D9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A767D6AC-A47C-4945-8D67-248069AC14EC}"/>
              </a:ext>
            </a:extLst>
          </p:cNvPr>
          <p:cNvSpPr>
            <a:spLocks noGrp="1" noRot="1" noChangeAspect="1" noChangeArrowheads="1" noTextEdit="1"/>
          </p:cNvSpPr>
          <p:nvPr>
            <p:ph type="sldImg"/>
          </p:nvPr>
        </p:nvSpPr>
        <p:spPr>
          <a:ln/>
        </p:spPr>
      </p:sp>
      <p:sp>
        <p:nvSpPr>
          <p:cNvPr id="15362" name="Notes Placeholder 2">
            <a:extLst>
              <a:ext uri="{FF2B5EF4-FFF2-40B4-BE49-F238E27FC236}">
                <a16:creationId xmlns:a16="http://schemas.microsoft.com/office/drawing/2014/main" id="{930A7CEE-28DD-41A1-9189-1F5BFE6D725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3" name="Slide Number Placeholder 3">
            <a:extLst>
              <a:ext uri="{FF2B5EF4-FFF2-40B4-BE49-F238E27FC236}">
                <a16:creationId xmlns:a16="http://schemas.microsoft.com/office/drawing/2014/main" id="{5922AD38-7BAE-4110-8A8F-64A2D973262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C89A856A-CC13-4B11-985E-FC277B952D98}" type="slidenum">
              <a:rPr lang="en-US" altLang="en-US" sz="1300" b="0">
                <a:latin typeface="Arial" panose="020B0604020202020204" pitchFamily="34" charset="0"/>
              </a:rPr>
              <a:pPr/>
              <a:t>6</a:t>
            </a:fld>
            <a:endParaRPr lang="en-US" altLang="en-US" sz="1300" b="0">
              <a:latin typeface="Arial" panose="020B0604020202020204"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a:extLst>
              <a:ext uri="{FF2B5EF4-FFF2-40B4-BE49-F238E27FC236}">
                <a16:creationId xmlns:a16="http://schemas.microsoft.com/office/drawing/2014/main" id="{9990BAA8-2F5E-4DAE-9B3C-33AAD454D4FD}"/>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D53377EA-5701-4353-91D6-3E2C2CAB2E85}" type="slidenum">
              <a:rPr lang="en-US" altLang="en-US" sz="1300" b="0">
                <a:latin typeface="Arial" panose="020B0604020202020204" pitchFamily="34" charset="0"/>
              </a:rPr>
              <a:pPr algn="r" eaLnBrk="1" hangingPunct="1"/>
              <a:t>60</a:t>
            </a:fld>
            <a:endParaRPr lang="en-US" altLang="en-US" sz="1300" b="0">
              <a:latin typeface="Arial" panose="020B0604020202020204" pitchFamily="34" charset="0"/>
            </a:endParaRPr>
          </a:p>
        </p:txBody>
      </p:sp>
      <p:sp>
        <p:nvSpPr>
          <p:cNvPr id="95234" name="Rectangle 2">
            <a:extLst>
              <a:ext uri="{FF2B5EF4-FFF2-40B4-BE49-F238E27FC236}">
                <a16:creationId xmlns:a16="http://schemas.microsoft.com/office/drawing/2014/main" id="{611D6461-32B8-45C1-8E07-88609FF9714A}"/>
              </a:ext>
            </a:extLst>
          </p:cNvPr>
          <p:cNvSpPr>
            <a:spLocks noGrp="1" noRot="1" noChangeAspect="1" noChangeArrowheads="1" noTextEdit="1"/>
          </p:cNvSpPr>
          <p:nvPr>
            <p:ph type="sldImg"/>
          </p:nvPr>
        </p:nvSpPr>
        <p:spPr>
          <a:solidFill>
            <a:srgbClr val="FFFFFF"/>
          </a:solidFill>
          <a:ln/>
        </p:spPr>
      </p:sp>
      <p:sp>
        <p:nvSpPr>
          <p:cNvPr id="95235" name="Rectangle 3">
            <a:extLst>
              <a:ext uri="{FF2B5EF4-FFF2-40B4-BE49-F238E27FC236}">
                <a16:creationId xmlns:a16="http://schemas.microsoft.com/office/drawing/2014/main" id="{86BD6736-1A5F-4DA9-A79A-E62725938E2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a:extLst>
              <a:ext uri="{FF2B5EF4-FFF2-40B4-BE49-F238E27FC236}">
                <a16:creationId xmlns:a16="http://schemas.microsoft.com/office/drawing/2014/main" id="{2F20A1C7-9E29-4DBB-9B2C-25250644EFB8}"/>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98EFD446-0EF5-4CB9-8DE1-F34D4BEFB408}" type="slidenum">
              <a:rPr lang="en-US" altLang="en-US" sz="1300" b="0">
                <a:latin typeface="Arial" panose="020B0604020202020204" pitchFamily="34" charset="0"/>
              </a:rPr>
              <a:pPr algn="r" eaLnBrk="1" hangingPunct="1"/>
              <a:t>61</a:t>
            </a:fld>
            <a:endParaRPr lang="en-US" altLang="en-US" sz="1300" b="0">
              <a:latin typeface="Arial" panose="020B0604020202020204" pitchFamily="34" charset="0"/>
            </a:endParaRPr>
          </a:p>
        </p:txBody>
      </p:sp>
      <p:sp>
        <p:nvSpPr>
          <p:cNvPr id="97282" name="Rectangle 2">
            <a:extLst>
              <a:ext uri="{FF2B5EF4-FFF2-40B4-BE49-F238E27FC236}">
                <a16:creationId xmlns:a16="http://schemas.microsoft.com/office/drawing/2014/main" id="{8375808D-AE8D-4769-9688-064A6576F693}"/>
              </a:ext>
            </a:extLst>
          </p:cNvPr>
          <p:cNvSpPr>
            <a:spLocks noGrp="1" noRot="1" noChangeAspect="1" noChangeArrowheads="1" noTextEdit="1"/>
          </p:cNvSpPr>
          <p:nvPr>
            <p:ph type="sldImg"/>
          </p:nvPr>
        </p:nvSpPr>
        <p:spPr>
          <a:solidFill>
            <a:srgbClr val="FFFFFF"/>
          </a:solidFill>
          <a:ln/>
        </p:spPr>
      </p:sp>
      <p:sp>
        <p:nvSpPr>
          <p:cNvPr id="97283" name="Rectangle 3">
            <a:extLst>
              <a:ext uri="{FF2B5EF4-FFF2-40B4-BE49-F238E27FC236}">
                <a16:creationId xmlns:a16="http://schemas.microsoft.com/office/drawing/2014/main" id="{2BF2F91A-9FAD-4B87-8D06-F0AEDE7B8F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a:extLst>
              <a:ext uri="{FF2B5EF4-FFF2-40B4-BE49-F238E27FC236}">
                <a16:creationId xmlns:a16="http://schemas.microsoft.com/office/drawing/2014/main" id="{5AD2DA54-D781-452C-8AE8-6A7FE81F2F9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ACFE32A-ABC3-4547-A4FD-0C88C634F321}" type="slidenum">
              <a:rPr lang="en-US" altLang="en-US" sz="1300" b="0">
                <a:latin typeface="Arial" panose="020B0604020202020204" pitchFamily="34" charset="0"/>
              </a:rPr>
              <a:pPr/>
              <a:t>62</a:t>
            </a:fld>
            <a:endParaRPr lang="en-US" altLang="en-US" sz="1300" b="0">
              <a:latin typeface="Arial" panose="020B0604020202020204" pitchFamily="34" charset="0"/>
            </a:endParaRPr>
          </a:p>
        </p:txBody>
      </p:sp>
      <p:sp>
        <p:nvSpPr>
          <p:cNvPr id="99330" name="Rectangle 2">
            <a:extLst>
              <a:ext uri="{FF2B5EF4-FFF2-40B4-BE49-F238E27FC236}">
                <a16:creationId xmlns:a16="http://schemas.microsoft.com/office/drawing/2014/main" id="{BBE46289-12A7-4ECC-88ED-C04295F5C11F}"/>
              </a:ext>
            </a:extLst>
          </p:cNvPr>
          <p:cNvSpPr>
            <a:spLocks noGrp="1" noRot="1" noChangeAspect="1" noChangeArrowheads="1" noTextEdit="1"/>
          </p:cNvSpPr>
          <p:nvPr>
            <p:ph type="sldImg"/>
          </p:nvPr>
        </p:nvSpPr>
        <p:spPr>
          <a:ln/>
        </p:spPr>
      </p:sp>
      <p:sp>
        <p:nvSpPr>
          <p:cNvPr id="99331" name="Rectangle 3">
            <a:extLst>
              <a:ext uri="{FF2B5EF4-FFF2-40B4-BE49-F238E27FC236}">
                <a16:creationId xmlns:a16="http://schemas.microsoft.com/office/drawing/2014/main" id="{D8D5F6A1-FA90-411E-9FCE-E5B71E98EB4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a:extLst>
              <a:ext uri="{FF2B5EF4-FFF2-40B4-BE49-F238E27FC236}">
                <a16:creationId xmlns:a16="http://schemas.microsoft.com/office/drawing/2014/main" id="{F1457F34-B4FB-4681-8D63-F55B38F441B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162BBF5-A8E8-4345-B660-01081AE4C012}" type="slidenum">
              <a:rPr lang="en-US" altLang="en-US" sz="1300" b="0">
                <a:latin typeface="Arial" panose="020B0604020202020204" pitchFamily="34" charset="0"/>
              </a:rPr>
              <a:pPr/>
              <a:t>63</a:t>
            </a:fld>
            <a:endParaRPr lang="en-US" altLang="en-US" sz="1300" b="0">
              <a:latin typeface="Arial" panose="020B0604020202020204" pitchFamily="34" charset="0"/>
            </a:endParaRPr>
          </a:p>
        </p:txBody>
      </p:sp>
      <p:sp>
        <p:nvSpPr>
          <p:cNvPr id="101378" name="Rectangle 2">
            <a:extLst>
              <a:ext uri="{FF2B5EF4-FFF2-40B4-BE49-F238E27FC236}">
                <a16:creationId xmlns:a16="http://schemas.microsoft.com/office/drawing/2014/main" id="{E8E0BE25-E335-409E-BB5F-996A33DCCF18}"/>
              </a:ext>
            </a:extLst>
          </p:cNvPr>
          <p:cNvSpPr>
            <a:spLocks noGrp="1" noRot="1" noChangeAspect="1" noChangeArrowheads="1" noTextEdit="1"/>
          </p:cNvSpPr>
          <p:nvPr>
            <p:ph type="sldImg"/>
          </p:nvPr>
        </p:nvSpPr>
        <p:spPr>
          <a:ln/>
        </p:spPr>
      </p:sp>
      <p:sp>
        <p:nvSpPr>
          <p:cNvPr id="101379" name="Rectangle 3">
            <a:extLst>
              <a:ext uri="{FF2B5EF4-FFF2-40B4-BE49-F238E27FC236}">
                <a16:creationId xmlns:a16="http://schemas.microsoft.com/office/drawing/2014/main" id="{305F255E-14D7-4820-87E6-A1CCE64732F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a:extLst>
              <a:ext uri="{FF2B5EF4-FFF2-40B4-BE49-F238E27FC236}">
                <a16:creationId xmlns:a16="http://schemas.microsoft.com/office/drawing/2014/main" id="{FF1B59AC-74C4-4724-AA3B-885D32B08ED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05E8BDE1-B3E1-4DBD-900A-3C082C13945E}" type="slidenum">
              <a:rPr lang="en-US" altLang="en-US" sz="1300" b="0">
                <a:latin typeface="Arial" panose="020B0604020202020204" pitchFamily="34" charset="0"/>
              </a:rPr>
              <a:pPr/>
              <a:t>64</a:t>
            </a:fld>
            <a:endParaRPr lang="en-US" altLang="en-US" sz="1300" b="0">
              <a:latin typeface="Arial" panose="020B0604020202020204" pitchFamily="34" charset="0"/>
            </a:endParaRPr>
          </a:p>
        </p:txBody>
      </p:sp>
      <p:sp>
        <p:nvSpPr>
          <p:cNvPr id="103426" name="Rectangle 2">
            <a:extLst>
              <a:ext uri="{FF2B5EF4-FFF2-40B4-BE49-F238E27FC236}">
                <a16:creationId xmlns:a16="http://schemas.microsoft.com/office/drawing/2014/main" id="{FCD0D792-4B2A-43EB-9DEC-CF73F13B71FD}"/>
              </a:ext>
            </a:extLst>
          </p:cNvPr>
          <p:cNvSpPr>
            <a:spLocks noGrp="1" noRot="1" noChangeAspect="1" noChangeArrowheads="1" noTextEdit="1"/>
          </p:cNvSpPr>
          <p:nvPr>
            <p:ph type="sldImg"/>
          </p:nvPr>
        </p:nvSpPr>
        <p:spPr>
          <a:ln/>
        </p:spPr>
      </p:sp>
      <p:sp>
        <p:nvSpPr>
          <p:cNvPr id="103427" name="Rectangle 3">
            <a:extLst>
              <a:ext uri="{FF2B5EF4-FFF2-40B4-BE49-F238E27FC236}">
                <a16:creationId xmlns:a16="http://schemas.microsoft.com/office/drawing/2014/main" id="{109D200D-D616-413F-9715-C4D63F5BC2B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a:extLst>
              <a:ext uri="{FF2B5EF4-FFF2-40B4-BE49-F238E27FC236}">
                <a16:creationId xmlns:a16="http://schemas.microsoft.com/office/drawing/2014/main" id="{507BCA8A-FF99-44BF-B020-16DF1820609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3012E7A4-CD44-4C84-80C5-F3FED76CC8AA}" type="slidenum">
              <a:rPr lang="en-US" altLang="en-US" sz="1300" b="0">
                <a:latin typeface="Arial" panose="020B0604020202020204" pitchFamily="34" charset="0"/>
              </a:rPr>
              <a:pPr/>
              <a:t>65</a:t>
            </a:fld>
            <a:endParaRPr lang="en-US" altLang="en-US" sz="1300" b="0">
              <a:latin typeface="Arial" panose="020B0604020202020204" pitchFamily="34" charset="0"/>
            </a:endParaRPr>
          </a:p>
        </p:txBody>
      </p:sp>
      <p:sp>
        <p:nvSpPr>
          <p:cNvPr id="105474" name="Rectangle 2">
            <a:extLst>
              <a:ext uri="{FF2B5EF4-FFF2-40B4-BE49-F238E27FC236}">
                <a16:creationId xmlns:a16="http://schemas.microsoft.com/office/drawing/2014/main" id="{E0ACD7AD-A83B-4F00-A1ED-ADB0873D08C9}"/>
              </a:ext>
            </a:extLst>
          </p:cNvPr>
          <p:cNvSpPr>
            <a:spLocks noGrp="1" noRot="1" noChangeAspect="1" noChangeArrowheads="1" noTextEdit="1"/>
          </p:cNvSpPr>
          <p:nvPr>
            <p:ph type="sldImg"/>
          </p:nvPr>
        </p:nvSpPr>
        <p:spPr>
          <a:ln/>
        </p:spPr>
      </p:sp>
      <p:sp>
        <p:nvSpPr>
          <p:cNvPr id="105475" name="Rectangle 3">
            <a:extLst>
              <a:ext uri="{FF2B5EF4-FFF2-40B4-BE49-F238E27FC236}">
                <a16:creationId xmlns:a16="http://schemas.microsoft.com/office/drawing/2014/main" id="{470567F1-B9BE-409A-AF19-45E35A990C9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a:extLst>
              <a:ext uri="{FF2B5EF4-FFF2-40B4-BE49-F238E27FC236}">
                <a16:creationId xmlns:a16="http://schemas.microsoft.com/office/drawing/2014/main" id="{507BCA8A-FF99-44BF-B020-16DF1820609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3012E7A4-CD44-4C84-80C5-F3FED76CC8AA}" type="slidenum">
              <a:rPr lang="en-US" altLang="en-US" sz="1300" b="0">
                <a:latin typeface="Arial" panose="020B0604020202020204" pitchFamily="34" charset="0"/>
              </a:rPr>
              <a:pPr/>
              <a:t>66</a:t>
            </a:fld>
            <a:endParaRPr lang="en-US" altLang="en-US" sz="1300" b="0">
              <a:latin typeface="Arial" panose="020B0604020202020204" pitchFamily="34" charset="0"/>
            </a:endParaRPr>
          </a:p>
        </p:txBody>
      </p:sp>
      <p:sp>
        <p:nvSpPr>
          <p:cNvPr id="105474" name="Rectangle 2">
            <a:extLst>
              <a:ext uri="{FF2B5EF4-FFF2-40B4-BE49-F238E27FC236}">
                <a16:creationId xmlns:a16="http://schemas.microsoft.com/office/drawing/2014/main" id="{E0ACD7AD-A83B-4F00-A1ED-ADB0873D08C9}"/>
              </a:ext>
            </a:extLst>
          </p:cNvPr>
          <p:cNvSpPr>
            <a:spLocks noGrp="1" noRot="1" noChangeAspect="1" noChangeArrowheads="1" noTextEdit="1"/>
          </p:cNvSpPr>
          <p:nvPr>
            <p:ph type="sldImg"/>
          </p:nvPr>
        </p:nvSpPr>
        <p:spPr>
          <a:ln/>
        </p:spPr>
      </p:sp>
      <p:sp>
        <p:nvSpPr>
          <p:cNvPr id="105475" name="Rectangle 3">
            <a:extLst>
              <a:ext uri="{FF2B5EF4-FFF2-40B4-BE49-F238E27FC236}">
                <a16:creationId xmlns:a16="http://schemas.microsoft.com/office/drawing/2014/main" id="{470567F1-B9BE-409A-AF19-45E35A990C9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4015690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a:extLst>
              <a:ext uri="{FF2B5EF4-FFF2-40B4-BE49-F238E27FC236}">
                <a16:creationId xmlns:a16="http://schemas.microsoft.com/office/drawing/2014/main" id="{1344C221-75B8-4885-A04C-B876B5F6293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9E6764B3-B382-48C0-8F29-C23EA2D13C8A}" type="slidenum">
              <a:rPr lang="en-US" altLang="en-US" sz="1300" b="0">
                <a:latin typeface="Arial" panose="020B0604020202020204" pitchFamily="34" charset="0"/>
              </a:rPr>
              <a:pPr/>
              <a:t>67</a:t>
            </a:fld>
            <a:endParaRPr lang="en-US" altLang="en-US" sz="1300" b="0">
              <a:latin typeface="Arial" panose="020B0604020202020204" pitchFamily="34" charset="0"/>
            </a:endParaRPr>
          </a:p>
        </p:txBody>
      </p:sp>
      <p:sp>
        <p:nvSpPr>
          <p:cNvPr id="107522" name="Rectangle 2">
            <a:extLst>
              <a:ext uri="{FF2B5EF4-FFF2-40B4-BE49-F238E27FC236}">
                <a16:creationId xmlns:a16="http://schemas.microsoft.com/office/drawing/2014/main" id="{22145BAE-B6B9-4C60-A83E-0FBA6893DB0E}"/>
              </a:ext>
            </a:extLst>
          </p:cNvPr>
          <p:cNvSpPr>
            <a:spLocks noGrp="1" noRot="1" noChangeAspect="1" noChangeArrowheads="1" noTextEdit="1"/>
          </p:cNvSpPr>
          <p:nvPr>
            <p:ph type="sldImg"/>
          </p:nvPr>
        </p:nvSpPr>
        <p:spPr>
          <a:ln/>
        </p:spPr>
      </p:sp>
      <p:sp>
        <p:nvSpPr>
          <p:cNvPr id="107523" name="Rectangle 3">
            <a:extLst>
              <a:ext uri="{FF2B5EF4-FFF2-40B4-BE49-F238E27FC236}">
                <a16:creationId xmlns:a16="http://schemas.microsoft.com/office/drawing/2014/main" id="{03CFB582-B635-4F3F-BF82-5CE6BC1DC86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a:extLst>
              <a:ext uri="{FF2B5EF4-FFF2-40B4-BE49-F238E27FC236}">
                <a16:creationId xmlns:a16="http://schemas.microsoft.com/office/drawing/2014/main" id="{66400A6F-A10E-4696-BE4C-00936C0BAF0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1C1DC39E-F5B1-421F-853A-5B0459B07C2B}" type="slidenum">
              <a:rPr lang="en-US" altLang="en-US" sz="1300" b="0">
                <a:latin typeface="Arial" panose="020B0604020202020204" pitchFamily="34" charset="0"/>
              </a:rPr>
              <a:pPr/>
              <a:t>68</a:t>
            </a:fld>
            <a:endParaRPr lang="en-US" altLang="en-US" sz="1300" b="0">
              <a:latin typeface="Arial" panose="020B0604020202020204" pitchFamily="34" charset="0"/>
            </a:endParaRPr>
          </a:p>
        </p:txBody>
      </p:sp>
      <p:sp>
        <p:nvSpPr>
          <p:cNvPr id="109570" name="Rectangle 2">
            <a:extLst>
              <a:ext uri="{FF2B5EF4-FFF2-40B4-BE49-F238E27FC236}">
                <a16:creationId xmlns:a16="http://schemas.microsoft.com/office/drawing/2014/main" id="{FA7AD534-8A6F-492A-9C68-46D4ABA55466}"/>
              </a:ext>
            </a:extLst>
          </p:cNvPr>
          <p:cNvSpPr>
            <a:spLocks noGrp="1" noRot="1" noChangeAspect="1" noChangeArrowheads="1" noTextEdit="1"/>
          </p:cNvSpPr>
          <p:nvPr>
            <p:ph type="sldImg"/>
          </p:nvPr>
        </p:nvSpPr>
        <p:spPr>
          <a:ln/>
        </p:spPr>
      </p:sp>
      <p:sp>
        <p:nvSpPr>
          <p:cNvPr id="109571" name="Rectangle 3">
            <a:extLst>
              <a:ext uri="{FF2B5EF4-FFF2-40B4-BE49-F238E27FC236}">
                <a16:creationId xmlns:a16="http://schemas.microsoft.com/office/drawing/2014/main" id="{7A138BD3-D27F-45F1-ABD0-48BF35F87FB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a:extLst>
              <a:ext uri="{FF2B5EF4-FFF2-40B4-BE49-F238E27FC236}">
                <a16:creationId xmlns:a16="http://schemas.microsoft.com/office/drawing/2014/main" id="{FD2E9613-58AC-40C4-8566-5272DF95AF5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13D33D1C-AF02-4DD8-B78E-EBB3D1BE5FBE}" type="slidenum">
              <a:rPr lang="en-US" altLang="en-US" sz="1300" b="0">
                <a:latin typeface="Arial" panose="020B0604020202020204" pitchFamily="34" charset="0"/>
              </a:rPr>
              <a:pPr/>
              <a:t>69</a:t>
            </a:fld>
            <a:endParaRPr lang="en-US" altLang="en-US" sz="1300" b="0">
              <a:latin typeface="Arial" panose="020B0604020202020204" pitchFamily="34" charset="0"/>
            </a:endParaRPr>
          </a:p>
        </p:txBody>
      </p:sp>
      <p:sp>
        <p:nvSpPr>
          <p:cNvPr id="111618" name="Rectangle 2">
            <a:extLst>
              <a:ext uri="{FF2B5EF4-FFF2-40B4-BE49-F238E27FC236}">
                <a16:creationId xmlns:a16="http://schemas.microsoft.com/office/drawing/2014/main" id="{E4CEDA25-FF61-4518-96F7-90B43DFD48D5}"/>
              </a:ext>
            </a:extLst>
          </p:cNvPr>
          <p:cNvSpPr>
            <a:spLocks noGrp="1" noRot="1" noChangeAspect="1" noChangeArrowheads="1" noTextEdit="1"/>
          </p:cNvSpPr>
          <p:nvPr>
            <p:ph type="sldImg"/>
          </p:nvPr>
        </p:nvSpPr>
        <p:spPr>
          <a:ln/>
        </p:spPr>
      </p:sp>
      <p:sp>
        <p:nvSpPr>
          <p:cNvPr id="111619" name="Rectangle 3">
            <a:extLst>
              <a:ext uri="{FF2B5EF4-FFF2-40B4-BE49-F238E27FC236}">
                <a16:creationId xmlns:a16="http://schemas.microsoft.com/office/drawing/2014/main" id="{1253E41A-6731-4E6B-921E-0147EE87635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84BE1E37-1AFE-44FE-9E6C-08A400ED34FE}"/>
              </a:ext>
            </a:extLst>
          </p:cNvPr>
          <p:cNvSpPr>
            <a:spLocks noGrp="1" noRot="1" noChangeAspect="1" noChangeArrowheads="1" noTextEdit="1"/>
          </p:cNvSpPr>
          <p:nvPr>
            <p:ph type="sldImg"/>
          </p:nvPr>
        </p:nvSpPr>
        <p:spPr>
          <a:ln/>
        </p:spPr>
      </p:sp>
      <p:sp>
        <p:nvSpPr>
          <p:cNvPr id="17410" name="Notes Placeholder 2">
            <a:extLst>
              <a:ext uri="{FF2B5EF4-FFF2-40B4-BE49-F238E27FC236}">
                <a16:creationId xmlns:a16="http://schemas.microsoft.com/office/drawing/2014/main" id="{1FAA17AE-9777-49E3-A17A-CC8A4BBD20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1" name="Slide Number Placeholder 3">
            <a:extLst>
              <a:ext uri="{FF2B5EF4-FFF2-40B4-BE49-F238E27FC236}">
                <a16:creationId xmlns:a16="http://schemas.microsoft.com/office/drawing/2014/main" id="{9CC7857C-982B-4F57-9F83-703F43803CF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950BCD0-8B04-4215-A144-6915A8CB8C28}" type="slidenum">
              <a:rPr lang="en-US" altLang="en-US" sz="1300" b="0">
                <a:latin typeface="Arial" panose="020B0604020202020204" pitchFamily="34" charset="0"/>
              </a:rPr>
              <a:pPr/>
              <a:t>7</a:t>
            </a:fld>
            <a:endParaRPr lang="en-US" altLang="en-US" sz="1300" b="0">
              <a:latin typeface="Arial" panose="020B0604020202020204"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a:extLst>
              <a:ext uri="{FF2B5EF4-FFF2-40B4-BE49-F238E27FC236}">
                <a16:creationId xmlns:a16="http://schemas.microsoft.com/office/drawing/2014/main" id="{6B336DE3-0289-4BE7-BF04-8AA5372331D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ED1D433-20B0-4298-8D8E-5BA7CA55095E}" type="slidenum">
              <a:rPr lang="en-US" altLang="en-US" sz="1300" b="0">
                <a:latin typeface="Arial" panose="020B0604020202020204" pitchFamily="34" charset="0"/>
              </a:rPr>
              <a:pPr/>
              <a:t>70</a:t>
            </a:fld>
            <a:endParaRPr lang="en-US" altLang="en-US" sz="1300" b="0">
              <a:latin typeface="Arial" panose="020B0604020202020204" pitchFamily="34" charset="0"/>
            </a:endParaRPr>
          </a:p>
        </p:txBody>
      </p:sp>
      <p:sp>
        <p:nvSpPr>
          <p:cNvPr id="113666" name="Rectangle 2">
            <a:extLst>
              <a:ext uri="{FF2B5EF4-FFF2-40B4-BE49-F238E27FC236}">
                <a16:creationId xmlns:a16="http://schemas.microsoft.com/office/drawing/2014/main" id="{24EB69E2-3C92-482B-AE0F-0C885FBA50CE}"/>
              </a:ext>
            </a:extLst>
          </p:cNvPr>
          <p:cNvSpPr>
            <a:spLocks noGrp="1" noRot="1" noChangeAspect="1" noChangeArrowheads="1" noTextEdit="1"/>
          </p:cNvSpPr>
          <p:nvPr>
            <p:ph type="sldImg"/>
          </p:nvPr>
        </p:nvSpPr>
        <p:spPr>
          <a:ln/>
        </p:spPr>
      </p:sp>
      <p:sp>
        <p:nvSpPr>
          <p:cNvPr id="113667" name="Rectangle 3">
            <a:extLst>
              <a:ext uri="{FF2B5EF4-FFF2-40B4-BE49-F238E27FC236}">
                <a16:creationId xmlns:a16="http://schemas.microsoft.com/office/drawing/2014/main" id="{13CEB497-9F94-4BF1-A964-3A2FBD54B14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a:extLst>
              <a:ext uri="{FF2B5EF4-FFF2-40B4-BE49-F238E27FC236}">
                <a16:creationId xmlns:a16="http://schemas.microsoft.com/office/drawing/2014/main" id="{CAD59726-C6C5-4E03-BD11-983DCD53215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9EA54145-07CD-4918-8CFE-7904EECA4DD3}" type="slidenum">
              <a:rPr lang="en-US" altLang="en-US" sz="1300" b="0">
                <a:latin typeface="Arial" panose="020B0604020202020204" pitchFamily="34" charset="0"/>
              </a:rPr>
              <a:pPr/>
              <a:t>71</a:t>
            </a:fld>
            <a:endParaRPr lang="en-US" altLang="en-US" sz="1300" b="0">
              <a:latin typeface="Arial" panose="020B0604020202020204" pitchFamily="34" charset="0"/>
            </a:endParaRPr>
          </a:p>
        </p:txBody>
      </p:sp>
      <p:sp>
        <p:nvSpPr>
          <p:cNvPr id="115714" name="Rectangle 2">
            <a:extLst>
              <a:ext uri="{FF2B5EF4-FFF2-40B4-BE49-F238E27FC236}">
                <a16:creationId xmlns:a16="http://schemas.microsoft.com/office/drawing/2014/main" id="{DBBF8FC5-2E08-4441-8C4B-727275AF644F}"/>
              </a:ext>
            </a:extLst>
          </p:cNvPr>
          <p:cNvSpPr>
            <a:spLocks noGrp="1" noRot="1" noChangeAspect="1" noChangeArrowheads="1" noTextEdit="1"/>
          </p:cNvSpPr>
          <p:nvPr>
            <p:ph type="sldImg"/>
          </p:nvPr>
        </p:nvSpPr>
        <p:spPr>
          <a:ln/>
        </p:spPr>
      </p:sp>
      <p:sp>
        <p:nvSpPr>
          <p:cNvPr id="115715" name="Rectangle 3">
            <a:extLst>
              <a:ext uri="{FF2B5EF4-FFF2-40B4-BE49-F238E27FC236}">
                <a16:creationId xmlns:a16="http://schemas.microsoft.com/office/drawing/2014/main" id="{02C3888A-1E48-4F95-8E3D-3EE5F97BD64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a:extLst>
              <a:ext uri="{FF2B5EF4-FFF2-40B4-BE49-F238E27FC236}">
                <a16:creationId xmlns:a16="http://schemas.microsoft.com/office/drawing/2014/main" id="{6DCD42F8-D820-4ACC-AC0E-95CEE1D951D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178253A9-28C6-4B83-8E11-BFF13F2A4839}" type="slidenum">
              <a:rPr lang="en-US" altLang="en-US" sz="1300" b="0">
                <a:latin typeface="Arial" panose="020B0604020202020204" pitchFamily="34" charset="0"/>
              </a:rPr>
              <a:pPr/>
              <a:t>72</a:t>
            </a:fld>
            <a:endParaRPr lang="en-US" altLang="en-US" sz="1300" b="0">
              <a:latin typeface="Arial" panose="020B0604020202020204" pitchFamily="34" charset="0"/>
            </a:endParaRPr>
          </a:p>
        </p:txBody>
      </p:sp>
      <p:sp>
        <p:nvSpPr>
          <p:cNvPr id="117762" name="Rectangle 2">
            <a:extLst>
              <a:ext uri="{FF2B5EF4-FFF2-40B4-BE49-F238E27FC236}">
                <a16:creationId xmlns:a16="http://schemas.microsoft.com/office/drawing/2014/main" id="{7FC3D996-E8E8-4E98-8CD4-B8E019CEABEE}"/>
              </a:ext>
            </a:extLst>
          </p:cNvPr>
          <p:cNvSpPr>
            <a:spLocks noGrp="1" noRot="1" noChangeAspect="1" noChangeArrowheads="1" noTextEdit="1"/>
          </p:cNvSpPr>
          <p:nvPr>
            <p:ph type="sldImg"/>
          </p:nvPr>
        </p:nvSpPr>
        <p:spPr>
          <a:ln/>
        </p:spPr>
      </p:sp>
      <p:sp>
        <p:nvSpPr>
          <p:cNvPr id="117763" name="Rectangle 3">
            <a:extLst>
              <a:ext uri="{FF2B5EF4-FFF2-40B4-BE49-F238E27FC236}">
                <a16:creationId xmlns:a16="http://schemas.microsoft.com/office/drawing/2014/main" id="{9A32D72C-0944-488D-90B6-F47867BAA60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a:extLst>
              <a:ext uri="{FF2B5EF4-FFF2-40B4-BE49-F238E27FC236}">
                <a16:creationId xmlns:a16="http://schemas.microsoft.com/office/drawing/2014/main" id="{2743FE9F-A69E-447B-9C5A-161CBD0EEF2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D657688E-09E2-4C8B-85C9-44AB8EAA415E}" type="slidenum">
              <a:rPr lang="en-US" altLang="en-US" sz="1300" b="0">
                <a:latin typeface="Arial" panose="020B0604020202020204" pitchFamily="34" charset="0"/>
              </a:rPr>
              <a:pPr/>
              <a:t>73</a:t>
            </a:fld>
            <a:endParaRPr lang="en-US" altLang="en-US" sz="1300" b="0">
              <a:latin typeface="Arial" panose="020B0604020202020204" pitchFamily="34" charset="0"/>
            </a:endParaRPr>
          </a:p>
        </p:txBody>
      </p:sp>
      <p:sp>
        <p:nvSpPr>
          <p:cNvPr id="119810" name="Rectangle 2">
            <a:extLst>
              <a:ext uri="{FF2B5EF4-FFF2-40B4-BE49-F238E27FC236}">
                <a16:creationId xmlns:a16="http://schemas.microsoft.com/office/drawing/2014/main" id="{810C780A-9D3E-45D2-A0EF-E4E3BF1E6504}"/>
              </a:ext>
            </a:extLst>
          </p:cNvPr>
          <p:cNvSpPr>
            <a:spLocks noGrp="1" noRot="1" noChangeAspect="1" noChangeArrowheads="1" noTextEdit="1"/>
          </p:cNvSpPr>
          <p:nvPr>
            <p:ph type="sldImg"/>
          </p:nvPr>
        </p:nvSpPr>
        <p:spPr>
          <a:ln/>
        </p:spPr>
      </p:sp>
      <p:sp>
        <p:nvSpPr>
          <p:cNvPr id="119811" name="Rectangle 3">
            <a:extLst>
              <a:ext uri="{FF2B5EF4-FFF2-40B4-BE49-F238E27FC236}">
                <a16:creationId xmlns:a16="http://schemas.microsoft.com/office/drawing/2014/main" id="{561C7241-09A6-46A1-BE76-79F16C2DC14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a:extLst>
              <a:ext uri="{FF2B5EF4-FFF2-40B4-BE49-F238E27FC236}">
                <a16:creationId xmlns:a16="http://schemas.microsoft.com/office/drawing/2014/main" id="{25D8D28B-E2F3-43CF-8B76-13C72E3C9E3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D513E73-A300-4382-B1E7-1A36F511DBB4}" type="slidenum">
              <a:rPr lang="en-US" altLang="en-US" sz="1300" b="0">
                <a:latin typeface="Arial" panose="020B0604020202020204" pitchFamily="34" charset="0"/>
              </a:rPr>
              <a:pPr/>
              <a:t>74</a:t>
            </a:fld>
            <a:endParaRPr lang="en-US" altLang="en-US" sz="1300" b="0">
              <a:latin typeface="Arial" panose="020B0604020202020204" pitchFamily="34" charset="0"/>
            </a:endParaRPr>
          </a:p>
        </p:txBody>
      </p:sp>
      <p:sp>
        <p:nvSpPr>
          <p:cNvPr id="121858" name="Rectangle 2">
            <a:extLst>
              <a:ext uri="{FF2B5EF4-FFF2-40B4-BE49-F238E27FC236}">
                <a16:creationId xmlns:a16="http://schemas.microsoft.com/office/drawing/2014/main" id="{815FE94B-FC91-4476-8960-B4E08AF1AB25}"/>
              </a:ext>
            </a:extLst>
          </p:cNvPr>
          <p:cNvSpPr>
            <a:spLocks noGrp="1" noRot="1" noChangeAspect="1" noChangeArrowheads="1" noTextEdit="1"/>
          </p:cNvSpPr>
          <p:nvPr>
            <p:ph type="sldImg"/>
          </p:nvPr>
        </p:nvSpPr>
        <p:spPr>
          <a:ln/>
        </p:spPr>
      </p:sp>
      <p:sp>
        <p:nvSpPr>
          <p:cNvPr id="121859" name="Rectangle 3">
            <a:extLst>
              <a:ext uri="{FF2B5EF4-FFF2-40B4-BE49-F238E27FC236}">
                <a16:creationId xmlns:a16="http://schemas.microsoft.com/office/drawing/2014/main" id="{67C05BC2-3B6D-4DDB-A40D-5B649B8ABDE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a:extLst>
              <a:ext uri="{FF2B5EF4-FFF2-40B4-BE49-F238E27FC236}">
                <a16:creationId xmlns:a16="http://schemas.microsoft.com/office/drawing/2014/main" id="{3DB1AA43-D5FE-41E6-B1EC-F8BB23695C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D2F78A1B-8E6F-4F40-9E3D-9E3D76355E7F}" type="slidenum">
              <a:rPr lang="en-US" altLang="en-US" sz="1300" b="0">
                <a:latin typeface="Arial" panose="020B0604020202020204" pitchFamily="34" charset="0"/>
              </a:rPr>
              <a:pPr/>
              <a:t>75</a:t>
            </a:fld>
            <a:endParaRPr lang="en-US" altLang="en-US" sz="1300" b="0">
              <a:latin typeface="Arial" panose="020B0604020202020204" pitchFamily="34" charset="0"/>
            </a:endParaRPr>
          </a:p>
        </p:txBody>
      </p:sp>
      <p:sp>
        <p:nvSpPr>
          <p:cNvPr id="123906" name="Rectangle 2">
            <a:extLst>
              <a:ext uri="{FF2B5EF4-FFF2-40B4-BE49-F238E27FC236}">
                <a16:creationId xmlns:a16="http://schemas.microsoft.com/office/drawing/2014/main" id="{5D658F1C-DA17-45A1-BE3D-0F1B8D093961}"/>
              </a:ext>
            </a:extLst>
          </p:cNvPr>
          <p:cNvSpPr>
            <a:spLocks noGrp="1" noRot="1" noChangeAspect="1" noChangeArrowheads="1" noTextEdit="1"/>
          </p:cNvSpPr>
          <p:nvPr>
            <p:ph type="sldImg"/>
          </p:nvPr>
        </p:nvSpPr>
        <p:spPr>
          <a:ln/>
        </p:spPr>
      </p:sp>
      <p:sp>
        <p:nvSpPr>
          <p:cNvPr id="123907" name="Rectangle 3">
            <a:extLst>
              <a:ext uri="{FF2B5EF4-FFF2-40B4-BE49-F238E27FC236}">
                <a16:creationId xmlns:a16="http://schemas.microsoft.com/office/drawing/2014/main" id="{8FD04429-79A2-4F1B-858A-1287A2C99ED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7">
            <a:extLst>
              <a:ext uri="{FF2B5EF4-FFF2-40B4-BE49-F238E27FC236}">
                <a16:creationId xmlns:a16="http://schemas.microsoft.com/office/drawing/2014/main" id="{4A4A72D3-B8AC-423E-8C56-C99FEAA3A80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B04B6EE6-E904-4640-A2ED-3D1005E76D08}" type="slidenum">
              <a:rPr lang="en-US" altLang="en-US" sz="1300" b="0">
                <a:latin typeface="Arial" panose="020B0604020202020204" pitchFamily="34" charset="0"/>
              </a:rPr>
              <a:pPr/>
              <a:t>76</a:t>
            </a:fld>
            <a:endParaRPr lang="en-US" altLang="en-US" sz="1300" b="0">
              <a:latin typeface="Arial" panose="020B0604020202020204" pitchFamily="34" charset="0"/>
            </a:endParaRPr>
          </a:p>
        </p:txBody>
      </p:sp>
      <p:sp>
        <p:nvSpPr>
          <p:cNvPr id="125954" name="Rectangle 2">
            <a:extLst>
              <a:ext uri="{FF2B5EF4-FFF2-40B4-BE49-F238E27FC236}">
                <a16:creationId xmlns:a16="http://schemas.microsoft.com/office/drawing/2014/main" id="{520BBF12-4E9B-4BE6-AAB0-9720CBD0F68D}"/>
              </a:ext>
            </a:extLst>
          </p:cNvPr>
          <p:cNvSpPr>
            <a:spLocks noGrp="1" noRot="1" noChangeAspect="1" noChangeArrowheads="1" noTextEdit="1"/>
          </p:cNvSpPr>
          <p:nvPr>
            <p:ph type="sldImg"/>
          </p:nvPr>
        </p:nvSpPr>
        <p:spPr>
          <a:ln/>
        </p:spPr>
      </p:sp>
      <p:sp>
        <p:nvSpPr>
          <p:cNvPr id="125955" name="Rectangle 3">
            <a:extLst>
              <a:ext uri="{FF2B5EF4-FFF2-40B4-BE49-F238E27FC236}">
                <a16:creationId xmlns:a16="http://schemas.microsoft.com/office/drawing/2014/main" id="{B1B13ED1-9C2F-409B-A049-E97DFD62EBE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7">
            <a:extLst>
              <a:ext uri="{FF2B5EF4-FFF2-40B4-BE49-F238E27FC236}">
                <a16:creationId xmlns:a16="http://schemas.microsoft.com/office/drawing/2014/main" id="{3CBBC96C-31FB-40B1-8AC7-AAEDC3FFC57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5F5C1469-87FA-4C61-B143-6A80FF9CD5D5}" type="slidenum">
              <a:rPr lang="en-US" altLang="en-US" sz="1300" b="0">
                <a:latin typeface="Arial" panose="020B0604020202020204" pitchFamily="34" charset="0"/>
              </a:rPr>
              <a:pPr/>
              <a:t>77</a:t>
            </a:fld>
            <a:endParaRPr lang="en-US" altLang="en-US" sz="1300" b="0">
              <a:latin typeface="Arial" panose="020B0604020202020204" pitchFamily="34" charset="0"/>
            </a:endParaRPr>
          </a:p>
        </p:txBody>
      </p:sp>
      <p:sp>
        <p:nvSpPr>
          <p:cNvPr id="128002" name="Rectangle 2">
            <a:extLst>
              <a:ext uri="{FF2B5EF4-FFF2-40B4-BE49-F238E27FC236}">
                <a16:creationId xmlns:a16="http://schemas.microsoft.com/office/drawing/2014/main" id="{C8451A52-4AB1-44C3-B277-52BA36F5E9A6}"/>
              </a:ext>
            </a:extLst>
          </p:cNvPr>
          <p:cNvSpPr>
            <a:spLocks noGrp="1" noRot="1" noChangeAspect="1" noChangeArrowheads="1" noTextEdit="1"/>
          </p:cNvSpPr>
          <p:nvPr>
            <p:ph type="sldImg"/>
          </p:nvPr>
        </p:nvSpPr>
        <p:spPr>
          <a:ln/>
        </p:spPr>
      </p:sp>
      <p:sp>
        <p:nvSpPr>
          <p:cNvPr id="128003" name="Rectangle 3">
            <a:extLst>
              <a:ext uri="{FF2B5EF4-FFF2-40B4-BE49-F238E27FC236}">
                <a16:creationId xmlns:a16="http://schemas.microsoft.com/office/drawing/2014/main" id="{60B6D9D8-D9AD-4741-A928-FCB3176C4B4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a:extLst>
              <a:ext uri="{FF2B5EF4-FFF2-40B4-BE49-F238E27FC236}">
                <a16:creationId xmlns:a16="http://schemas.microsoft.com/office/drawing/2014/main" id="{206B23F2-2BA5-406B-AA3F-BB5B2DF76D7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4746FFF4-19D0-4BC6-A8E8-DE1132DC5150}" type="slidenum">
              <a:rPr lang="en-US" altLang="en-US" sz="1300" b="0">
                <a:latin typeface="Arial" panose="020B0604020202020204" pitchFamily="34" charset="0"/>
              </a:rPr>
              <a:pPr/>
              <a:t>78</a:t>
            </a:fld>
            <a:endParaRPr lang="en-US" altLang="en-US" sz="1300" b="0">
              <a:latin typeface="Arial" panose="020B0604020202020204" pitchFamily="34" charset="0"/>
            </a:endParaRPr>
          </a:p>
        </p:txBody>
      </p:sp>
      <p:sp>
        <p:nvSpPr>
          <p:cNvPr id="130050" name="Rectangle 2">
            <a:extLst>
              <a:ext uri="{FF2B5EF4-FFF2-40B4-BE49-F238E27FC236}">
                <a16:creationId xmlns:a16="http://schemas.microsoft.com/office/drawing/2014/main" id="{AA12819E-F005-46E3-AE12-2A6B73762E03}"/>
              </a:ext>
            </a:extLst>
          </p:cNvPr>
          <p:cNvSpPr>
            <a:spLocks noGrp="1" noRot="1" noChangeAspect="1" noChangeArrowheads="1" noTextEdit="1"/>
          </p:cNvSpPr>
          <p:nvPr>
            <p:ph type="sldImg"/>
          </p:nvPr>
        </p:nvSpPr>
        <p:spPr>
          <a:ln/>
        </p:spPr>
      </p:sp>
      <p:sp>
        <p:nvSpPr>
          <p:cNvPr id="130051" name="Rectangle 3">
            <a:extLst>
              <a:ext uri="{FF2B5EF4-FFF2-40B4-BE49-F238E27FC236}">
                <a16:creationId xmlns:a16="http://schemas.microsoft.com/office/drawing/2014/main" id="{19AF6E6C-64E6-42FB-BF8C-6023C2D4B3A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a:extLst>
              <a:ext uri="{FF2B5EF4-FFF2-40B4-BE49-F238E27FC236}">
                <a16:creationId xmlns:a16="http://schemas.microsoft.com/office/drawing/2014/main" id="{DB62B833-6339-457C-ABF3-1F51A9EA00F2}"/>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5FFF2A0C-BF7F-4957-B5A6-FAF006CF7938}" type="slidenum">
              <a:rPr lang="en-US" altLang="en-US" sz="1300" b="0">
                <a:latin typeface="Arial" panose="020B0604020202020204" pitchFamily="34" charset="0"/>
              </a:rPr>
              <a:pPr algn="r" eaLnBrk="1" hangingPunct="1"/>
              <a:t>79</a:t>
            </a:fld>
            <a:endParaRPr lang="en-US" altLang="en-US" sz="1300" b="0">
              <a:latin typeface="Arial" panose="020B0604020202020204" pitchFamily="34" charset="0"/>
            </a:endParaRPr>
          </a:p>
        </p:txBody>
      </p:sp>
      <p:sp>
        <p:nvSpPr>
          <p:cNvPr id="132098" name="Rectangle 2">
            <a:extLst>
              <a:ext uri="{FF2B5EF4-FFF2-40B4-BE49-F238E27FC236}">
                <a16:creationId xmlns:a16="http://schemas.microsoft.com/office/drawing/2014/main" id="{1E6456B2-EDD6-4C86-AEB0-37367012314D}"/>
              </a:ext>
            </a:extLst>
          </p:cNvPr>
          <p:cNvSpPr>
            <a:spLocks noGrp="1" noRot="1" noChangeAspect="1" noChangeArrowheads="1" noTextEdit="1"/>
          </p:cNvSpPr>
          <p:nvPr>
            <p:ph type="sldImg"/>
          </p:nvPr>
        </p:nvSpPr>
        <p:spPr>
          <a:solidFill>
            <a:srgbClr val="FFFFFF"/>
          </a:solidFill>
          <a:ln/>
        </p:spPr>
      </p:sp>
      <p:sp>
        <p:nvSpPr>
          <p:cNvPr id="132099" name="Rectangle 3">
            <a:extLst>
              <a:ext uri="{FF2B5EF4-FFF2-40B4-BE49-F238E27FC236}">
                <a16:creationId xmlns:a16="http://schemas.microsoft.com/office/drawing/2014/main" id="{F3F34961-D8CE-4631-B2DE-41768E3F1BC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CD9C7864-F2A7-46B4-8D67-9AB678D17419}"/>
              </a:ext>
            </a:extLst>
          </p:cNvPr>
          <p:cNvSpPr>
            <a:spLocks noGrp="1" noRot="1" noChangeAspect="1" noChangeArrowheads="1" noTextEdit="1"/>
          </p:cNvSpPr>
          <p:nvPr>
            <p:ph type="sldImg"/>
          </p:nvPr>
        </p:nvSpPr>
        <p:spPr>
          <a:ln/>
        </p:spPr>
      </p:sp>
      <p:sp>
        <p:nvSpPr>
          <p:cNvPr id="19458" name="Notes Placeholder 2">
            <a:extLst>
              <a:ext uri="{FF2B5EF4-FFF2-40B4-BE49-F238E27FC236}">
                <a16:creationId xmlns:a16="http://schemas.microsoft.com/office/drawing/2014/main" id="{CE9E2D40-BFBA-47D4-9A4A-46AC8D788DC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9459" name="Slide Number Placeholder 3">
            <a:extLst>
              <a:ext uri="{FF2B5EF4-FFF2-40B4-BE49-F238E27FC236}">
                <a16:creationId xmlns:a16="http://schemas.microsoft.com/office/drawing/2014/main" id="{708351AE-3DC1-49C4-8E3F-7A1F06430F9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4ECEEE7-03B5-4106-AF9D-86B002E43727}" type="slidenum">
              <a:rPr lang="en-US" altLang="en-US" sz="1300" b="0">
                <a:latin typeface="Arial" panose="020B0604020202020204" pitchFamily="34" charset="0"/>
              </a:rPr>
              <a:pPr/>
              <a:t>8</a:t>
            </a:fld>
            <a:endParaRPr lang="en-US" altLang="en-US" sz="1300" b="0">
              <a:latin typeface="Arial" panose="020B0604020202020204"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a:extLst>
              <a:ext uri="{FF2B5EF4-FFF2-40B4-BE49-F238E27FC236}">
                <a16:creationId xmlns:a16="http://schemas.microsoft.com/office/drawing/2014/main" id="{E1A63161-DFE5-4C72-9B01-EF0F1A618193}"/>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59531C85-22E3-463A-A214-BA79B290F507}" type="slidenum">
              <a:rPr lang="en-US" altLang="en-US" sz="1300" b="0">
                <a:latin typeface="Arial" panose="020B0604020202020204" pitchFamily="34" charset="0"/>
              </a:rPr>
              <a:pPr algn="r" eaLnBrk="1" hangingPunct="1"/>
              <a:t>80</a:t>
            </a:fld>
            <a:endParaRPr lang="en-US" altLang="en-US" sz="1300" b="0">
              <a:latin typeface="Arial" panose="020B0604020202020204" pitchFamily="34" charset="0"/>
            </a:endParaRPr>
          </a:p>
        </p:txBody>
      </p:sp>
      <p:sp>
        <p:nvSpPr>
          <p:cNvPr id="134146" name="Rectangle 2">
            <a:extLst>
              <a:ext uri="{FF2B5EF4-FFF2-40B4-BE49-F238E27FC236}">
                <a16:creationId xmlns:a16="http://schemas.microsoft.com/office/drawing/2014/main" id="{AE8491FE-4507-460C-9BA9-5349511F8F75}"/>
              </a:ext>
            </a:extLst>
          </p:cNvPr>
          <p:cNvSpPr>
            <a:spLocks noGrp="1" noRot="1" noChangeAspect="1" noChangeArrowheads="1" noTextEdit="1"/>
          </p:cNvSpPr>
          <p:nvPr>
            <p:ph type="sldImg"/>
          </p:nvPr>
        </p:nvSpPr>
        <p:spPr>
          <a:solidFill>
            <a:srgbClr val="FFFFFF"/>
          </a:solidFill>
          <a:ln/>
        </p:spPr>
      </p:sp>
      <p:sp>
        <p:nvSpPr>
          <p:cNvPr id="134147" name="Rectangle 3">
            <a:extLst>
              <a:ext uri="{FF2B5EF4-FFF2-40B4-BE49-F238E27FC236}">
                <a16:creationId xmlns:a16="http://schemas.microsoft.com/office/drawing/2014/main" id="{09DF3BB1-F7F7-4CA3-9282-F2CDC5C1141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a:extLst>
              <a:ext uri="{FF2B5EF4-FFF2-40B4-BE49-F238E27FC236}">
                <a16:creationId xmlns:a16="http://schemas.microsoft.com/office/drawing/2014/main" id="{50736166-6D8E-4D67-80AD-3E7195F4ACFA}"/>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CF945168-ECDA-40A1-B942-F8D453168A24}" type="slidenum">
              <a:rPr lang="en-US" altLang="en-US" sz="1300" b="0">
                <a:latin typeface="Arial" panose="020B0604020202020204" pitchFamily="34" charset="0"/>
              </a:rPr>
              <a:pPr algn="r" eaLnBrk="1" hangingPunct="1"/>
              <a:t>81</a:t>
            </a:fld>
            <a:endParaRPr lang="en-US" altLang="en-US" sz="1300" b="0">
              <a:latin typeface="Arial" panose="020B0604020202020204" pitchFamily="34" charset="0"/>
            </a:endParaRPr>
          </a:p>
        </p:txBody>
      </p:sp>
      <p:sp>
        <p:nvSpPr>
          <p:cNvPr id="136194" name="Rectangle 2">
            <a:extLst>
              <a:ext uri="{FF2B5EF4-FFF2-40B4-BE49-F238E27FC236}">
                <a16:creationId xmlns:a16="http://schemas.microsoft.com/office/drawing/2014/main" id="{1DDD15BD-D6A0-4FD7-B9D1-3D0EB15CA36F}"/>
              </a:ext>
            </a:extLst>
          </p:cNvPr>
          <p:cNvSpPr>
            <a:spLocks noGrp="1" noRot="1" noChangeAspect="1" noChangeArrowheads="1" noTextEdit="1"/>
          </p:cNvSpPr>
          <p:nvPr>
            <p:ph type="sldImg"/>
          </p:nvPr>
        </p:nvSpPr>
        <p:spPr>
          <a:solidFill>
            <a:srgbClr val="FFFFFF"/>
          </a:solidFill>
          <a:ln/>
        </p:spPr>
      </p:sp>
      <p:sp>
        <p:nvSpPr>
          <p:cNvPr id="136195" name="Rectangle 3">
            <a:extLst>
              <a:ext uri="{FF2B5EF4-FFF2-40B4-BE49-F238E27FC236}">
                <a16:creationId xmlns:a16="http://schemas.microsoft.com/office/drawing/2014/main" id="{F8165B71-36CD-4FBB-9607-F6195083041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a:extLst>
              <a:ext uri="{FF2B5EF4-FFF2-40B4-BE49-F238E27FC236}">
                <a16:creationId xmlns:a16="http://schemas.microsoft.com/office/drawing/2014/main" id="{50736166-6D8E-4D67-80AD-3E7195F4ACFA}"/>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CF945168-ECDA-40A1-B942-F8D453168A24}"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6788" rtl="0" eaLnBrk="1" fontAlgn="base" latinLnBrk="0" hangingPunct="1">
                <a:lnSpc>
                  <a:spcPct val="100000"/>
                </a:lnSpc>
                <a:spcBef>
                  <a:spcPct val="0"/>
                </a:spcBef>
                <a:spcAft>
                  <a:spcPct val="0"/>
                </a:spcAft>
                <a:buClrTx/>
                <a:buSzTx/>
                <a:buFontTx/>
                <a:buNone/>
                <a:tabLst/>
                <a:defRPr/>
              </a:pPr>
              <a:t>82</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136194" name="Rectangle 2">
            <a:extLst>
              <a:ext uri="{FF2B5EF4-FFF2-40B4-BE49-F238E27FC236}">
                <a16:creationId xmlns:a16="http://schemas.microsoft.com/office/drawing/2014/main" id="{1DDD15BD-D6A0-4FD7-B9D1-3D0EB15CA36F}"/>
              </a:ext>
            </a:extLst>
          </p:cNvPr>
          <p:cNvSpPr>
            <a:spLocks noGrp="1" noRot="1" noChangeAspect="1" noChangeArrowheads="1" noTextEdit="1"/>
          </p:cNvSpPr>
          <p:nvPr>
            <p:ph type="sldImg"/>
          </p:nvPr>
        </p:nvSpPr>
        <p:spPr>
          <a:solidFill>
            <a:srgbClr val="FFFFFF"/>
          </a:solidFill>
          <a:ln/>
        </p:spPr>
      </p:sp>
      <p:sp>
        <p:nvSpPr>
          <p:cNvPr id="136195" name="Rectangle 3">
            <a:extLst>
              <a:ext uri="{FF2B5EF4-FFF2-40B4-BE49-F238E27FC236}">
                <a16:creationId xmlns:a16="http://schemas.microsoft.com/office/drawing/2014/main" id="{F8165B71-36CD-4FBB-9607-F6195083041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272089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a:extLst>
              <a:ext uri="{FF2B5EF4-FFF2-40B4-BE49-F238E27FC236}">
                <a16:creationId xmlns:a16="http://schemas.microsoft.com/office/drawing/2014/main" id="{8F4D4F06-8B83-424E-AA22-88B88E1E5FC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5B23ACC9-4582-4C18-A1F7-0FA36617D35B}" type="slidenum">
              <a:rPr lang="en-US" altLang="en-US" sz="1300" b="0">
                <a:latin typeface="Arial" panose="020B0604020202020204" pitchFamily="34" charset="0"/>
              </a:rPr>
              <a:pPr/>
              <a:t>83</a:t>
            </a:fld>
            <a:endParaRPr lang="en-US" altLang="en-US" sz="1300" b="0">
              <a:latin typeface="Arial" panose="020B0604020202020204" pitchFamily="34" charset="0"/>
            </a:endParaRPr>
          </a:p>
        </p:txBody>
      </p:sp>
      <p:sp>
        <p:nvSpPr>
          <p:cNvPr id="138242" name="Rectangle 2">
            <a:extLst>
              <a:ext uri="{FF2B5EF4-FFF2-40B4-BE49-F238E27FC236}">
                <a16:creationId xmlns:a16="http://schemas.microsoft.com/office/drawing/2014/main" id="{CC0464EE-2FE6-4138-9F47-A4C455376A23}"/>
              </a:ext>
            </a:extLst>
          </p:cNvPr>
          <p:cNvSpPr>
            <a:spLocks noGrp="1" noRot="1" noChangeAspect="1" noChangeArrowheads="1" noTextEdit="1"/>
          </p:cNvSpPr>
          <p:nvPr>
            <p:ph type="sldImg"/>
          </p:nvPr>
        </p:nvSpPr>
        <p:spPr>
          <a:ln/>
        </p:spPr>
      </p:sp>
      <p:sp>
        <p:nvSpPr>
          <p:cNvPr id="138243" name="Rectangle 3">
            <a:extLst>
              <a:ext uri="{FF2B5EF4-FFF2-40B4-BE49-F238E27FC236}">
                <a16:creationId xmlns:a16="http://schemas.microsoft.com/office/drawing/2014/main" id="{84A6909D-0F46-446B-B1D8-00717F17AF1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a:extLst>
              <a:ext uri="{FF2B5EF4-FFF2-40B4-BE49-F238E27FC236}">
                <a16:creationId xmlns:a16="http://schemas.microsoft.com/office/drawing/2014/main" id="{D2DD14D8-CEEF-4892-8B07-211A4BC921A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D9B77CD8-A630-49BB-B9AE-E57DA4A7500C}" type="slidenum">
              <a:rPr lang="en-US" altLang="en-US" sz="1300" b="0">
                <a:latin typeface="Arial" panose="020B0604020202020204" pitchFamily="34" charset="0"/>
              </a:rPr>
              <a:pPr/>
              <a:t>84</a:t>
            </a:fld>
            <a:endParaRPr lang="en-US" altLang="en-US" sz="1300" b="0">
              <a:latin typeface="Arial" panose="020B0604020202020204" pitchFamily="34" charset="0"/>
            </a:endParaRPr>
          </a:p>
        </p:txBody>
      </p:sp>
      <p:sp>
        <p:nvSpPr>
          <p:cNvPr id="140290" name="Rectangle 2">
            <a:extLst>
              <a:ext uri="{FF2B5EF4-FFF2-40B4-BE49-F238E27FC236}">
                <a16:creationId xmlns:a16="http://schemas.microsoft.com/office/drawing/2014/main" id="{D5F65013-695A-40F9-A9A4-E597E2421226}"/>
              </a:ext>
            </a:extLst>
          </p:cNvPr>
          <p:cNvSpPr>
            <a:spLocks noGrp="1" noRot="1" noChangeAspect="1" noChangeArrowheads="1" noTextEdit="1"/>
          </p:cNvSpPr>
          <p:nvPr>
            <p:ph type="sldImg"/>
          </p:nvPr>
        </p:nvSpPr>
        <p:spPr>
          <a:ln/>
        </p:spPr>
      </p:sp>
      <p:sp>
        <p:nvSpPr>
          <p:cNvPr id="140291" name="Rectangle 3">
            <a:extLst>
              <a:ext uri="{FF2B5EF4-FFF2-40B4-BE49-F238E27FC236}">
                <a16:creationId xmlns:a16="http://schemas.microsoft.com/office/drawing/2014/main" id="{B1804C84-B45F-476C-BA71-A404A68F2C4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a:extLst>
              <a:ext uri="{FF2B5EF4-FFF2-40B4-BE49-F238E27FC236}">
                <a16:creationId xmlns:a16="http://schemas.microsoft.com/office/drawing/2014/main" id="{050A0EA2-9BA0-44B1-8F33-AAA158D421F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FBDB6908-8A5C-4E02-99DA-3435170FDF83}" type="slidenum">
              <a:rPr lang="en-US" altLang="en-US" sz="1300" b="0">
                <a:latin typeface="Arial" panose="020B0604020202020204" pitchFamily="34" charset="0"/>
              </a:rPr>
              <a:pPr/>
              <a:t>85</a:t>
            </a:fld>
            <a:endParaRPr lang="en-US" altLang="en-US" sz="1300" b="0">
              <a:latin typeface="Arial" panose="020B0604020202020204" pitchFamily="34" charset="0"/>
            </a:endParaRPr>
          </a:p>
        </p:txBody>
      </p:sp>
      <p:sp>
        <p:nvSpPr>
          <p:cNvPr id="142338" name="Rectangle 2">
            <a:extLst>
              <a:ext uri="{FF2B5EF4-FFF2-40B4-BE49-F238E27FC236}">
                <a16:creationId xmlns:a16="http://schemas.microsoft.com/office/drawing/2014/main" id="{FD94D10E-A152-4243-AC7A-3E7861C60DC1}"/>
              </a:ext>
            </a:extLst>
          </p:cNvPr>
          <p:cNvSpPr>
            <a:spLocks noGrp="1" noRot="1" noChangeAspect="1" noChangeArrowheads="1" noTextEdit="1"/>
          </p:cNvSpPr>
          <p:nvPr>
            <p:ph type="sldImg"/>
          </p:nvPr>
        </p:nvSpPr>
        <p:spPr>
          <a:ln/>
        </p:spPr>
      </p:sp>
      <p:sp>
        <p:nvSpPr>
          <p:cNvPr id="142339" name="Rectangle 3">
            <a:extLst>
              <a:ext uri="{FF2B5EF4-FFF2-40B4-BE49-F238E27FC236}">
                <a16:creationId xmlns:a16="http://schemas.microsoft.com/office/drawing/2014/main" id="{216BDD83-7650-45BB-8170-24AD85407BD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a:extLst>
              <a:ext uri="{FF2B5EF4-FFF2-40B4-BE49-F238E27FC236}">
                <a16:creationId xmlns:a16="http://schemas.microsoft.com/office/drawing/2014/main" id="{64FDCC7F-7F9E-45C2-B228-BFDAC08EFF3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EE63C2FF-5F3C-43F0-94AD-1C0322EF9303}" type="slidenum">
              <a:rPr lang="en-US" altLang="en-US" sz="1300" b="0">
                <a:latin typeface="Arial" panose="020B0604020202020204" pitchFamily="34" charset="0"/>
              </a:rPr>
              <a:pPr/>
              <a:t>86</a:t>
            </a:fld>
            <a:endParaRPr lang="en-US" altLang="en-US" sz="1300" b="0">
              <a:latin typeface="Arial" panose="020B0604020202020204" pitchFamily="34" charset="0"/>
            </a:endParaRPr>
          </a:p>
        </p:txBody>
      </p:sp>
      <p:sp>
        <p:nvSpPr>
          <p:cNvPr id="144386" name="Rectangle 2">
            <a:extLst>
              <a:ext uri="{FF2B5EF4-FFF2-40B4-BE49-F238E27FC236}">
                <a16:creationId xmlns:a16="http://schemas.microsoft.com/office/drawing/2014/main" id="{ABC26E3C-D7FB-44CD-B42D-0BA49D11C021}"/>
              </a:ext>
            </a:extLst>
          </p:cNvPr>
          <p:cNvSpPr>
            <a:spLocks noGrp="1" noRot="1" noChangeAspect="1" noChangeArrowheads="1" noTextEdit="1"/>
          </p:cNvSpPr>
          <p:nvPr>
            <p:ph type="sldImg"/>
          </p:nvPr>
        </p:nvSpPr>
        <p:spPr>
          <a:ln/>
        </p:spPr>
      </p:sp>
      <p:sp>
        <p:nvSpPr>
          <p:cNvPr id="144387" name="Rectangle 3">
            <a:extLst>
              <a:ext uri="{FF2B5EF4-FFF2-40B4-BE49-F238E27FC236}">
                <a16:creationId xmlns:a16="http://schemas.microsoft.com/office/drawing/2014/main" id="{FABDBBC9-E283-44B3-8586-671812F7BB4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a:extLst>
              <a:ext uri="{FF2B5EF4-FFF2-40B4-BE49-F238E27FC236}">
                <a16:creationId xmlns:a16="http://schemas.microsoft.com/office/drawing/2014/main" id="{E647F82D-449A-480F-9186-31B9CE9BAD1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3C2DA65-C144-4137-8642-FB6B95959680}" type="slidenum">
              <a:rPr lang="en-US" altLang="en-US" sz="1300" b="0">
                <a:latin typeface="Arial" panose="020B0604020202020204" pitchFamily="34" charset="0"/>
              </a:rPr>
              <a:pPr/>
              <a:t>87</a:t>
            </a:fld>
            <a:endParaRPr lang="en-US" altLang="en-US" sz="1300" b="0">
              <a:latin typeface="Arial" panose="020B0604020202020204" pitchFamily="34" charset="0"/>
            </a:endParaRPr>
          </a:p>
        </p:txBody>
      </p:sp>
      <p:sp>
        <p:nvSpPr>
          <p:cNvPr id="146434" name="Rectangle 2">
            <a:extLst>
              <a:ext uri="{FF2B5EF4-FFF2-40B4-BE49-F238E27FC236}">
                <a16:creationId xmlns:a16="http://schemas.microsoft.com/office/drawing/2014/main" id="{55870C79-EB95-4B71-982F-9258DB09A52F}"/>
              </a:ext>
            </a:extLst>
          </p:cNvPr>
          <p:cNvSpPr>
            <a:spLocks noGrp="1" noRot="1" noChangeAspect="1" noChangeArrowheads="1" noTextEdit="1"/>
          </p:cNvSpPr>
          <p:nvPr>
            <p:ph type="sldImg"/>
          </p:nvPr>
        </p:nvSpPr>
        <p:spPr>
          <a:ln/>
        </p:spPr>
      </p:sp>
      <p:sp>
        <p:nvSpPr>
          <p:cNvPr id="146435" name="Rectangle 3">
            <a:extLst>
              <a:ext uri="{FF2B5EF4-FFF2-40B4-BE49-F238E27FC236}">
                <a16:creationId xmlns:a16="http://schemas.microsoft.com/office/drawing/2014/main" id="{3C228B52-E064-4987-9A09-4543C19E11F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a:extLst>
              <a:ext uri="{FF2B5EF4-FFF2-40B4-BE49-F238E27FC236}">
                <a16:creationId xmlns:a16="http://schemas.microsoft.com/office/drawing/2014/main" id="{E647F82D-449A-480F-9186-31B9CE9BAD1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3C2DA65-C144-4137-8642-FB6B95959680}" type="slidenum">
              <a:rPr lang="en-US" altLang="en-US" sz="1300" b="0">
                <a:latin typeface="Arial" panose="020B0604020202020204" pitchFamily="34" charset="0"/>
              </a:rPr>
              <a:pPr/>
              <a:t>88</a:t>
            </a:fld>
            <a:endParaRPr lang="en-US" altLang="en-US" sz="1300" b="0">
              <a:latin typeface="Arial" panose="020B0604020202020204" pitchFamily="34" charset="0"/>
            </a:endParaRPr>
          </a:p>
        </p:txBody>
      </p:sp>
      <p:sp>
        <p:nvSpPr>
          <p:cNvPr id="146434" name="Rectangle 2">
            <a:extLst>
              <a:ext uri="{FF2B5EF4-FFF2-40B4-BE49-F238E27FC236}">
                <a16:creationId xmlns:a16="http://schemas.microsoft.com/office/drawing/2014/main" id="{55870C79-EB95-4B71-982F-9258DB09A52F}"/>
              </a:ext>
            </a:extLst>
          </p:cNvPr>
          <p:cNvSpPr>
            <a:spLocks noGrp="1" noRot="1" noChangeAspect="1" noChangeArrowheads="1" noTextEdit="1"/>
          </p:cNvSpPr>
          <p:nvPr>
            <p:ph type="sldImg"/>
          </p:nvPr>
        </p:nvSpPr>
        <p:spPr>
          <a:ln/>
        </p:spPr>
      </p:sp>
      <p:sp>
        <p:nvSpPr>
          <p:cNvPr id="146435" name="Rectangle 3">
            <a:extLst>
              <a:ext uri="{FF2B5EF4-FFF2-40B4-BE49-F238E27FC236}">
                <a16:creationId xmlns:a16="http://schemas.microsoft.com/office/drawing/2014/main" id="{3C228B52-E064-4987-9A09-4543C19E11F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1323187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a:extLst>
              <a:ext uri="{FF2B5EF4-FFF2-40B4-BE49-F238E27FC236}">
                <a16:creationId xmlns:a16="http://schemas.microsoft.com/office/drawing/2014/main" id="{E647F82D-449A-480F-9186-31B9CE9BAD1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83C2DA65-C144-4137-8642-FB6B95959680}"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89</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146434" name="Rectangle 2">
            <a:extLst>
              <a:ext uri="{FF2B5EF4-FFF2-40B4-BE49-F238E27FC236}">
                <a16:creationId xmlns:a16="http://schemas.microsoft.com/office/drawing/2014/main" id="{55870C79-EB95-4B71-982F-9258DB09A52F}"/>
              </a:ext>
            </a:extLst>
          </p:cNvPr>
          <p:cNvSpPr>
            <a:spLocks noGrp="1" noRot="1" noChangeAspect="1" noChangeArrowheads="1" noTextEdit="1"/>
          </p:cNvSpPr>
          <p:nvPr>
            <p:ph type="sldImg"/>
          </p:nvPr>
        </p:nvSpPr>
        <p:spPr>
          <a:ln/>
        </p:spPr>
      </p:sp>
      <p:sp>
        <p:nvSpPr>
          <p:cNvPr id="146435" name="Rectangle 3">
            <a:extLst>
              <a:ext uri="{FF2B5EF4-FFF2-40B4-BE49-F238E27FC236}">
                <a16:creationId xmlns:a16="http://schemas.microsoft.com/office/drawing/2014/main" id="{3C228B52-E064-4987-9A09-4543C19E11F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149125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93D526AC-AB35-4EBC-9C6F-876C55579FC8}"/>
              </a:ext>
            </a:extLst>
          </p:cNvPr>
          <p:cNvSpPr>
            <a:spLocks noGrp="1" noRot="1" noChangeAspect="1" noChangeArrowheads="1" noTextEdit="1"/>
          </p:cNvSpPr>
          <p:nvPr>
            <p:ph type="sldImg"/>
          </p:nvPr>
        </p:nvSpPr>
        <p:spPr>
          <a:ln/>
        </p:spPr>
      </p:sp>
      <p:sp>
        <p:nvSpPr>
          <p:cNvPr id="21506" name="Notes Placeholder 2">
            <a:extLst>
              <a:ext uri="{FF2B5EF4-FFF2-40B4-BE49-F238E27FC236}">
                <a16:creationId xmlns:a16="http://schemas.microsoft.com/office/drawing/2014/main" id="{3E274DB7-FED2-46F8-953E-5833ECF8F68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1507" name="Slide Number Placeholder 3">
            <a:extLst>
              <a:ext uri="{FF2B5EF4-FFF2-40B4-BE49-F238E27FC236}">
                <a16:creationId xmlns:a16="http://schemas.microsoft.com/office/drawing/2014/main" id="{377451DF-0DA9-4C56-8428-3F111C0B2B5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B109F126-A6A6-4D4C-8575-EEB1B90B0B72}" type="slidenum">
              <a:rPr lang="en-US" altLang="en-US" sz="1300" b="0">
                <a:latin typeface="Arial" panose="020B0604020202020204" pitchFamily="34" charset="0"/>
              </a:rPr>
              <a:pPr/>
              <a:t>9</a:t>
            </a:fld>
            <a:endParaRPr lang="en-US" altLang="en-US" sz="1300" b="0">
              <a:latin typeface="Arial" panose="020B0604020202020204" pitchFamily="34" charset="0"/>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a:extLst>
              <a:ext uri="{FF2B5EF4-FFF2-40B4-BE49-F238E27FC236}">
                <a16:creationId xmlns:a16="http://schemas.microsoft.com/office/drawing/2014/main" id="{58EF7A19-A629-48A7-AA8C-8691E6C64AD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55EB238E-40A5-480A-841E-95B43F253A79}" type="slidenum">
              <a:rPr lang="en-US" altLang="en-US" sz="1300" b="0">
                <a:latin typeface="Arial" panose="020B0604020202020204" pitchFamily="34" charset="0"/>
              </a:rPr>
              <a:pPr/>
              <a:t>90</a:t>
            </a:fld>
            <a:endParaRPr lang="en-US" altLang="en-US" sz="1300" b="0">
              <a:latin typeface="Arial" panose="020B0604020202020204" pitchFamily="34" charset="0"/>
            </a:endParaRPr>
          </a:p>
        </p:txBody>
      </p:sp>
      <p:sp>
        <p:nvSpPr>
          <p:cNvPr id="150530" name="Rectangle 2">
            <a:extLst>
              <a:ext uri="{FF2B5EF4-FFF2-40B4-BE49-F238E27FC236}">
                <a16:creationId xmlns:a16="http://schemas.microsoft.com/office/drawing/2014/main" id="{8200D95C-D22A-45C0-A723-56E715144ADD}"/>
              </a:ext>
            </a:extLst>
          </p:cNvPr>
          <p:cNvSpPr>
            <a:spLocks noGrp="1" noRot="1" noChangeAspect="1" noChangeArrowheads="1" noTextEdit="1"/>
          </p:cNvSpPr>
          <p:nvPr>
            <p:ph type="sldImg"/>
          </p:nvPr>
        </p:nvSpPr>
        <p:spPr>
          <a:ln/>
        </p:spPr>
      </p:sp>
      <p:sp>
        <p:nvSpPr>
          <p:cNvPr id="150531" name="Rectangle 3">
            <a:extLst>
              <a:ext uri="{FF2B5EF4-FFF2-40B4-BE49-F238E27FC236}">
                <a16:creationId xmlns:a16="http://schemas.microsoft.com/office/drawing/2014/main" id="{B0C4765F-5BE5-438B-B400-98367CC6486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a:extLst>
              <a:ext uri="{FF2B5EF4-FFF2-40B4-BE49-F238E27FC236}">
                <a16:creationId xmlns:a16="http://schemas.microsoft.com/office/drawing/2014/main" id="{7E6E15F5-6E55-43C2-9F6C-3B909DC1E7B6}"/>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95698CE4-25B3-4BCA-9F60-B6B84B122622}" type="slidenum">
              <a:rPr lang="en-US" altLang="en-US" sz="1300" b="0">
                <a:latin typeface="Arial" panose="020B0604020202020204" pitchFamily="34" charset="0"/>
              </a:rPr>
              <a:pPr algn="r" eaLnBrk="1" hangingPunct="1"/>
              <a:t>91</a:t>
            </a:fld>
            <a:endParaRPr lang="en-US" altLang="en-US" sz="1300" b="0">
              <a:latin typeface="Arial" panose="020B0604020202020204" pitchFamily="34" charset="0"/>
            </a:endParaRPr>
          </a:p>
        </p:txBody>
      </p:sp>
      <p:sp>
        <p:nvSpPr>
          <p:cNvPr id="152578" name="Rectangle 2">
            <a:extLst>
              <a:ext uri="{FF2B5EF4-FFF2-40B4-BE49-F238E27FC236}">
                <a16:creationId xmlns:a16="http://schemas.microsoft.com/office/drawing/2014/main" id="{5F55BB63-7C21-46FB-84B3-389B80FCEEC0}"/>
              </a:ext>
            </a:extLst>
          </p:cNvPr>
          <p:cNvSpPr>
            <a:spLocks noGrp="1" noRot="1" noChangeAspect="1" noChangeArrowheads="1" noTextEdit="1"/>
          </p:cNvSpPr>
          <p:nvPr>
            <p:ph type="sldImg"/>
          </p:nvPr>
        </p:nvSpPr>
        <p:spPr>
          <a:solidFill>
            <a:srgbClr val="FFFFFF"/>
          </a:solidFill>
          <a:ln/>
        </p:spPr>
      </p:sp>
      <p:sp>
        <p:nvSpPr>
          <p:cNvPr id="152579" name="Rectangle 3">
            <a:extLst>
              <a:ext uri="{FF2B5EF4-FFF2-40B4-BE49-F238E27FC236}">
                <a16:creationId xmlns:a16="http://schemas.microsoft.com/office/drawing/2014/main" id="{C9E25887-7F65-42AD-8D71-3CED237D566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a:extLst>
              <a:ext uri="{FF2B5EF4-FFF2-40B4-BE49-F238E27FC236}">
                <a16:creationId xmlns:a16="http://schemas.microsoft.com/office/drawing/2014/main" id="{7679AFF9-053D-4842-B901-CF4DD58EBA32}"/>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ED56E2BA-3EBB-47D3-9C7C-555B803191DF}" type="slidenum">
              <a:rPr lang="en-US" altLang="en-US" sz="1300" b="0">
                <a:latin typeface="Arial" panose="020B0604020202020204" pitchFamily="34" charset="0"/>
              </a:rPr>
              <a:pPr algn="r" eaLnBrk="1" hangingPunct="1"/>
              <a:t>92</a:t>
            </a:fld>
            <a:endParaRPr lang="en-US" altLang="en-US" sz="1300" b="0">
              <a:latin typeface="Arial" panose="020B0604020202020204" pitchFamily="34" charset="0"/>
            </a:endParaRPr>
          </a:p>
        </p:txBody>
      </p:sp>
      <p:sp>
        <p:nvSpPr>
          <p:cNvPr id="154626" name="Rectangle 2">
            <a:extLst>
              <a:ext uri="{FF2B5EF4-FFF2-40B4-BE49-F238E27FC236}">
                <a16:creationId xmlns:a16="http://schemas.microsoft.com/office/drawing/2014/main" id="{29E7D50E-CBB7-4E2D-9E82-8C8E1668D908}"/>
              </a:ext>
            </a:extLst>
          </p:cNvPr>
          <p:cNvSpPr>
            <a:spLocks noGrp="1" noRot="1" noChangeAspect="1" noChangeArrowheads="1" noTextEdit="1"/>
          </p:cNvSpPr>
          <p:nvPr>
            <p:ph type="sldImg"/>
          </p:nvPr>
        </p:nvSpPr>
        <p:spPr>
          <a:solidFill>
            <a:srgbClr val="FFFFFF"/>
          </a:solidFill>
          <a:ln/>
        </p:spPr>
      </p:sp>
      <p:sp>
        <p:nvSpPr>
          <p:cNvPr id="154627" name="Rectangle 3">
            <a:extLst>
              <a:ext uri="{FF2B5EF4-FFF2-40B4-BE49-F238E27FC236}">
                <a16:creationId xmlns:a16="http://schemas.microsoft.com/office/drawing/2014/main" id="{FA3BEF60-2D8A-4F77-A117-4FB3A2A0574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a:extLst>
              <a:ext uri="{FF2B5EF4-FFF2-40B4-BE49-F238E27FC236}">
                <a16:creationId xmlns:a16="http://schemas.microsoft.com/office/drawing/2014/main" id="{7679AFF9-053D-4842-B901-CF4DD58EBA32}"/>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r" defTabSz="966788" rtl="0" eaLnBrk="1" fontAlgn="base" latinLnBrk="0" hangingPunct="1">
              <a:lnSpc>
                <a:spcPct val="100000"/>
              </a:lnSpc>
              <a:spcBef>
                <a:spcPct val="0"/>
              </a:spcBef>
              <a:spcAft>
                <a:spcPct val="0"/>
              </a:spcAft>
              <a:buClrTx/>
              <a:buSzTx/>
              <a:buFontTx/>
              <a:buNone/>
              <a:tabLst/>
              <a:defRPr/>
            </a:pPr>
            <a:fld id="{ED56E2BA-3EBB-47D3-9C7C-555B803191DF}" type="slidenum">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6788" rtl="0" eaLnBrk="1" fontAlgn="base" latinLnBrk="0" hangingPunct="1">
                <a:lnSpc>
                  <a:spcPct val="100000"/>
                </a:lnSpc>
                <a:spcBef>
                  <a:spcPct val="0"/>
                </a:spcBef>
                <a:spcAft>
                  <a:spcPct val="0"/>
                </a:spcAft>
                <a:buClrTx/>
                <a:buSzTx/>
                <a:buFontTx/>
                <a:buNone/>
                <a:tabLst/>
                <a:defRPr/>
              </a:pPr>
              <a:t>93</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154626" name="Rectangle 2">
            <a:extLst>
              <a:ext uri="{FF2B5EF4-FFF2-40B4-BE49-F238E27FC236}">
                <a16:creationId xmlns:a16="http://schemas.microsoft.com/office/drawing/2014/main" id="{29E7D50E-CBB7-4E2D-9E82-8C8E1668D908}"/>
              </a:ext>
            </a:extLst>
          </p:cNvPr>
          <p:cNvSpPr>
            <a:spLocks noGrp="1" noRot="1" noChangeAspect="1" noChangeArrowheads="1" noTextEdit="1"/>
          </p:cNvSpPr>
          <p:nvPr>
            <p:ph type="sldImg"/>
          </p:nvPr>
        </p:nvSpPr>
        <p:spPr>
          <a:solidFill>
            <a:srgbClr val="FFFFFF"/>
          </a:solidFill>
          <a:ln/>
        </p:spPr>
      </p:sp>
      <p:sp>
        <p:nvSpPr>
          <p:cNvPr id="154627" name="Rectangle 3">
            <a:extLst>
              <a:ext uri="{FF2B5EF4-FFF2-40B4-BE49-F238E27FC236}">
                <a16:creationId xmlns:a16="http://schemas.microsoft.com/office/drawing/2014/main" id="{FA3BEF60-2D8A-4F77-A117-4FB3A2A0574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9972416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a:extLst>
              <a:ext uri="{FF2B5EF4-FFF2-40B4-BE49-F238E27FC236}">
                <a16:creationId xmlns:a16="http://schemas.microsoft.com/office/drawing/2014/main" id="{20EF36D8-E272-4228-91F6-8AC1E76E10B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8620E18E-BAEF-4C74-B1E3-4EF58274528F}" type="slidenum">
              <a:rPr lang="en-US" altLang="en-US" sz="1300" b="0">
                <a:latin typeface="Arial" panose="020B0604020202020204" pitchFamily="34" charset="0"/>
              </a:rPr>
              <a:pPr/>
              <a:t>94</a:t>
            </a:fld>
            <a:endParaRPr lang="en-US" altLang="en-US" sz="1300" b="0">
              <a:latin typeface="Arial" panose="020B0604020202020204" pitchFamily="34" charset="0"/>
            </a:endParaRPr>
          </a:p>
        </p:txBody>
      </p:sp>
      <p:sp>
        <p:nvSpPr>
          <p:cNvPr id="156674" name="Rectangle 2">
            <a:extLst>
              <a:ext uri="{FF2B5EF4-FFF2-40B4-BE49-F238E27FC236}">
                <a16:creationId xmlns:a16="http://schemas.microsoft.com/office/drawing/2014/main" id="{E92DC365-6C00-4C3B-B6CD-859D464C2E46}"/>
              </a:ext>
            </a:extLst>
          </p:cNvPr>
          <p:cNvSpPr>
            <a:spLocks noGrp="1" noRot="1" noChangeAspect="1" noChangeArrowheads="1" noTextEdit="1"/>
          </p:cNvSpPr>
          <p:nvPr>
            <p:ph type="sldImg"/>
          </p:nvPr>
        </p:nvSpPr>
        <p:spPr>
          <a:ln/>
        </p:spPr>
      </p:sp>
      <p:sp>
        <p:nvSpPr>
          <p:cNvPr id="156675" name="Rectangle 3">
            <a:extLst>
              <a:ext uri="{FF2B5EF4-FFF2-40B4-BE49-F238E27FC236}">
                <a16:creationId xmlns:a16="http://schemas.microsoft.com/office/drawing/2014/main" id="{A1B51A6A-47DF-466E-9675-4BEFD06093A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a:extLst>
              <a:ext uri="{FF2B5EF4-FFF2-40B4-BE49-F238E27FC236}">
                <a16:creationId xmlns:a16="http://schemas.microsoft.com/office/drawing/2014/main" id="{7D4C0F13-BEFE-4304-A5AD-680E8E0C428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6DD28BF6-694E-4115-AC48-E70BBA3FB392}" type="slidenum">
              <a:rPr lang="en-US" altLang="en-US" sz="1300" b="0">
                <a:latin typeface="Arial" panose="020B0604020202020204" pitchFamily="34" charset="0"/>
              </a:rPr>
              <a:pPr/>
              <a:t>95</a:t>
            </a:fld>
            <a:endParaRPr lang="en-US" altLang="en-US" sz="1300" b="0">
              <a:latin typeface="Arial" panose="020B0604020202020204" pitchFamily="34" charset="0"/>
            </a:endParaRPr>
          </a:p>
        </p:txBody>
      </p:sp>
      <p:sp>
        <p:nvSpPr>
          <p:cNvPr id="158722" name="Rectangle 2">
            <a:extLst>
              <a:ext uri="{FF2B5EF4-FFF2-40B4-BE49-F238E27FC236}">
                <a16:creationId xmlns:a16="http://schemas.microsoft.com/office/drawing/2014/main" id="{10C48A9D-E363-4220-8308-1BA887EEFE21}"/>
              </a:ext>
            </a:extLst>
          </p:cNvPr>
          <p:cNvSpPr>
            <a:spLocks noGrp="1" noRot="1" noChangeAspect="1" noChangeArrowheads="1" noTextEdit="1"/>
          </p:cNvSpPr>
          <p:nvPr>
            <p:ph type="sldImg"/>
          </p:nvPr>
        </p:nvSpPr>
        <p:spPr>
          <a:ln/>
        </p:spPr>
      </p:sp>
      <p:sp>
        <p:nvSpPr>
          <p:cNvPr id="158723" name="Rectangle 3">
            <a:extLst>
              <a:ext uri="{FF2B5EF4-FFF2-40B4-BE49-F238E27FC236}">
                <a16:creationId xmlns:a16="http://schemas.microsoft.com/office/drawing/2014/main" id="{69D5DA45-32F4-4406-95F7-43353D68415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a:extLst>
              <a:ext uri="{FF2B5EF4-FFF2-40B4-BE49-F238E27FC236}">
                <a16:creationId xmlns:a16="http://schemas.microsoft.com/office/drawing/2014/main" id="{3F64BB57-1344-479E-B453-A49BDED40F1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7E7FDA10-0EF2-4730-AD9C-7EF3F555A112}" type="slidenum">
              <a:rPr lang="en-US" altLang="en-US" sz="1300" b="0">
                <a:latin typeface="Arial" panose="020B0604020202020204" pitchFamily="34" charset="0"/>
              </a:rPr>
              <a:pPr/>
              <a:t>96</a:t>
            </a:fld>
            <a:endParaRPr lang="en-US" altLang="en-US" sz="1300" b="0">
              <a:latin typeface="Arial" panose="020B0604020202020204" pitchFamily="34" charset="0"/>
            </a:endParaRPr>
          </a:p>
        </p:txBody>
      </p:sp>
      <p:sp>
        <p:nvSpPr>
          <p:cNvPr id="160770" name="Rectangle 2">
            <a:extLst>
              <a:ext uri="{FF2B5EF4-FFF2-40B4-BE49-F238E27FC236}">
                <a16:creationId xmlns:a16="http://schemas.microsoft.com/office/drawing/2014/main" id="{9A0D50A8-24C4-4F6E-8210-69B439D3EE04}"/>
              </a:ext>
            </a:extLst>
          </p:cNvPr>
          <p:cNvSpPr>
            <a:spLocks noGrp="1" noRot="1" noChangeAspect="1" noChangeArrowheads="1" noTextEdit="1"/>
          </p:cNvSpPr>
          <p:nvPr>
            <p:ph type="sldImg"/>
          </p:nvPr>
        </p:nvSpPr>
        <p:spPr>
          <a:ln/>
        </p:spPr>
      </p:sp>
      <p:sp>
        <p:nvSpPr>
          <p:cNvPr id="160771" name="Rectangle 3">
            <a:extLst>
              <a:ext uri="{FF2B5EF4-FFF2-40B4-BE49-F238E27FC236}">
                <a16:creationId xmlns:a16="http://schemas.microsoft.com/office/drawing/2014/main" id="{056AF669-0D6D-4740-A72C-ECCDECF1EC1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a:extLst>
              <a:ext uri="{FF2B5EF4-FFF2-40B4-BE49-F238E27FC236}">
                <a16:creationId xmlns:a16="http://schemas.microsoft.com/office/drawing/2014/main" id="{8F8F0080-ABB8-4342-AE62-34DDCFA1ADB4}"/>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CF301300-A2D2-46D2-ADF3-A4BC9126CD7E}" type="slidenum">
              <a:rPr lang="en-US" altLang="en-US" sz="1300" b="0">
                <a:latin typeface="Arial" panose="020B0604020202020204" pitchFamily="34" charset="0"/>
              </a:rPr>
              <a:pPr algn="r" eaLnBrk="1" hangingPunct="1"/>
              <a:t>97</a:t>
            </a:fld>
            <a:endParaRPr lang="en-US" altLang="en-US" sz="1300" b="0">
              <a:latin typeface="Arial" panose="020B0604020202020204" pitchFamily="34" charset="0"/>
            </a:endParaRPr>
          </a:p>
        </p:txBody>
      </p:sp>
      <p:sp>
        <p:nvSpPr>
          <p:cNvPr id="162818" name="Rectangle 2">
            <a:extLst>
              <a:ext uri="{FF2B5EF4-FFF2-40B4-BE49-F238E27FC236}">
                <a16:creationId xmlns:a16="http://schemas.microsoft.com/office/drawing/2014/main" id="{2F0FA107-7055-498E-8BB6-A68E5824E3CA}"/>
              </a:ext>
            </a:extLst>
          </p:cNvPr>
          <p:cNvSpPr>
            <a:spLocks noGrp="1" noRot="1" noChangeAspect="1" noChangeArrowheads="1" noTextEdit="1"/>
          </p:cNvSpPr>
          <p:nvPr>
            <p:ph type="sldImg"/>
          </p:nvPr>
        </p:nvSpPr>
        <p:spPr>
          <a:solidFill>
            <a:srgbClr val="FFFFFF"/>
          </a:solidFill>
          <a:ln/>
        </p:spPr>
      </p:sp>
      <p:sp>
        <p:nvSpPr>
          <p:cNvPr id="162819" name="Rectangle 3">
            <a:extLst>
              <a:ext uri="{FF2B5EF4-FFF2-40B4-BE49-F238E27FC236}">
                <a16:creationId xmlns:a16="http://schemas.microsoft.com/office/drawing/2014/main" id="{B6344C67-98EE-4C88-80DD-5C7E1E98A1F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a:extLst>
              <a:ext uri="{FF2B5EF4-FFF2-40B4-BE49-F238E27FC236}">
                <a16:creationId xmlns:a16="http://schemas.microsoft.com/office/drawing/2014/main" id="{8F8F0080-ABB8-4342-AE62-34DDCFA1ADB4}"/>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r" eaLnBrk="1" hangingPunct="1"/>
            <a:fld id="{CF301300-A2D2-46D2-ADF3-A4BC9126CD7E}" type="slidenum">
              <a:rPr lang="en-US" altLang="en-US" sz="1300" b="0">
                <a:latin typeface="Arial" panose="020B0604020202020204" pitchFamily="34" charset="0"/>
              </a:rPr>
              <a:pPr algn="r" eaLnBrk="1" hangingPunct="1"/>
              <a:t>98</a:t>
            </a:fld>
            <a:endParaRPr lang="en-US" altLang="en-US" sz="1300" b="0">
              <a:latin typeface="Arial" panose="020B0604020202020204" pitchFamily="34" charset="0"/>
            </a:endParaRPr>
          </a:p>
        </p:txBody>
      </p:sp>
      <p:sp>
        <p:nvSpPr>
          <p:cNvPr id="162818" name="Rectangle 2">
            <a:extLst>
              <a:ext uri="{FF2B5EF4-FFF2-40B4-BE49-F238E27FC236}">
                <a16:creationId xmlns:a16="http://schemas.microsoft.com/office/drawing/2014/main" id="{2F0FA107-7055-498E-8BB6-A68E5824E3CA}"/>
              </a:ext>
            </a:extLst>
          </p:cNvPr>
          <p:cNvSpPr>
            <a:spLocks noGrp="1" noRot="1" noChangeAspect="1" noChangeArrowheads="1" noTextEdit="1"/>
          </p:cNvSpPr>
          <p:nvPr>
            <p:ph type="sldImg"/>
          </p:nvPr>
        </p:nvSpPr>
        <p:spPr>
          <a:solidFill>
            <a:srgbClr val="FFFFFF"/>
          </a:solidFill>
          <a:ln/>
        </p:spPr>
      </p:sp>
      <p:sp>
        <p:nvSpPr>
          <p:cNvPr id="162819" name="Rectangle 3">
            <a:extLst>
              <a:ext uri="{FF2B5EF4-FFF2-40B4-BE49-F238E27FC236}">
                <a16:creationId xmlns:a16="http://schemas.microsoft.com/office/drawing/2014/main" id="{B6344C67-98EE-4C88-80DD-5C7E1E98A1F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16785845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7">
            <a:extLst>
              <a:ext uri="{FF2B5EF4-FFF2-40B4-BE49-F238E27FC236}">
                <a16:creationId xmlns:a16="http://schemas.microsoft.com/office/drawing/2014/main" id="{F9D5B34E-EC41-4758-9E2B-BA1AD678AFD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400" b="1">
                <a:solidFill>
                  <a:schemeClr val="tx1"/>
                </a:solidFill>
                <a:latin typeface="Verdana" panose="020B0604030504040204" pitchFamily="34" charset="0"/>
                <a:ea typeface="MS PGothic" panose="020B0600070205080204" pitchFamily="34" charset="-128"/>
              </a:defRPr>
            </a:lvl1pPr>
            <a:lvl2pPr marL="742950" indent="-285750" defTabSz="966788">
              <a:defRPr sz="2400" b="1">
                <a:solidFill>
                  <a:schemeClr val="tx1"/>
                </a:solidFill>
                <a:latin typeface="Verdana" panose="020B0604030504040204" pitchFamily="34" charset="0"/>
                <a:ea typeface="MS PGothic" panose="020B0600070205080204" pitchFamily="34" charset="-128"/>
              </a:defRPr>
            </a:lvl2pPr>
            <a:lvl3pPr marL="1143000" indent="-228600" defTabSz="966788">
              <a:defRPr sz="2400" b="1">
                <a:solidFill>
                  <a:schemeClr val="tx1"/>
                </a:solidFill>
                <a:latin typeface="Verdana" panose="020B0604030504040204" pitchFamily="34" charset="0"/>
                <a:ea typeface="MS PGothic" panose="020B0600070205080204" pitchFamily="34" charset="-128"/>
              </a:defRPr>
            </a:lvl3pPr>
            <a:lvl4pPr marL="1600200" indent="-228600" defTabSz="966788">
              <a:defRPr sz="2400" b="1">
                <a:solidFill>
                  <a:schemeClr val="tx1"/>
                </a:solidFill>
                <a:latin typeface="Verdana" panose="020B0604030504040204" pitchFamily="34" charset="0"/>
                <a:ea typeface="MS PGothic" panose="020B0600070205080204" pitchFamily="34" charset="-128"/>
              </a:defRPr>
            </a:lvl4pPr>
            <a:lvl5pPr marL="2057400" indent="-228600" defTabSz="966788">
              <a:defRPr sz="2400" b="1">
                <a:solidFill>
                  <a:schemeClr val="tx1"/>
                </a:solidFill>
                <a:latin typeface="Verdana" panose="020B0604030504040204" pitchFamily="34" charset="0"/>
                <a:ea typeface="MS PGothic" panose="020B0600070205080204" pitchFamily="34" charset="-128"/>
              </a:defRPr>
            </a:lvl5pPr>
            <a:lvl6pPr marL="25146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defTabSz="966788"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fld id="{9AB7C23E-D23F-47A3-BA79-BF4DA381B16E}" type="slidenum">
              <a:rPr lang="en-US" altLang="en-US" sz="1300" b="0">
                <a:latin typeface="Arial" panose="020B0604020202020204" pitchFamily="34" charset="0"/>
              </a:rPr>
              <a:pPr/>
              <a:t>99</a:t>
            </a:fld>
            <a:endParaRPr lang="en-US" altLang="en-US" sz="1300" b="0">
              <a:latin typeface="Arial" panose="020B0604020202020204" pitchFamily="34" charset="0"/>
            </a:endParaRPr>
          </a:p>
        </p:txBody>
      </p:sp>
      <p:sp>
        <p:nvSpPr>
          <p:cNvPr id="164866" name="Rectangle 2">
            <a:extLst>
              <a:ext uri="{FF2B5EF4-FFF2-40B4-BE49-F238E27FC236}">
                <a16:creationId xmlns:a16="http://schemas.microsoft.com/office/drawing/2014/main" id="{1C481E65-58C8-4C76-84FB-4649D9947FE6}"/>
              </a:ext>
            </a:extLst>
          </p:cNvPr>
          <p:cNvSpPr>
            <a:spLocks noGrp="1" noRot="1" noChangeAspect="1" noChangeArrowheads="1" noTextEdit="1"/>
          </p:cNvSpPr>
          <p:nvPr>
            <p:ph type="sldImg"/>
          </p:nvPr>
        </p:nvSpPr>
        <p:spPr>
          <a:ln/>
        </p:spPr>
      </p:sp>
      <p:sp>
        <p:nvSpPr>
          <p:cNvPr id="164867" name="Rectangle 3">
            <a:extLst>
              <a:ext uri="{FF2B5EF4-FFF2-40B4-BE49-F238E27FC236}">
                <a16:creationId xmlns:a16="http://schemas.microsoft.com/office/drawing/2014/main" id="{0BDDDCF7-6A78-43E3-8F2B-9850DF689EC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418615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87557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5625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8530718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62600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198614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524114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418989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5367051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03605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01444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89959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685073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23460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6729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165293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50163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76090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757803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423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38611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640492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3E3B9FF-4CAB-44F3-96EB-91C71D5036D8}"/>
              </a:ext>
            </a:extLst>
          </p:cNvPr>
          <p:cNvSpPr>
            <a:spLocks noChangeArrowheads="1"/>
          </p:cNvSpPr>
          <p:nvPr/>
        </p:nvSpPr>
        <p:spPr bwMode="auto">
          <a:xfrm>
            <a:off x="0" y="6629400"/>
            <a:ext cx="9144000" cy="228600"/>
          </a:xfrm>
          <a:prstGeom prst="rect">
            <a:avLst/>
          </a:prstGeom>
          <a:solidFill>
            <a:srgbClr val="0000A8"/>
          </a:solidFill>
          <a:ln w="9525">
            <a:solidFill>
              <a:schemeClr val="tx1"/>
            </a:solidFill>
            <a:miter lim="800000"/>
            <a:headEnd/>
            <a:tailEnd/>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p>
        </p:txBody>
      </p:sp>
      <p:sp>
        <p:nvSpPr>
          <p:cNvPr id="1027" name="Rectangle 3">
            <a:extLst>
              <a:ext uri="{FF2B5EF4-FFF2-40B4-BE49-F238E27FC236}">
                <a16:creationId xmlns:a16="http://schemas.microsoft.com/office/drawing/2014/main" id="{71BD9A73-04D4-47EF-9C1B-B1FFE1334D79}"/>
              </a:ext>
            </a:extLst>
          </p:cNvPr>
          <p:cNvSpPr>
            <a:spLocks noChangeArrowheads="1"/>
          </p:cNvSpPr>
          <p:nvPr/>
        </p:nvSpPr>
        <p:spPr bwMode="auto">
          <a:xfrm>
            <a:off x="0" y="0"/>
            <a:ext cx="9144000" cy="609600"/>
          </a:xfrm>
          <a:prstGeom prst="rect">
            <a:avLst/>
          </a:prstGeom>
          <a:solidFill>
            <a:srgbClr val="0000A8"/>
          </a:solidFill>
          <a:ln w="9525">
            <a:solidFill>
              <a:schemeClr val="tx1"/>
            </a:solidFill>
            <a:miter lim="800000"/>
            <a:headEnd/>
            <a:tailEnd/>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p>
        </p:txBody>
      </p:sp>
      <p:sp>
        <p:nvSpPr>
          <p:cNvPr id="1028" name="Line 4">
            <a:extLst>
              <a:ext uri="{FF2B5EF4-FFF2-40B4-BE49-F238E27FC236}">
                <a16:creationId xmlns:a16="http://schemas.microsoft.com/office/drawing/2014/main" id="{756CB916-4F9F-4E5F-9F36-445E52752DC9}"/>
              </a:ext>
            </a:extLst>
          </p:cNvPr>
          <p:cNvSpPr>
            <a:spLocks noChangeShapeType="1"/>
          </p:cNvSpPr>
          <p:nvPr/>
        </p:nvSpPr>
        <p:spPr bwMode="auto">
          <a:xfrm>
            <a:off x="0" y="533400"/>
            <a:ext cx="9144000" cy="0"/>
          </a:xfrm>
          <a:prstGeom prst="line">
            <a:avLst/>
          </a:prstGeom>
          <a:noFill/>
          <a:ln w="177800" cmpd="tri">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9" name="Rectangle 5">
            <a:hlinkClick r:id="rId13" action="ppaction://hlinksldjump"/>
            <a:extLst>
              <a:ext uri="{FF2B5EF4-FFF2-40B4-BE49-F238E27FC236}">
                <a16:creationId xmlns:a16="http://schemas.microsoft.com/office/drawing/2014/main" id="{E6BF36BB-2383-488F-8264-DE6714499FF9}"/>
              </a:ext>
            </a:extLst>
          </p:cNvPr>
          <p:cNvSpPr>
            <a:spLocks noChangeArrowheads="1"/>
          </p:cNvSpPr>
          <p:nvPr/>
        </p:nvSpPr>
        <p:spPr bwMode="auto">
          <a:xfrm>
            <a:off x="883920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p>
        </p:txBody>
      </p:sp>
      <p:sp>
        <p:nvSpPr>
          <p:cNvPr id="1030" name="Rectangle 6">
            <a:extLst>
              <a:ext uri="{FF2B5EF4-FFF2-40B4-BE49-F238E27FC236}">
                <a16:creationId xmlns:a16="http://schemas.microsoft.com/office/drawing/2014/main" id="{DDC6AB11-9CC9-4F02-BB6F-FABC3D688CEE}"/>
              </a:ext>
            </a:extLst>
          </p:cNvPr>
          <p:cNvSpPr>
            <a:spLocks noChangeArrowheads="1"/>
          </p:cNvSpPr>
          <p:nvPr/>
        </p:nvSpPr>
        <p:spPr bwMode="auto">
          <a:xfrm>
            <a:off x="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EB26606-892A-4082-A31A-36C04079D463}"/>
              </a:ext>
            </a:extLst>
          </p:cNvPr>
          <p:cNvSpPr>
            <a:spLocks noChangeArrowheads="1"/>
          </p:cNvSpPr>
          <p:nvPr/>
        </p:nvSpPr>
        <p:spPr bwMode="auto">
          <a:xfrm>
            <a:off x="8839200" y="0"/>
            <a:ext cx="304800" cy="6834188"/>
          </a:xfrm>
          <a:prstGeom prst="rect">
            <a:avLst/>
          </a:prstGeom>
          <a:solidFill>
            <a:srgbClr val="065E9A"/>
          </a:solidFill>
          <a:ln>
            <a:noFill/>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defRPr/>
            </a:pPr>
            <a:endParaRPr lang="en-US" altLang="en-US" b="0">
              <a:solidFill>
                <a:srgbClr val="000000"/>
              </a:solidFill>
              <a:latin typeface="Times New Roman" panose="02020603050405020304" pitchFamily="18" charset="0"/>
              <a:cs typeface="MS PGothic" charset="0"/>
            </a:endParaRPr>
          </a:p>
        </p:txBody>
      </p:sp>
      <p:sp>
        <p:nvSpPr>
          <p:cNvPr id="2051" name="Rectangle 3">
            <a:extLst>
              <a:ext uri="{FF2B5EF4-FFF2-40B4-BE49-F238E27FC236}">
                <a16:creationId xmlns:a16="http://schemas.microsoft.com/office/drawing/2014/main" id="{CC953718-C7D8-4B53-ABAD-BE7B94E4407A}"/>
              </a:ext>
            </a:extLst>
          </p:cNvPr>
          <p:cNvSpPr>
            <a:spLocks noChangeArrowheads="1"/>
          </p:cNvSpPr>
          <p:nvPr/>
        </p:nvSpPr>
        <p:spPr bwMode="auto">
          <a:xfrm>
            <a:off x="-23813" y="0"/>
            <a:ext cx="1689101" cy="6834188"/>
          </a:xfrm>
          <a:prstGeom prst="rect">
            <a:avLst/>
          </a:prstGeom>
          <a:solidFill>
            <a:srgbClr val="005082"/>
          </a:solidFill>
          <a:ln>
            <a:noFill/>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defRPr/>
            </a:pPr>
            <a:endParaRPr lang="en-US" altLang="en-US" b="0">
              <a:solidFill>
                <a:srgbClr val="000000"/>
              </a:solidFill>
              <a:latin typeface="Times New Roman" panose="02020603050405020304" pitchFamily="18" charset="0"/>
              <a:cs typeface="MS PGothic" charset="0"/>
            </a:endParaRPr>
          </a:p>
        </p:txBody>
      </p:sp>
      <p:sp>
        <p:nvSpPr>
          <p:cNvPr id="2052" name="Rectangle 4">
            <a:extLst>
              <a:ext uri="{FF2B5EF4-FFF2-40B4-BE49-F238E27FC236}">
                <a16:creationId xmlns:a16="http://schemas.microsoft.com/office/drawing/2014/main" id="{C31AA704-4846-455F-BE52-CD4D75DBCB8F}"/>
              </a:ext>
            </a:extLst>
          </p:cNvPr>
          <p:cNvSpPr>
            <a:spLocks noChangeArrowheads="1"/>
          </p:cNvSpPr>
          <p:nvPr/>
        </p:nvSpPr>
        <p:spPr bwMode="auto">
          <a:xfrm>
            <a:off x="-34925" y="0"/>
            <a:ext cx="9178925" cy="1143000"/>
          </a:xfrm>
          <a:prstGeom prst="rect">
            <a:avLst/>
          </a:prstGeom>
          <a:gradFill rotWithShape="0">
            <a:gsLst>
              <a:gs pos="0">
                <a:schemeClr val="bg1"/>
              </a:gs>
              <a:gs pos="100000">
                <a:srgbClr val="005082"/>
              </a:gs>
            </a:gsLst>
            <a:lin ang="0" scaled="1"/>
          </a:gradFill>
          <a:ln>
            <a:noFill/>
          </a:ln>
        </p:spPr>
        <p:txBody>
          <a:bodyPr wrap="none" anchor="ctr"/>
          <a:lstStyle>
            <a:lvl1pPr eaLnBrk="0" hangingPunct="0">
              <a:defRPr sz="2400" b="1">
                <a:solidFill>
                  <a:schemeClr val="tx1"/>
                </a:solidFill>
                <a:latin typeface="Verdana" panose="020B0604030504040204" pitchFamily="34" charset="0"/>
                <a:ea typeface="MS PGothic" panose="020B0600070205080204" pitchFamily="34" charset="-128"/>
              </a:defRPr>
            </a:lvl1pPr>
            <a:lvl2pPr marL="742950" indent="-285750" eaLnBrk="0" hangingPunct="0">
              <a:defRPr sz="2400" b="1">
                <a:solidFill>
                  <a:schemeClr val="tx1"/>
                </a:solidFill>
                <a:latin typeface="Verdana" panose="020B0604030504040204" pitchFamily="34" charset="0"/>
                <a:ea typeface="MS PGothic" panose="020B0600070205080204" pitchFamily="34" charset="-128"/>
              </a:defRPr>
            </a:lvl2pPr>
            <a:lvl3pPr marL="1143000" indent="-228600" eaLnBrk="0" hangingPunct="0">
              <a:defRPr sz="2400" b="1">
                <a:solidFill>
                  <a:schemeClr val="tx1"/>
                </a:solidFill>
                <a:latin typeface="Verdana" panose="020B0604030504040204" pitchFamily="34" charset="0"/>
                <a:ea typeface="MS PGothic" panose="020B0600070205080204" pitchFamily="34" charset="-128"/>
              </a:defRPr>
            </a:lvl3pPr>
            <a:lvl4pPr marL="1600200" indent="-228600" eaLnBrk="0" hangingPunct="0">
              <a:defRPr sz="2400" b="1">
                <a:solidFill>
                  <a:schemeClr val="tx1"/>
                </a:solidFill>
                <a:latin typeface="Verdana" panose="020B0604030504040204" pitchFamily="34" charset="0"/>
                <a:ea typeface="MS PGothic" panose="020B0600070205080204" pitchFamily="34" charset="-128"/>
              </a:defRPr>
            </a:lvl4pPr>
            <a:lvl5pPr marL="2057400" indent="-228600" eaLnBrk="0" hangingPunct="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defRPr/>
            </a:pPr>
            <a:endParaRPr lang="en-US" altLang="en-US">
              <a:solidFill>
                <a:srgbClr val="000000"/>
              </a:solidFill>
              <a:cs typeface="MS PGothic"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hyperlink" Target="http://www.google.com/url?sa=i&amp;rct=j&amp;q=Madden%20football&amp;source=images&amp;cd=&amp;cad=rja&amp;docid=bZh_9WCtxHu3uM&amp;tbnid=wdwxGZNbQKYiOM:&amp;ved=0CAUQjRw&amp;url=http://www.nextlifegaming.com/tag/ea/&amp;ei=_GD8UaXWD8S52QXfwoGIBw&amp;bvm=bv.50165853,d.b2I&amp;psig=AFQjCNE3GNSDGswlpxLU-V3kYAzwEGGvsw&amp;ust=1375580669011853" TargetMode="External"/><Relationship Id="rId2" Type="http://schemas.openxmlformats.org/officeDocument/2006/relationships/notesSlide" Target="../notesSlides/notesSlide100.xml"/><Relationship Id="rId1" Type="http://schemas.openxmlformats.org/officeDocument/2006/relationships/slideLayout" Target="../slideLayouts/slideLayout7.xml"/><Relationship Id="rId4" Type="http://schemas.openxmlformats.org/officeDocument/2006/relationships/image" Target="../media/image101.jpeg"/></Relationships>
</file>

<file path=ppt/slides/_rels/slide101.xml.rels><?xml version="1.0" encoding="UTF-8" standalone="yes"?>
<Relationships xmlns="http://schemas.openxmlformats.org/package/2006/relationships"><Relationship Id="rId3" Type="http://schemas.openxmlformats.org/officeDocument/2006/relationships/hyperlink" Target="http://www.google.com/url?sa=i&amp;rct=j&amp;q=Madden%20football&amp;source=images&amp;cd=&amp;cad=rja&amp;docid=bZh_9WCtxHu3uM&amp;tbnid=wdwxGZNbQKYiOM:&amp;ved=0CAUQjRw&amp;url=http://www.nextlifegaming.com/tag/ea/&amp;ei=_GD8UaXWD8S52QXfwoGIBw&amp;bvm=bv.50165853,d.b2I&amp;psig=AFQjCNE3GNSDGswlpxLU-V3kYAzwEGGvsw&amp;ust=1375580669011853" TargetMode="External"/><Relationship Id="rId2" Type="http://schemas.openxmlformats.org/officeDocument/2006/relationships/notesSlide" Target="../notesSlides/notesSlide101.xml"/><Relationship Id="rId1" Type="http://schemas.openxmlformats.org/officeDocument/2006/relationships/slideLayout" Target="../slideLayouts/slideLayout7.xml"/><Relationship Id="rId4" Type="http://schemas.openxmlformats.org/officeDocument/2006/relationships/image" Target="../media/image101.jpeg"/></Relationships>
</file>

<file path=ppt/slides/_rels/slide102.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06.xml"/><Relationship Id="rId1" Type="http://schemas.openxmlformats.org/officeDocument/2006/relationships/slideLayout" Target="../slideLayouts/slideLayout7.xml"/><Relationship Id="rId4" Type="http://schemas.openxmlformats.org/officeDocument/2006/relationships/image" Target="../media/image106.jpeg"/></Relationships>
</file>

<file path=ppt/slides/_rels/slide10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14.xml"/><Relationship Id="rId1" Type="http://schemas.openxmlformats.org/officeDocument/2006/relationships/slideLayout" Target="../slideLayouts/slideLayout7.xml"/><Relationship Id="rId4" Type="http://schemas.openxmlformats.org/officeDocument/2006/relationships/image" Target="../media/image114.jpeg"/></Relationships>
</file>

<file path=ppt/slides/_rels/slide115.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33.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34.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38.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40.xml"/><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43.xml"/><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3" Type="http://schemas.openxmlformats.org/officeDocument/2006/relationships/image" Target="../media/image134.tiff"/><Relationship Id="rId2" Type="http://schemas.openxmlformats.org/officeDocument/2006/relationships/notesSlide" Target="../notesSlides/notesSlide144.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45.xml"/><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46.xml"/><Relationship Id="rId1" Type="http://schemas.openxmlformats.org/officeDocument/2006/relationships/slideLayout" Target="../slideLayouts/slideLayout7.xml"/><Relationship Id="rId4" Type="http://schemas.openxmlformats.org/officeDocument/2006/relationships/image" Target="../media/image137.png"/></Relationships>
</file>

<file path=ppt/slides/_rels/slide147.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147.xml"/><Relationship Id="rId1" Type="http://schemas.openxmlformats.org/officeDocument/2006/relationships/slideLayout" Target="../slideLayouts/slideLayout7.xml"/><Relationship Id="rId5" Type="http://schemas.openxmlformats.org/officeDocument/2006/relationships/image" Target="../media/image140.gif"/><Relationship Id="rId4" Type="http://schemas.openxmlformats.org/officeDocument/2006/relationships/image" Target="../media/image139.gif"/></Relationships>
</file>

<file path=ppt/slides/_rels/slide14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48.xml"/><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14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150.xml"/><Relationship Id="rId1" Type="http://schemas.openxmlformats.org/officeDocument/2006/relationships/slideLayout" Target="../slideLayouts/slideLayout7.xml"/><Relationship Id="rId4" Type="http://schemas.openxmlformats.org/officeDocument/2006/relationships/image" Target="../media/image144.png"/></Relationships>
</file>

<file path=ppt/slides/_rels/slide151.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151.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53.xml"/><Relationship Id="rId1" Type="http://schemas.openxmlformats.org/officeDocument/2006/relationships/slideLayout" Target="../slideLayouts/slideLayout18.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com/url?sa=i&amp;rct=j&amp;q=nfl&amp;source=images&amp;cd=&amp;cad=rja&amp;docid=CeygPIkDr26OvM&amp;tbnid=zSDlHsLohrdtYM:&amp;ved=0CAUQjRw&amp;url=http://www.msubretort.org/2013/04/the-sports-corner-nfl-draft-records-and-facts/&amp;ei=uVD8UYaXFqyu2gXTkIHYDA&amp;bvm=bv.50165853,d.b2I&amp;psig=AFQjCNFzOkfJN3kigLeMmea6eeSLCy9NOQ&amp;ust=1375576629628596"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jpeg"/></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png"/></Relationships>
</file>

<file path=ppt/slides/_rels/slide5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png"/></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59.tiff"/><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0.tiff"/><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7.xml"/><Relationship Id="rId1" Type="http://schemas.openxmlformats.org/officeDocument/2006/relationships/slideLayout" Target="../slideLayouts/slideLayout7.xml"/><Relationship Id="rId5" Type="http://schemas.openxmlformats.org/officeDocument/2006/relationships/image" Target="../media/image63.jpeg"/><Relationship Id="rId4" Type="http://schemas.openxmlformats.org/officeDocument/2006/relationships/image" Target="../media/image62.jpeg"/></Relationships>
</file>

<file path=ppt/slides/_rels/slide6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6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7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79.xml"/><Relationship Id="rId1" Type="http://schemas.openxmlformats.org/officeDocument/2006/relationships/slideLayout" Target="../slideLayouts/slideLayout7.xml"/><Relationship Id="rId5" Type="http://schemas.openxmlformats.org/officeDocument/2006/relationships/image" Target="../media/image80.jpeg"/><Relationship Id="rId4" Type="http://schemas.openxmlformats.org/officeDocument/2006/relationships/image" Target="../media/image7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82.jpeg"/></Relationships>
</file>

<file path=ppt/slides/_rels/slide8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1.xml"/><Relationship Id="rId1" Type="http://schemas.openxmlformats.org/officeDocument/2006/relationships/slideLayout" Target="../slideLayouts/slideLayout7.xml"/><Relationship Id="rId4" Type="http://schemas.openxmlformats.org/officeDocument/2006/relationships/image" Target="../media/image84.png"/></Relationships>
</file>

<file path=ppt/slides/_rels/slide8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hyperlink" Target="http://i1126.photobucket.com/albums/l603/tcmcgarry/red-wing-today.jpg" TargetMode="External"/><Relationship Id="rId2" Type="http://schemas.openxmlformats.org/officeDocument/2006/relationships/notesSlide" Target="../notesSlides/notesSlide84.xml"/><Relationship Id="rId1" Type="http://schemas.openxmlformats.org/officeDocument/2006/relationships/slideLayout" Target="../slideLayouts/slideLayout7.xml"/><Relationship Id="rId4" Type="http://schemas.openxmlformats.org/officeDocument/2006/relationships/image" Target="../media/image87.jpeg"/></Relationships>
</file>

<file path=ppt/slides/_rels/slide8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5.xml"/><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90.tiff"/><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5.xml"/><Relationship Id="rId1" Type="http://schemas.openxmlformats.org/officeDocument/2006/relationships/slideLayout" Target="../slideLayouts/slideLayout7.xml"/><Relationship Id="rId4" Type="http://schemas.openxmlformats.org/officeDocument/2006/relationships/image" Target="../media/image97.jpeg"/></Relationships>
</file>

<file path=ppt/slides/_rels/slide9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100.tiff"/><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2" descr="Mountain Climbing">
            <a:extLst>
              <a:ext uri="{FF2B5EF4-FFF2-40B4-BE49-F238E27FC236}">
                <a16:creationId xmlns:a16="http://schemas.microsoft.com/office/drawing/2014/main" id="{BDE22041-2460-45ED-8A31-38C3FCD5FD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Text Box 3">
            <a:extLst>
              <a:ext uri="{FF2B5EF4-FFF2-40B4-BE49-F238E27FC236}">
                <a16:creationId xmlns:a16="http://schemas.microsoft.com/office/drawing/2014/main" id="{DC877AAC-02F1-4A82-BCA0-69D8C9708ECA}"/>
              </a:ext>
            </a:extLst>
          </p:cNvPr>
          <p:cNvSpPr txBox="1">
            <a:spLocks noChangeArrowheads="1"/>
          </p:cNvSpPr>
          <p:nvPr/>
        </p:nvSpPr>
        <p:spPr bwMode="auto">
          <a:xfrm>
            <a:off x="228600" y="457200"/>
            <a:ext cx="8763000"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600" b="0">
                <a:solidFill>
                  <a:schemeClr val="hlink"/>
                </a:solidFill>
                <a:latin typeface="Arial Black" panose="020B0A04020102020204" pitchFamily="34" charset="0"/>
              </a:rPr>
              <a:t>Lesson 2.5  	</a:t>
            </a:r>
          </a:p>
          <a:p>
            <a:pPr eaLnBrk="1" hangingPunct="1">
              <a:spcBef>
                <a:spcPct val="50000"/>
              </a:spcBef>
            </a:pPr>
            <a:r>
              <a:rPr lang="en-US" altLang="en-US" sz="3600" b="0">
                <a:solidFill>
                  <a:schemeClr val="hlink"/>
                </a:solidFill>
                <a:latin typeface="Arial Black" panose="020B0A04020102020204" pitchFamily="34" charset="0"/>
              </a:rPr>
              <a:t>Understanding the                          Sports &amp; Entertainment Product</a:t>
            </a:r>
          </a:p>
        </p:txBody>
      </p:sp>
      <p:sp>
        <p:nvSpPr>
          <p:cNvPr id="4099" name="Text Box 4">
            <a:extLst>
              <a:ext uri="{FF2B5EF4-FFF2-40B4-BE49-F238E27FC236}">
                <a16:creationId xmlns:a16="http://schemas.microsoft.com/office/drawing/2014/main" id="{E5B8173E-DAA3-4784-AECA-B5616CD5B706}"/>
              </a:ext>
            </a:extLst>
          </p:cNvPr>
          <p:cNvSpPr txBox="1">
            <a:spLocks noChangeArrowheads="1"/>
          </p:cNvSpPr>
          <p:nvPr/>
        </p:nvSpPr>
        <p:spPr bwMode="auto">
          <a:xfrm>
            <a:off x="5867400" y="6324600"/>
            <a:ext cx="3276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latin typeface="Arial" panose="020B0604020202020204" pitchFamily="34" charset="0"/>
              </a:rPr>
              <a:t>Copyright </a:t>
            </a:r>
            <a:r>
              <a:rPr lang="en-US" altLang="en-US" sz="1200" b="0" dirty="0">
                <a:latin typeface="Arial" panose="020B0604020202020204" pitchFamily="34" charset="0"/>
              </a:rPr>
              <a:t>© </a:t>
            </a:r>
            <a:r>
              <a:rPr lang="is-IS" altLang="en-US" sz="1000" b="0" dirty="0">
                <a:latin typeface="Arial" panose="020B0604020202020204" pitchFamily="34" charset="0"/>
              </a:rPr>
              <a:t>2020</a:t>
            </a:r>
            <a:r>
              <a:rPr lang="en-US" altLang="en-US" sz="1000" b="0" dirty="0">
                <a:latin typeface="Arial" panose="020B0604020202020204" pitchFamily="34" charset="0"/>
              </a:rPr>
              <a:t> by Sports Career Consulting, LLC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
            <a:extLst>
              <a:ext uri="{FF2B5EF4-FFF2-40B4-BE49-F238E27FC236}">
                <a16:creationId xmlns:a16="http://schemas.microsoft.com/office/drawing/2014/main" id="{D9AEAA90-FF1E-45E0-9A39-3492521184D1}"/>
              </a:ext>
            </a:extLst>
          </p:cNvPr>
          <p:cNvGrpSpPr>
            <a:grpSpLocks/>
          </p:cNvGrpSpPr>
          <p:nvPr/>
        </p:nvGrpSpPr>
        <p:grpSpPr bwMode="auto">
          <a:xfrm>
            <a:off x="0" y="0"/>
            <a:ext cx="9144000" cy="976313"/>
            <a:chOff x="0" y="0"/>
            <a:chExt cx="5760" cy="615"/>
          </a:xfrm>
        </p:grpSpPr>
        <p:sp>
          <p:nvSpPr>
            <p:cNvPr id="22535" name="Text Box 3">
              <a:extLst>
                <a:ext uri="{FF2B5EF4-FFF2-40B4-BE49-F238E27FC236}">
                  <a16:creationId xmlns:a16="http://schemas.microsoft.com/office/drawing/2014/main" id="{55C4AFE2-4423-4314-88C3-618A3DA7977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2536" name="Text Box 4">
              <a:extLst>
                <a:ext uri="{FF2B5EF4-FFF2-40B4-BE49-F238E27FC236}">
                  <a16:creationId xmlns:a16="http://schemas.microsoft.com/office/drawing/2014/main" id="{75EAE983-0980-4C0F-8839-ABE56C4D6D6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2530" name="Text Box 5">
            <a:extLst>
              <a:ext uri="{FF2B5EF4-FFF2-40B4-BE49-F238E27FC236}">
                <a16:creationId xmlns:a16="http://schemas.microsoft.com/office/drawing/2014/main" id="{2CEAD0CB-F474-4076-862D-4BDF4B30078C}"/>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
        <p:nvSpPr>
          <p:cNvPr id="22531" name="Line 7">
            <a:extLst>
              <a:ext uri="{FF2B5EF4-FFF2-40B4-BE49-F238E27FC236}">
                <a16:creationId xmlns:a16="http://schemas.microsoft.com/office/drawing/2014/main" id="{0D15FBC5-2469-40E0-9A17-97C3F4331DC9}"/>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232" name="Rectangle 8">
            <a:extLst>
              <a:ext uri="{FF2B5EF4-FFF2-40B4-BE49-F238E27FC236}">
                <a16:creationId xmlns:a16="http://schemas.microsoft.com/office/drawing/2014/main" id="{88B0228D-03A6-41FD-9237-464B24F8483A}"/>
              </a:ext>
            </a:extLst>
          </p:cNvPr>
          <p:cNvSpPr>
            <a:spLocks noChangeArrowheads="1"/>
          </p:cNvSpPr>
          <p:nvPr/>
        </p:nvSpPr>
        <p:spPr bwMode="auto">
          <a:xfrm>
            <a:off x="533400" y="2598738"/>
            <a:ext cx="8153400" cy="1800225"/>
          </a:xfrm>
          <a:prstGeom prst="rect">
            <a:avLst/>
          </a:prstGeom>
          <a:noFill/>
          <a:ln w="9525">
            <a:noFill/>
            <a:miter lim="800000"/>
            <a:headEnd/>
            <a:tailEnd/>
          </a:ln>
        </p:spPr>
        <p:txBody>
          <a:bodyPr anchor="ctr">
            <a:spAutoFit/>
          </a:bodyPr>
          <a:lstStyle/>
          <a:p>
            <a:pPr eaLnBrk="1" hangingPunct="1">
              <a:defRPr/>
            </a:pPr>
            <a:r>
              <a:rPr lang="en-US" sz="2800" b="0" i="1" dirty="0">
                <a:solidFill>
                  <a:schemeClr val="accent2">
                    <a:lumMod val="50000"/>
                  </a:schemeClr>
                </a:solidFill>
                <a:ea typeface="+mn-ea"/>
                <a:cs typeface="Arial" charset="0"/>
              </a:rPr>
              <a:t>According to data from Ticketmaster, over 50 million tickets to sporting events went unsold last year, representing roughly $900 million in lost/</a:t>
            </a:r>
            <a:r>
              <a:rPr lang="en-US" sz="2800" b="0" i="1" dirty="0" err="1">
                <a:solidFill>
                  <a:schemeClr val="accent2">
                    <a:lumMod val="50000"/>
                  </a:schemeClr>
                </a:solidFill>
                <a:ea typeface="+mn-ea"/>
                <a:cs typeface="Arial" charset="0"/>
              </a:rPr>
              <a:t>uncaptured</a:t>
            </a:r>
            <a:r>
              <a:rPr lang="en-US" sz="2800" b="0" i="1" dirty="0">
                <a:solidFill>
                  <a:schemeClr val="accent2">
                    <a:lumMod val="50000"/>
                  </a:schemeClr>
                </a:solidFill>
                <a:ea typeface="+mn-ea"/>
                <a:cs typeface="Arial" charset="0"/>
              </a:rPr>
              <a:t> revenue</a:t>
            </a:r>
            <a:endParaRPr lang="en-US" sz="2800" b="0" dirty="0">
              <a:solidFill>
                <a:schemeClr val="accent2">
                  <a:lumMod val="50000"/>
                </a:schemeClr>
              </a:solidFill>
              <a:ea typeface="+mn-ea"/>
              <a:cs typeface="Arial" charset="0"/>
            </a:endParaRPr>
          </a:p>
        </p:txBody>
      </p:sp>
      <p:sp>
        <p:nvSpPr>
          <p:cNvPr id="22533" name="Text Box 9">
            <a:extLst>
              <a:ext uri="{FF2B5EF4-FFF2-40B4-BE49-F238E27FC236}">
                <a16:creationId xmlns:a16="http://schemas.microsoft.com/office/drawing/2014/main" id="{328970B1-F0DF-4C0E-B116-242046EB040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75778" name="Picture 2" descr="https://encrypted-tbn3.google.com/images?q=tbn:ANd9GcSOQOoyEVIOq6gmzpAw7C6GV35_ZwWNdXhaLS0ZdCG6PZu2HAB7">
            <a:extLst>
              <a:ext uri="{FF2B5EF4-FFF2-40B4-BE49-F238E27FC236}">
                <a16:creationId xmlns:a16="http://schemas.microsoft.com/office/drawing/2014/main" id="{48C6F504-AB38-41EE-811C-CA068EF307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4724400"/>
            <a:ext cx="2476500"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180232">
                                            <p:txEl>
                                              <p:pRg st="0" end="0"/>
                                            </p:txEl>
                                          </p:spTgt>
                                        </p:tgtEl>
                                        <p:attrNameLst>
                                          <p:attrName>style.visibility</p:attrName>
                                        </p:attrNameLst>
                                      </p:cBhvr>
                                      <p:to>
                                        <p:strVal val="visible"/>
                                      </p:to>
                                    </p:set>
                                    <p:animEffect transition="in" filter="blinds(horizontal)">
                                      <p:cBhvr>
                                        <p:cTn id="7" dur="1000"/>
                                        <p:tgtEl>
                                          <p:spTgt spid="180232">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75778"/>
                                        </p:tgtEl>
                                        <p:attrNameLst>
                                          <p:attrName>style.visibility</p:attrName>
                                        </p:attrNameLst>
                                      </p:cBhvr>
                                      <p:to>
                                        <p:strVal val="visible"/>
                                      </p:to>
                                    </p:set>
                                    <p:animEffect transition="in" filter="dissolve">
                                      <p:cBhvr>
                                        <p:cTn id="10" dur="5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5889" name="Group 2">
            <a:extLst>
              <a:ext uri="{FF2B5EF4-FFF2-40B4-BE49-F238E27FC236}">
                <a16:creationId xmlns:a16="http://schemas.microsoft.com/office/drawing/2014/main" id="{63C3929D-F661-421D-B814-FA4EAFA6D5FD}"/>
              </a:ext>
            </a:extLst>
          </p:cNvPr>
          <p:cNvGrpSpPr>
            <a:grpSpLocks/>
          </p:cNvGrpSpPr>
          <p:nvPr/>
        </p:nvGrpSpPr>
        <p:grpSpPr bwMode="auto">
          <a:xfrm>
            <a:off x="0" y="0"/>
            <a:ext cx="9144000" cy="976313"/>
            <a:chOff x="0" y="0"/>
            <a:chExt cx="5760" cy="615"/>
          </a:xfrm>
        </p:grpSpPr>
        <p:sp>
          <p:nvSpPr>
            <p:cNvPr id="165895" name="Text Box 3">
              <a:extLst>
                <a:ext uri="{FF2B5EF4-FFF2-40B4-BE49-F238E27FC236}">
                  <a16:creationId xmlns:a16="http://schemas.microsoft.com/office/drawing/2014/main" id="{179119D2-F531-41AD-82F1-3019B9B9FA6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65896" name="Text Box 4">
              <a:extLst>
                <a:ext uri="{FF2B5EF4-FFF2-40B4-BE49-F238E27FC236}">
                  <a16:creationId xmlns:a16="http://schemas.microsoft.com/office/drawing/2014/main" id="{0679F544-2611-4391-8316-4E34DBB13BE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65890" name="Text Box 5">
            <a:extLst>
              <a:ext uri="{FF2B5EF4-FFF2-40B4-BE49-F238E27FC236}">
                <a16:creationId xmlns:a16="http://schemas.microsoft.com/office/drawing/2014/main" id="{C6D988E8-AC20-45BF-AC00-CEF22F09D55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65891" name="Rectangle 6">
            <a:extLst>
              <a:ext uri="{FF2B5EF4-FFF2-40B4-BE49-F238E27FC236}">
                <a16:creationId xmlns:a16="http://schemas.microsoft.com/office/drawing/2014/main" id="{8F16359C-0AEA-479F-8CE3-1DDA28A2765D}"/>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165892" name="Rectangle 7">
            <a:extLst>
              <a:ext uri="{FF2B5EF4-FFF2-40B4-BE49-F238E27FC236}">
                <a16:creationId xmlns:a16="http://schemas.microsoft.com/office/drawing/2014/main" id="{7850E423-8B98-4710-8446-D1ECF93CB913}"/>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Video Games</a:t>
            </a:r>
          </a:p>
        </p:txBody>
      </p:sp>
      <p:sp>
        <p:nvSpPr>
          <p:cNvPr id="275464" name="Rectangle 8">
            <a:extLst>
              <a:ext uri="{FF2B5EF4-FFF2-40B4-BE49-F238E27FC236}">
                <a16:creationId xmlns:a16="http://schemas.microsoft.com/office/drawing/2014/main" id="{2582429C-7112-4FB4-9FFA-6410AE6C8F6C}"/>
              </a:ext>
            </a:extLst>
          </p:cNvPr>
          <p:cNvSpPr>
            <a:spLocks noChangeArrowheads="1"/>
          </p:cNvSpPr>
          <p:nvPr/>
        </p:nvSpPr>
        <p:spPr bwMode="auto">
          <a:xfrm>
            <a:off x="0" y="2446338"/>
            <a:ext cx="914400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rgbClr val="2D2DB9"/>
                </a:solidFill>
              </a:rPr>
              <a:t>The popular </a:t>
            </a:r>
            <a:r>
              <a:rPr lang="ja-JP" altLang="en-US" sz="2800" b="0">
                <a:solidFill>
                  <a:srgbClr val="2D2DB9"/>
                </a:solidFill>
              </a:rPr>
              <a:t>‘</a:t>
            </a:r>
            <a:r>
              <a:rPr lang="en-US" altLang="ja-JP" sz="2800" b="0">
                <a:solidFill>
                  <a:srgbClr val="2D2DB9"/>
                </a:solidFill>
              </a:rPr>
              <a:t>Madden</a:t>
            </a:r>
            <a:r>
              <a:rPr lang="ja-JP" altLang="en-US" sz="2800" b="0">
                <a:solidFill>
                  <a:srgbClr val="2D2DB9"/>
                </a:solidFill>
              </a:rPr>
              <a:t>’</a:t>
            </a:r>
            <a:r>
              <a:rPr lang="en-US" altLang="ja-JP" sz="2800" b="0">
                <a:solidFill>
                  <a:srgbClr val="2D2DB9"/>
                </a:solidFill>
              </a:rPr>
              <a:t> franchise now offers enhanced features like voice control and a virtual twitter feed</a:t>
            </a:r>
            <a:endParaRPr lang="en-US" altLang="en-US" sz="2800" b="0">
              <a:solidFill>
                <a:srgbClr val="2D2DB9"/>
              </a:solidFill>
            </a:endParaRPr>
          </a:p>
        </p:txBody>
      </p:sp>
      <p:pic>
        <p:nvPicPr>
          <p:cNvPr id="224258" name="Picture 2" descr="http://www.nextlifegaming.com/wp-content/uploads/2011/02/MaddenEAlogo.jpg">
            <a:hlinkClick r:id="rId3"/>
            <a:extLst>
              <a:ext uri="{FF2B5EF4-FFF2-40B4-BE49-F238E27FC236}">
                <a16:creationId xmlns:a16="http://schemas.microsoft.com/office/drawing/2014/main" id="{73EE83D9-7D35-4F67-A493-0EB618809B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3962400"/>
            <a:ext cx="28575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5464"/>
                                        </p:tgtEl>
                                        <p:attrNameLst>
                                          <p:attrName>style.visibility</p:attrName>
                                        </p:attrNameLst>
                                      </p:cBhvr>
                                      <p:to>
                                        <p:strVal val="visible"/>
                                      </p:to>
                                    </p:set>
                                    <p:animEffect transition="in" filter="diamond(in)">
                                      <p:cBhvr>
                                        <p:cTn id="7" dur="1000"/>
                                        <p:tgtEl>
                                          <p:spTgt spid="275464"/>
                                        </p:tgtEl>
                                      </p:cBhvr>
                                    </p:animEffect>
                                  </p:childTnLst>
                                </p:cTn>
                              </p:par>
                            </p:childTnLst>
                          </p:cTn>
                        </p:par>
                        <p:par>
                          <p:cTn id="8" fill="hold" nodeType="afterGroup">
                            <p:stCondLst>
                              <p:cond delay="1000"/>
                            </p:stCondLst>
                            <p:childTnLst>
                              <p:par>
                                <p:cTn id="9" presetID="4" presetClass="entr" presetSubtype="16" fill="hold" nodeType="afterEffect">
                                  <p:stCondLst>
                                    <p:cond delay="0"/>
                                  </p:stCondLst>
                                  <p:childTnLst>
                                    <p:set>
                                      <p:cBhvr>
                                        <p:cTn id="10" dur="1" fill="hold">
                                          <p:stCondLst>
                                            <p:cond delay="0"/>
                                          </p:stCondLst>
                                        </p:cTn>
                                        <p:tgtEl>
                                          <p:spTgt spid="224258"/>
                                        </p:tgtEl>
                                        <p:attrNameLst>
                                          <p:attrName>style.visibility</p:attrName>
                                        </p:attrNameLst>
                                      </p:cBhvr>
                                      <p:to>
                                        <p:strVal val="visible"/>
                                      </p:to>
                                    </p:set>
                                    <p:animEffect transition="in" filter="box(in)">
                                      <p:cBhvr>
                                        <p:cTn id="11" dur="500"/>
                                        <p:tgtEl>
                                          <p:spTgt spid="224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6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7937" name="Group 2">
            <a:extLst>
              <a:ext uri="{FF2B5EF4-FFF2-40B4-BE49-F238E27FC236}">
                <a16:creationId xmlns:a16="http://schemas.microsoft.com/office/drawing/2014/main" id="{C464347C-4A3C-4EF3-B917-C2172186DB0E}"/>
              </a:ext>
            </a:extLst>
          </p:cNvPr>
          <p:cNvGrpSpPr>
            <a:grpSpLocks/>
          </p:cNvGrpSpPr>
          <p:nvPr/>
        </p:nvGrpSpPr>
        <p:grpSpPr bwMode="auto">
          <a:xfrm>
            <a:off x="0" y="0"/>
            <a:ext cx="9144000" cy="976313"/>
            <a:chOff x="0" y="0"/>
            <a:chExt cx="5760" cy="615"/>
          </a:xfrm>
        </p:grpSpPr>
        <p:sp>
          <p:nvSpPr>
            <p:cNvPr id="167943" name="Text Box 3">
              <a:extLst>
                <a:ext uri="{FF2B5EF4-FFF2-40B4-BE49-F238E27FC236}">
                  <a16:creationId xmlns:a16="http://schemas.microsoft.com/office/drawing/2014/main" id="{3A4B1D07-16B9-4041-89E5-CEA91B6B824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67944" name="Text Box 4">
              <a:extLst>
                <a:ext uri="{FF2B5EF4-FFF2-40B4-BE49-F238E27FC236}">
                  <a16:creationId xmlns:a16="http://schemas.microsoft.com/office/drawing/2014/main" id="{849FC132-002E-4386-A630-41B9842F2F1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67938" name="Text Box 5">
            <a:extLst>
              <a:ext uri="{FF2B5EF4-FFF2-40B4-BE49-F238E27FC236}">
                <a16:creationId xmlns:a16="http://schemas.microsoft.com/office/drawing/2014/main" id="{15BFDE3C-547A-4D5F-8246-8F82AD06185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67939" name="Rectangle 6">
            <a:extLst>
              <a:ext uri="{FF2B5EF4-FFF2-40B4-BE49-F238E27FC236}">
                <a16:creationId xmlns:a16="http://schemas.microsoft.com/office/drawing/2014/main" id="{0A542DC3-69E8-4A13-B9B7-F4ACA038650E}"/>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167940" name="Rectangle 7">
            <a:extLst>
              <a:ext uri="{FF2B5EF4-FFF2-40B4-BE49-F238E27FC236}">
                <a16:creationId xmlns:a16="http://schemas.microsoft.com/office/drawing/2014/main" id="{36D68F2F-2D24-4CE6-BB64-292357F6AB68}"/>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Video Games</a:t>
            </a:r>
          </a:p>
        </p:txBody>
      </p:sp>
      <p:sp>
        <p:nvSpPr>
          <p:cNvPr id="275464" name="Rectangle 8">
            <a:extLst>
              <a:ext uri="{FF2B5EF4-FFF2-40B4-BE49-F238E27FC236}">
                <a16:creationId xmlns:a16="http://schemas.microsoft.com/office/drawing/2014/main" id="{70224593-BB34-4CAA-99E5-6E6B9890010D}"/>
              </a:ext>
            </a:extLst>
          </p:cNvPr>
          <p:cNvSpPr>
            <a:spLocks noChangeArrowheads="1"/>
          </p:cNvSpPr>
          <p:nvPr/>
        </p:nvSpPr>
        <p:spPr bwMode="auto">
          <a:xfrm>
            <a:off x="-22225" y="2209800"/>
            <a:ext cx="91440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t>Electronic Arts recently added a “Real Player Motion Technology” feature to its ‘Madden’ franchise, a new animation system that unlocks next level responsiveness and mimics the actual personalities of players in the game</a:t>
            </a:r>
          </a:p>
        </p:txBody>
      </p:sp>
      <p:pic>
        <p:nvPicPr>
          <p:cNvPr id="224258" name="Picture 2" descr="http://www.nextlifegaming.com/wp-content/uploads/2011/02/MaddenEAlogo.jpg">
            <a:hlinkClick r:id="rId3"/>
            <a:extLst>
              <a:ext uri="{FF2B5EF4-FFF2-40B4-BE49-F238E27FC236}">
                <a16:creationId xmlns:a16="http://schemas.microsoft.com/office/drawing/2014/main" id="{BBA8AE12-F1B9-4ECC-9B77-33CBCFB348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4648200"/>
            <a:ext cx="2095500"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5464"/>
                                        </p:tgtEl>
                                        <p:attrNameLst>
                                          <p:attrName>style.visibility</p:attrName>
                                        </p:attrNameLst>
                                      </p:cBhvr>
                                      <p:to>
                                        <p:strVal val="visible"/>
                                      </p:to>
                                    </p:set>
                                    <p:animEffect transition="in" filter="diamond(in)">
                                      <p:cBhvr>
                                        <p:cTn id="7" dur="1000"/>
                                        <p:tgtEl>
                                          <p:spTgt spid="275464"/>
                                        </p:tgtEl>
                                      </p:cBhvr>
                                    </p:animEffect>
                                  </p:childTnLst>
                                </p:cTn>
                              </p:par>
                            </p:childTnLst>
                          </p:cTn>
                        </p:par>
                        <p:par>
                          <p:cTn id="8" fill="hold" nodeType="afterGroup">
                            <p:stCondLst>
                              <p:cond delay="1000"/>
                            </p:stCondLst>
                            <p:childTnLst>
                              <p:par>
                                <p:cTn id="9" presetID="4" presetClass="entr" presetSubtype="16" fill="hold" nodeType="afterEffect">
                                  <p:stCondLst>
                                    <p:cond delay="0"/>
                                  </p:stCondLst>
                                  <p:childTnLst>
                                    <p:set>
                                      <p:cBhvr>
                                        <p:cTn id="10" dur="1" fill="hold">
                                          <p:stCondLst>
                                            <p:cond delay="0"/>
                                          </p:stCondLst>
                                        </p:cTn>
                                        <p:tgtEl>
                                          <p:spTgt spid="224258"/>
                                        </p:tgtEl>
                                        <p:attrNameLst>
                                          <p:attrName>style.visibility</p:attrName>
                                        </p:attrNameLst>
                                      </p:cBhvr>
                                      <p:to>
                                        <p:strVal val="visible"/>
                                      </p:to>
                                    </p:set>
                                    <p:animEffect transition="in" filter="box(in)">
                                      <p:cBhvr>
                                        <p:cTn id="11" dur="500"/>
                                        <p:tgtEl>
                                          <p:spTgt spid="224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6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985" name="Group 2">
            <a:extLst>
              <a:ext uri="{FF2B5EF4-FFF2-40B4-BE49-F238E27FC236}">
                <a16:creationId xmlns:a16="http://schemas.microsoft.com/office/drawing/2014/main" id="{C1D6F4B4-B555-4D77-909F-B561343137BA}"/>
              </a:ext>
            </a:extLst>
          </p:cNvPr>
          <p:cNvGrpSpPr>
            <a:grpSpLocks/>
          </p:cNvGrpSpPr>
          <p:nvPr/>
        </p:nvGrpSpPr>
        <p:grpSpPr bwMode="auto">
          <a:xfrm>
            <a:off x="0" y="0"/>
            <a:ext cx="9144000" cy="976313"/>
            <a:chOff x="0" y="0"/>
            <a:chExt cx="5760" cy="615"/>
          </a:xfrm>
        </p:grpSpPr>
        <p:sp>
          <p:nvSpPr>
            <p:cNvPr id="169991" name="Text Box 3">
              <a:extLst>
                <a:ext uri="{FF2B5EF4-FFF2-40B4-BE49-F238E27FC236}">
                  <a16:creationId xmlns:a16="http://schemas.microsoft.com/office/drawing/2014/main" id="{0D1DE18A-958D-4DD8-99FA-7AB110A9ED3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69992" name="Text Box 4">
              <a:extLst>
                <a:ext uri="{FF2B5EF4-FFF2-40B4-BE49-F238E27FC236}">
                  <a16:creationId xmlns:a16="http://schemas.microsoft.com/office/drawing/2014/main" id="{81ACCEB7-EB85-4931-8AED-6528553B236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69986" name="Text Box 5">
            <a:extLst>
              <a:ext uri="{FF2B5EF4-FFF2-40B4-BE49-F238E27FC236}">
                <a16:creationId xmlns:a16="http://schemas.microsoft.com/office/drawing/2014/main" id="{14EC5373-25FC-42B5-A4F7-A152FD0C6CC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69987" name="Rectangle 6">
            <a:extLst>
              <a:ext uri="{FF2B5EF4-FFF2-40B4-BE49-F238E27FC236}">
                <a16:creationId xmlns:a16="http://schemas.microsoft.com/office/drawing/2014/main" id="{E91DDC48-1006-4304-813D-A498B08779FC}"/>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169988" name="Rectangle 7">
            <a:extLst>
              <a:ext uri="{FF2B5EF4-FFF2-40B4-BE49-F238E27FC236}">
                <a16:creationId xmlns:a16="http://schemas.microsoft.com/office/drawing/2014/main" id="{1856D4D9-DB58-482B-882D-6179F16B78D7}"/>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Video Games</a:t>
            </a:r>
          </a:p>
        </p:txBody>
      </p:sp>
      <p:sp>
        <p:nvSpPr>
          <p:cNvPr id="169989" name="Text Box 10">
            <a:extLst>
              <a:ext uri="{FF2B5EF4-FFF2-40B4-BE49-F238E27FC236}">
                <a16:creationId xmlns:a16="http://schemas.microsoft.com/office/drawing/2014/main" id="{A6763722-388B-4CE7-A5FC-AA173C86B4B4}"/>
              </a:ext>
            </a:extLst>
          </p:cNvPr>
          <p:cNvSpPr txBox="1">
            <a:spLocks noChangeArrowheads="1"/>
          </p:cNvSpPr>
          <p:nvPr/>
        </p:nvSpPr>
        <p:spPr bwMode="auto">
          <a:xfrm>
            <a:off x="381000" y="2209800"/>
            <a:ext cx="51054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cs typeface="Times New Roman" panose="02020603050405020304" pitchFamily="18" charset="0"/>
              </a:rPr>
              <a:t>Virtual Reality is taking video games to a whole new level</a:t>
            </a:r>
            <a:r>
              <a:rPr lang="en-US" altLang="en-US" b="0" dirty="0">
                <a:cs typeface="Arial" panose="020B0604020202020204" pitchFamily="34" charset="0"/>
              </a:rPr>
              <a:t>.  </a:t>
            </a:r>
            <a:r>
              <a:rPr lang="en-US" altLang="en-US" b="0" dirty="0">
                <a:cs typeface="Times New Roman" panose="02020603050405020304" pitchFamily="18" charset="0"/>
              </a:rPr>
              <a:t>According to geek.com, VR video gaming went </a:t>
            </a:r>
            <a:r>
              <a:rPr lang="ja-JP" altLang="en-US" b="0" dirty="0">
                <a:cs typeface="Arial" panose="020B0604020202020204" pitchFamily="34" charset="0"/>
              </a:rPr>
              <a:t>“</a:t>
            </a:r>
            <a:r>
              <a:rPr lang="en-US" altLang="ja-JP" b="0" dirty="0">
                <a:cs typeface="Times New Roman" panose="02020603050405020304" pitchFamily="18" charset="0"/>
              </a:rPr>
              <a:t>mainstream</a:t>
            </a:r>
            <a:r>
              <a:rPr lang="ja-JP" altLang="en-US" b="0" dirty="0">
                <a:cs typeface="Arial" panose="020B0604020202020204" pitchFamily="34" charset="0"/>
              </a:rPr>
              <a:t>”</a:t>
            </a:r>
            <a:r>
              <a:rPr lang="en-US" altLang="ja-JP" b="0" dirty="0">
                <a:cs typeface="Arial" panose="020B0604020202020204" pitchFamily="34" charset="0"/>
              </a:rPr>
              <a:t> </a:t>
            </a:r>
            <a:r>
              <a:rPr lang="en-US" altLang="ja-JP" b="0" dirty="0">
                <a:cs typeface="Times New Roman" panose="02020603050405020304" pitchFamily="18" charset="0"/>
              </a:rPr>
              <a:t>in 2016 with the release of three platforms: the Oculus Rift, the HTC </a:t>
            </a:r>
            <a:r>
              <a:rPr lang="en-US" altLang="ja-JP" b="0" dirty="0" err="1">
                <a:cs typeface="Times New Roman" panose="02020603050405020304" pitchFamily="18" charset="0"/>
              </a:rPr>
              <a:t>Vive</a:t>
            </a:r>
            <a:r>
              <a:rPr lang="en-US" altLang="ja-JP" b="0" dirty="0">
                <a:cs typeface="Times New Roman" panose="02020603050405020304" pitchFamily="18" charset="0"/>
              </a:rPr>
              <a:t>, and the Sony PlayStation VR</a:t>
            </a:r>
            <a:r>
              <a:rPr lang="en-US" altLang="ja-JP" b="0" dirty="0">
                <a:cs typeface="Arial" panose="020B0604020202020204" pitchFamily="34" charset="0"/>
              </a:rPr>
              <a:t>1.  </a:t>
            </a:r>
            <a:r>
              <a:rPr lang="en-US" altLang="ja-JP" b="0" dirty="0">
                <a:cs typeface="Times New Roman" panose="02020603050405020304" pitchFamily="18" charset="0"/>
              </a:rPr>
              <a:t>Sales of VR hardware and software are expected to exceed $30 billion by 2020.</a:t>
            </a:r>
            <a:endParaRPr lang="en-US" altLang="en-US" b="0" dirty="0">
              <a:cs typeface="Times New Roman" panose="02020603050405020304" pitchFamily="18" charset="0"/>
            </a:endParaRPr>
          </a:p>
        </p:txBody>
      </p:sp>
      <p:pic>
        <p:nvPicPr>
          <p:cNvPr id="169990" name="Picture 11" descr="I:\temp\play.jpg">
            <a:extLst>
              <a:ext uri="{FF2B5EF4-FFF2-40B4-BE49-F238E27FC236}">
                <a16:creationId xmlns:a16="http://schemas.microsoft.com/office/drawing/2014/main" id="{C7554386-94A3-42D2-A1ED-6A7D523222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2895600"/>
            <a:ext cx="2960688" cy="221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2033" name="Group 2">
            <a:extLst>
              <a:ext uri="{FF2B5EF4-FFF2-40B4-BE49-F238E27FC236}">
                <a16:creationId xmlns:a16="http://schemas.microsoft.com/office/drawing/2014/main" id="{79337908-AE08-4458-8119-90B41A69FA5C}"/>
              </a:ext>
            </a:extLst>
          </p:cNvPr>
          <p:cNvGrpSpPr>
            <a:grpSpLocks/>
          </p:cNvGrpSpPr>
          <p:nvPr/>
        </p:nvGrpSpPr>
        <p:grpSpPr bwMode="auto">
          <a:xfrm>
            <a:off x="0" y="0"/>
            <a:ext cx="9144000" cy="976313"/>
            <a:chOff x="0" y="0"/>
            <a:chExt cx="5760" cy="615"/>
          </a:xfrm>
        </p:grpSpPr>
        <p:sp>
          <p:nvSpPr>
            <p:cNvPr id="172039" name="Text Box 3">
              <a:extLst>
                <a:ext uri="{FF2B5EF4-FFF2-40B4-BE49-F238E27FC236}">
                  <a16:creationId xmlns:a16="http://schemas.microsoft.com/office/drawing/2014/main" id="{D3662F9B-804A-4BFD-97EE-28525D7508B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72040" name="Text Box 4">
              <a:extLst>
                <a:ext uri="{FF2B5EF4-FFF2-40B4-BE49-F238E27FC236}">
                  <a16:creationId xmlns:a16="http://schemas.microsoft.com/office/drawing/2014/main" id="{AA5E7E16-4F7B-4A3B-9D0B-1EE0F901616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72034" name="Text Box 5">
            <a:extLst>
              <a:ext uri="{FF2B5EF4-FFF2-40B4-BE49-F238E27FC236}">
                <a16:creationId xmlns:a16="http://schemas.microsoft.com/office/drawing/2014/main" id="{44DB7BE6-748A-4488-B7CF-004938C66BD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72035" name="Rectangle 6">
            <a:extLst>
              <a:ext uri="{FF2B5EF4-FFF2-40B4-BE49-F238E27FC236}">
                <a16:creationId xmlns:a16="http://schemas.microsoft.com/office/drawing/2014/main" id="{14F67F59-8143-4AC5-9FDB-D75D35B903DF}"/>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77511" name="Rectangle 7">
            <a:extLst>
              <a:ext uri="{FF2B5EF4-FFF2-40B4-BE49-F238E27FC236}">
                <a16:creationId xmlns:a16="http://schemas.microsoft.com/office/drawing/2014/main" id="{9C6E2532-66FB-4037-8B1A-8582EA92EEC7}"/>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Apparel/Footwear/Sporting Goods</a:t>
            </a:r>
          </a:p>
        </p:txBody>
      </p:sp>
      <p:sp>
        <p:nvSpPr>
          <p:cNvPr id="277512" name="Rectangle 8">
            <a:extLst>
              <a:ext uri="{FF2B5EF4-FFF2-40B4-BE49-F238E27FC236}">
                <a16:creationId xmlns:a16="http://schemas.microsoft.com/office/drawing/2014/main" id="{86911A29-0112-4807-BA2D-18C1978FEE43}"/>
              </a:ext>
            </a:extLst>
          </p:cNvPr>
          <p:cNvSpPr>
            <a:spLocks noChangeArrowheads="1"/>
          </p:cNvSpPr>
          <p:nvPr/>
        </p:nvSpPr>
        <p:spPr bwMode="auto">
          <a:xfrm>
            <a:off x="304800" y="2438400"/>
            <a:ext cx="86106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t>Columbia Sportswear introduced its line of Omni-Heat Thermal Electric apparel (including electrically heated jackets, a line of heated boots and a $400 pair of electrically heated gloves) targeting active outdoors activists such as winter sports enthusiasts and those who enjoy hunting and fishing.</a:t>
            </a:r>
            <a:endParaRPr lang="en-US" altLang="en-US"/>
          </a:p>
        </p:txBody>
      </p:sp>
      <p:pic>
        <p:nvPicPr>
          <p:cNvPr id="51211" name="Picture 11" descr="http://t2.gstatic.com/images?q=tbn:ANd9GcTqoAgsb6uQMlRpPzPPdpUZ1zM0lhqcS_6vytiBHJR7sVwtYNA_">
            <a:extLst>
              <a:ext uri="{FF2B5EF4-FFF2-40B4-BE49-F238E27FC236}">
                <a16:creationId xmlns:a16="http://schemas.microsoft.com/office/drawing/2014/main" id="{0CA1CD6B-3508-42EC-B2B3-CD350F3163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5105400"/>
            <a:ext cx="356393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77511"/>
                                        </p:tgtEl>
                                        <p:attrNameLst>
                                          <p:attrName>style.visibility</p:attrName>
                                        </p:attrNameLst>
                                      </p:cBhvr>
                                      <p:to>
                                        <p:strVal val="visible"/>
                                      </p:to>
                                    </p:set>
                                    <p:animEffect transition="in" filter="diamond(in)">
                                      <p:cBhvr>
                                        <p:cTn id="7" dur="1000"/>
                                        <p:tgtEl>
                                          <p:spTgt spid="277511"/>
                                        </p:tgtEl>
                                      </p:cBhvr>
                                    </p:animEffect>
                                  </p:childTnLst>
                                </p:cTn>
                              </p:par>
                            </p:childTnLst>
                          </p:cTn>
                        </p:par>
                        <p:par>
                          <p:cTn id="8" fill="hold" nodeType="afterGroup">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77512"/>
                                        </p:tgtEl>
                                        <p:attrNameLst>
                                          <p:attrName>style.visibility</p:attrName>
                                        </p:attrNameLst>
                                      </p:cBhvr>
                                      <p:to>
                                        <p:strVal val="visible"/>
                                      </p:to>
                                    </p:set>
                                    <p:anim calcmode="lin" valueType="num">
                                      <p:cBhvr additive="base">
                                        <p:cTn id="11" dur="500" fill="hold"/>
                                        <p:tgtEl>
                                          <p:spTgt spid="277512"/>
                                        </p:tgtEl>
                                        <p:attrNameLst>
                                          <p:attrName>ppt_x</p:attrName>
                                        </p:attrNameLst>
                                      </p:cBhvr>
                                      <p:tavLst>
                                        <p:tav tm="0">
                                          <p:val>
                                            <p:strVal val="0-#ppt_w/2"/>
                                          </p:val>
                                        </p:tav>
                                        <p:tav tm="100000">
                                          <p:val>
                                            <p:strVal val="#ppt_x"/>
                                          </p:val>
                                        </p:tav>
                                      </p:tavLst>
                                    </p:anim>
                                    <p:anim calcmode="lin" valueType="num">
                                      <p:cBhvr additive="base">
                                        <p:cTn id="12" dur="500" fill="hold"/>
                                        <p:tgtEl>
                                          <p:spTgt spid="277512"/>
                                        </p:tgtEl>
                                        <p:attrNameLst>
                                          <p:attrName>ppt_y</p:attrName>
                                        </p:attrNameLst>
                                      </p:cBhvr>
                                      <p:tavLst>
                                        <p:tav tm="0">
                                          <p:val>
                                            <p:strVal val="#ppt_y"/>
                                          </p:val>
                                        </p:tav>
                                        <p:tav tm="100000">
                                          <p:val>
                                            <p:strVal val="#ppt_y"/>
                                          </p:val>
                                        </p:tav>
                                      </p:tavLst>
                                    </p:anim>
                                  </p:childTnLst>
                                </p:cTn>
                              </p:par>
                              <p:par>
                                <p:cTn id="13" presetID="9" presetClass="entr" presetSubtype="0" fill="hold" nodeType="withEffect">
                                  <p:stCondLst>
                                    <p:cond delay="0"/>
                                  </p:stCondLst>
                                  <p:childTnLst>
                                    <p:set>
                                      <p:cBhvr>
                                        <p:cTn id="14" dur="1" fill="hold">
                                          <p:stCondLst>
                                            <p:cond delay="0"/>
                                          </p:stCondLst>
                                        </p:cTn>
                                        <p:tgtEl>
                                          <p:spTgt spid="51211"/>
                                        </p:tgtEl>
                                        <p:attrNameLst>
                                          <p:attrName>style.visibility</p:attrName>
                                        </p:attrNameLst>
                                      </p:cBhvr>
                                      <p:to>
                                        <p:strVal val="visible"/>
                                      </p:to>
                                    </p:set>
                                    <p:animEffect transition="in" filter="dissolve">
                                      <p:cBhvr>
                                        <p:cTn id="15" dur="500"/>
                                        <p:tgtEl>
                                          <p:spTgt spid="51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11" grpId="0"/>
      <p:bldP spid="277512" grpId="0" autoUpdateAnimBg="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081" name="Group 2">
            <a:extLst>
              <a:ext uri="{FF2B5EF4-FFF2-40B4-BE49-F238E27FC236}">
                <a16:creationId xmlns:a16="http://schemas.microsoft.com/office/drawing/2014/main" id="{A5E10EF2-3754-470A-9944-CD736CF47639}"/>
              </a:ext>
            </a:extLst>
          </p:cNvPr>
          <p:cNvGrpSpPr>
            <a:grpSpLocks/>
          </p:cNvGrpSpPr>
          <p:nvPr/>
        </p:nvGrpSpPr>
        <p:grpSpPr bwMode="auto">
          <a:xfrm>
            <a:off x="0" y="0"/>
            <a:ext cx="9144000" cy="976313"/>
            <a:chOff x="0" y="0"/>
            <a:chExt cx="5760" cy="615"/>
          </a:xfrm>
        </p:grpSpPr>
        <p:sp>
          <p:nvSpPr>
            <p:cNvPr id="174087" name="Text Box 3">
              <a:extLst>
                <a:ext uri="{FF2B5EF4-FFF2-40B4-BE49-F238E27FC236}">
                  <a16:creationId xmlns:a16="http://schemas.microsoft.com/office/drawing/2014/main" id="{02B3ED9F-DFB6-4B19-AB04-BAA5BBE6629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74088" name="Text Box 4">
              <a:extLst>
                <a:ext uri="{FF2B5EF4-FFF2-40B4-BE49-F238E27FC236}">
                  <a16:creationId xmlns:a16="http://schemas.microsoft.com/office/drawing/2014/main" id="{0653E7DC-BD77-4E34-8F15-DB093CBEDDF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74082" name="Text Box 5">
            <a:extLst>
              <a:ext uri="{FF2B5EF4-FFF2-40B4-BE49-F238E27FC236}">
                <a16:creationId xmlns:a16="http://schemas.microsoft.com/office/drawing/2014/main" id="{43BD2345-C0A1-4351-B8E4-18F02BB3BC3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74083" name="Rectangle 6">
            <a:extLst>
              <a:ext uri="{FF2B5EF4-FFF2-40B4-BE49-F238E27FC236}">
                <a16:creationId xmlns:a16="http://schemas.microsoft.com/office/drawing/2014/main" id="{90B4E237-A70B-4A65-869E-38F8CA046191}"/>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77511" name="Rectangle 7">
            <a:extLst>
              <a:ext uri="{FF2B5EF4-FFF2-40B4-BE49-F238E27FC236}">
                <a16:creationId xmlns:a16="http://schemas.microsoft.com/office/drawing/2014/main" id="{C50D5C8F-9A8E-4B0E-9241-0A187570BC31}"/>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Apparel/Footwear/Sporting Goods</a:t>
            </a:r>
          </a:p>
        </p:txBody>
      </p:sp>
      <p:sp>
        <p:nvSpPr>
          <p:cNvPr id="277512" name="Rectangle 8">
            <a:extLst>
              <a:ext uri="{FF2B5EF4-FFF2-40B4-BE49-F238E27FC236}">
                <a16:creationId xmlns:a16="http://schemas.microsoft.com/office/drawing/2014/main" id="{D0CB6967-70ED-45E8-9BBA-0ADE956D4196}"/>
              </a:ext>
            </a:extLst>
          </p:cNvPr>
          <p:cNvSpPr>
            <a:spLocks noChangeArrowheads="1"/>
          </p:cNvSpPr>
          <p:nvPr/>
        </p:nvSpPr>
        <p:spPr bwMode="auto">
          <a:xfrm>
            <a:off x="304800" y="2514600"/>
            <a:ext cx="86106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t>Columbia recently launched a line of products that feature its Omni-Shade technology which uses breathable moisture-wicking fabric and reflective dots that deflect sunlight to keep consumers cooler and sun protection</a:t>
            </a:r>
          </a:p>
        </p:txBody>
      </p:sp>
      <p:pic>
        <p:nvPicPr>
          <p:cNvPr id="3" name="Picture 2">
            <a:extLst>
              <a:ext uri="{FF2B5EF4-FFF2-40B4-BE49-F238E27FC236}">
                <a16:creationId xmlns:a16="http://schemas.microsoft.com/office/drawing/2014/main" id="{3B3FEB1D-0C33-4C47-B72A-185D1F8B904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572000"/>
            <a:ext cx="350520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77511"/>
                                        </p:tgtEl>
                                        <p:attrNameLst>
                                          <p:attrName>style.visibility</p:attrName>
                                        </p:attrNameLst>
                                      </p:cBhvr>
                                      <p:to>
                                        <p:strVal val="visible"/>
                                      </p:to>
                                    </p:set>
                                    <p:animEffect transition="in" filter="diamond(in)">
                                      <p:cBhvr>
                                        <p:cTn id="7" dur="1000"/>
                                        <p:tgtEl>
                                          <p:spTgt spid="277511"/>
                                        </p:tgtEl>
                                      </p:cBhvr>
                                    </p:animEffect>
                                  </p:childTnLst>
                                </p:cTn>
                              </p:par>
                            </p:childTnLst>
                          </p:cTn>
                        </p:par>
                        <p:par>
                          <p:cTn id="8" fill="hold" nodeType="afterGroup">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77512"/>
                                        </p:tgtEl>
                                        <p:attrNameLst>
                                          <p:attrName>style.visibility</p:attrName>
                                        </p:attrNameLst>
                                      </p:cBhvr>
                                      <p:to>
                                        <p:strVal val="visible"/>
                                      </p:to>
                                    </p:set>
                                    <p:anim calcmode="lin" valueType="num">
                                      <p:cBhvr additive="base">
                                        <p:cTn id="11" dur="500" fill="hold"/>
                                        <p:tgtEl>
                                          <p:spTgt spid="277512"/>
                                        </p:tgtEl>
                                        <p:attrNameLst>
                                          <p:attrName>ppt_x</p:attrName>
                                        </p:attrNameLst>
                                      </p:cBhvr>
                                      <p:tavLst>
                                        <p:tav tm="0">
                                          <p:val>
                                            <p:strVal val="0-#ppt_w/2"/>
                                          </p:val>
                                        </p:tav>
                                        <p:tav tm="100000">
                                          <p:val>
                                            <p:strVal val="#ppt_x"/>
                                          </p:val>
                                        </p:tav>
                                      </p:tavLst>
                                    </p:anim>
                                    <p:anim calcmode="lin" valueType="num">
                                      <p:cBhvr additive="base">
                                        <p:cTn id="12" dur="500" fill="hold"/>
                                        <p:tgtEl>
                                          <p:spTgt spid="277512"/>
                                        </p:tgtEl>
                                        <p:attrNameLst>
                                          <p:attrName>ppt_y</p:attrName>
                                        </p:attrNameLst>
                                      </p:cBhvr>
                                      <p:tavLst>
                                        <p:tav tm="0">
                                          <p:val>
                                            <p:strVal val="#ppt_y"/>
                                          </p:val>
                                        </p:tav>
                                        <p:tav tm="100000">
                                          <p:val>
                                            <p:strVal val="#ppt_y"/>
                                          </p:val>
                                        </p:tav>
                                      </p:tavLst>
                                    </p:anim>
                                  </p:childTnLst>
                                </p:cTn>
                              </p:par>
                              <p:par>
                                <p:cTn id="13" presetID="9"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11" grpId="0"/>
      <p:bldP spid="277512" grpId="0" autoUpdateAnimBg="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6129" name="Group 2">
            <a:extLst>
              <a:ext uri="{FF2B5EF4-FFF2-40B4-BE49-F238E27FC236}">
                <a16:creationId xmlns:a16="http://schemas.microsoft.com/office/drawing/2014/main" id="{5AF75E6B-839C-4517-B12B-D4D24277D1E0}"/>
              </a:ext>
            </a:extLst>
          </p:cNvPr>
          <p:cNvGrpSpPr>
            <a:grpSpLocks/>
          </p:cNvGrpSpPr>
          <p:nvPr/>
        </p:nvGrpSpPr>
        <p:grpSpPr bwMode="auto">
          <a:xfrm>
            <a:off x="0" y="0"/>
            <a:ext cx="9144000" cy="976313"/>
            <a:chOff x="0" y="0"/>
            <a:chExt cx="5760" cy="615"/>
          </a:xfrm>
        </p:grpSpPr>
        <p:sp>
          <p:nvSpPr>
            <p:cNvPr id="176134" name="Text Box 3">
              <a:extLst>
                <a:ext uri="{FF2B5EF4-FFF2-40B4-BE49-F238E27FC236}">
                  <a16:creationId xmlns:a16="http://schemas.microsoft.com/office/drawing/2014/main" id="{27584CA6-0623-43C0-B81C-8A81F858BC5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76135" name="Text Box 4">
              <a:extLst>
                <a:ext uri="{FF2B5EF4-FFF2-40B4-BE49-F238E27FC236}">
                  <a16:creationId xmlns:a16="http://schemas.microsoft.com/office/drawing/2014/main" id="{BED509A1-8643-4C59-BEC2-5A8716E4583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76130" name="Text Box 5">
            <a:extLst>
              <a:ext uri="{FF2B5EF4-FFF2-40B4-BE49-F238E27FC236}">
                <a16:creationId xmlns:a16="http://schemas.microsoft.com/office/drawing/2014/main" id="{9088B57B-1918-4F3A-8718-3AC1039557F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76131" name="Rectangle 6">
            <a:extLst>
              <a:ext uri="{FF2B5EF4-FFF2-40B4-BE49-F238E27FC236}">
                <a16:creationId xmlns:a16="http://schemas.microsoft.com/office/drawing/2014/main" id="{4A81652E-79FE-4199-9BDB-0DD5AE817267}"/>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52229" name="Rectangle 7">
            <a:extLst>
              <a:ext uri="{FF2B5EF4-FFF2-40B4-BE49-F238E27FC236}">
                <a16:creationId xmlns:a16="http://schemas.microsoft.com/office/drawing/2014/main" id="{68E431D4-3DAE-403E-87C7-18EAF9E5741E}"/>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Apparel/Footwear/Sporting Goods</a:t>
            </a:r>
          </a:p>
        </p:txBody>
      </p:sp>
      <p:sp>
        <p:nvSpPr>
          <p:cNvPr id="277512" name="Rectangle 8">
            <a:extLst>
              <a:ext uri="{FF2B5EF4-FFF2-40B4-BE49-F238E27FC236}">
                <a16:creationId xmlns:a16="http://schemas.microsoft.com/office/drawing/2014/main" id="{253DFF20-16FB-4448-B8F2-CE917AF2123F}"/>
              </a:ext>
            </a:extLst>
          </p:cNvPr>
          <p:cNvSpPr>
            <a:spLocks noChangeArrowheads="1"/>
          </p:cNvSpPr>
          <p:nvPr/>
        </p:nvSpPr>
        <p:spPr bwMode="auto">
          <a:xfrm>
            <a:off x="304800" y="2647940"/>
            <a:ext cx="84582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i="1" u="sng" dirty="0"/>
              <a:t>Technology can also improve production capabilities</a:t>
            </a:r>
          </a:p>
          <a:p>
            <a:pPr eaLnBrk="1" hangingPunct="1"/>
            <a:endParaRPr lang="en-US" altLang="en-US" b="0" dirty="0"/>
          </a:p>
          <a:p>
            <a:pPr eaLnBrk="1" hangingPunct="1"/>
            <a:r>
              <a:rPr lang="en-US" altLang="en-US" b="0" dirty="0"/>
              <a:t>Adidas announced plans to open a </a:t>
            </a:r>
            <a:r>
              <a:rPr lang="en-US" altLang="en-US" b="0" dirty="0" err="1"/>
              <a:t>SpeedFactory</a:t>
            </a:r>
            <a:r>
              <a:rPr lang="en-US" altLang="en-US" b="0" dirty="0"/>
              <a:t> in Germany which will produce 500,000 pair of sneakers annually (versus Adidas' current production that hovers around 300,000 pairs every year)</a:t>
            </a:r>
          </a:p>
          <a:p>
            <a:pPr eaLnBrk="1" hangingPunct="1"/>
            <a:endParaRPr lang="en-US" altLang="en-US" b="0" dirty="0"/>
          </a:p>
          <a:p>
            <a:pPr eaLnBrk="1" hangingPunct="1"/>
            <a:r>
              <a:rPr lang="en-US" altLang="en-US" b="0" dirty="0"/>
              <a:t>The </a:t>
            </a:r>
            <a:r>
              <a:rPr lang="en-US" altLang="en-US" b="0" dirty="0" err="1"/>
              <a:t>SpeedFactory</a:t>
            </a:r>
            <a:r>
              <a:rPr lang="en-US" altLang="en-US" b="0" dirty="0"/>
              <a:t> combines robot technology with highly skilled workers to increase production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52229"/>
                                        </p:tgtEl>
                                        <p:attrNameLst>
                                          <p:attrName>style.visibility</p:attrName>
                                        </p:attrNameLst>
                                      </p:cBhvr>
                                      <p:to>
                                        <p:strVal val="visible"/>
                                      </p:to>
                                    </p:set>
                                    <p:animEffect transition="in" filter="diamond(in)">
                                      <p:cBhvr>
                                        <p:cTn id="7" dur="1000"/>
                                        <p:tgtEl>
                                          <p:spTgt spid="52229"/>
                                        </p:tgtEl>
                                      </p:cBhvr>
                                    </p:animEffect>
                                  </p:childTnLst>
                                </p:cTn>
                              </p:par>
                            </p:childTnLst>
                          </p:cTn>
                        </p:par>
                        <p:par>
                          <p:cTn id="8" fill="hold" nodeType="afterGroup">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77512"/>
                                        </p:tgtEl>
                                        <p:attrNameLst>
                                          <p:attrName>style.visibility</p:attrName>
                                        </p:attrNameLst>
                                      </p:cBhvr>
                                      <p:to>
                                        <p:strVal val="visible"/>
                                      </p:to>
                                    </p:set>
                                    <p:anim calcmode="lin" valueType="num">
                                      <p:cBhvr additive="base">
                                        <p:cTn id="11" dur="500" fill="hold"/>
                                        <p:tgtEl>
                                          <p:spTgt spid="277512"/>
                                        </p:tgtEl>
                                        <p:attrNameLst>
                                          <p:attrName>ppt_x</p:attrName>
                                        </p:attrNameLst>
                                      </p:cBhvr>
                                      <p:tavLst>
                                        <p:tav tm="0">
                                          <p:val>
                                            <p:strVal val="0-#ppt_w/2"/>
                                          </p:val>
                                        </p:tav>
                                        <p:tav tm="100000">
                                          <p:val>
                                            <p:strVal val="#ppt_x"/>
                                          </p:val>
                                        </p:tav>
                                      </p:tavLst>
                                    </p:anim>
                                    <p:anim calcmode="lin" valueType="num">
                                      <p:cBhvr additive="base">
                                        <p:cTn id="12" dur="500" fill="hold"/>
                                        <p:tgtEl>
                                          <p:spTgt spid="2775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p:bldP spid="277512" grpId="0" autoUpdateAnimBg="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8177" name="Group 2">
            <a:extLst>
              <a:ext uri="{FF2B5EF4-FFF2-40B4-BE49-F238E27FC236}">
                <a16:creationId xmlns:a16="http://schemas.microsoft.com/office/drawing/2014/main" id="{5E04C792-F4F4-429B-B57C-CEB411CA6D2A}"/>
              </a:ext>
            </a:extLst>
          </p:cNvPr>
          <p:cNvGrpSpPr>
            <a:grpSpLocks/>
          </p:cNvGrpSpPr>
          <p:nvPr/>
        </p:nvGrpSpPr>
        <p:grpSpPr bwMode="auto">
          <a:xfrm>
            <a:off x="0" y="0"/>
            <a:ext cx="9144000" cy="976313"/>
            <a:chOff x="0" y="0"/>
            <a:chExt cx="5760" cy="615"/>
          </a:xfrm>
        </p:grpSpPr>
        <p:sp>
          <p:nvSpPr>
            <p:cNvPr id="178185" name="Text Box 3">
              <a:extLst>
                <a:ext uri="{FF2B5EF4-FFF2-40B4-BE49-F238E27FC236}">
                  <a16:creationId xmlns:a16="http://schemas.microsoft.com/office/drawing/2014/main" id="{07DF2389-C0EF-4836-8742-14AEB8EF640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78186" name="Text Box 4">
              <a:extLst>
                <a:ext uri="{FF2B5EF4-FFF2-40B4-BE49-F238E27FC236}">
                  <a16:creationId xmlns:a16="http://schemas.microsoft.com/office/drawing/2014/main" id="{D48F6C42-17D4-417E-9A2A-FBD84EDE504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78178" name="Text Box 5">
            <a:extLst>
              <a:ext uri="{FF2B5EF4-FFF2-40B4-BE49-F238E27FC236}">
                <a16:creationId xmlns:a16="http://schemas.microsoft.com/office/drawing/2014/main" id="{9563C86E-443D-4F69-8D86-272D983F0D5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78179" name="Rectangle 6">
            <a:extLst>
              <a:ext uri="{FF2B5EF4-FFF2-40B4-BE49-F238E27FC236}">
                <a16:creationId xmlns:a16="http://schemas.microsoft.com/office/drawing/2014/main" id="{E6BBFE2E-A3F9-485A-A37D-8C28BC68B2D8}"/>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79559" name="Rectangle 7">
            <a:extLst>
              <a:ext uri="{FF2B5EF4-FFF2-40B4-BE49-F238E27FC236}">
                <a16:creationId xmlns:a16="http://schemas.microsoft.com/office/drawing/2014/main" id="{A4AEA1ED-A170-443D-A35F-E26B12D17FFD}"/>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Apparel/Footwear/Sporting Goods</a:t>
            </a:r>
          </a:p>
        </p:txBody>
      </p:sp>
      <p:sp>
        <p:nvSpPr>
          <p:cNvPr id="279560" name="Rectangle 8">
            <a:extLst>
              <a:ext uri="{FF2B5EF4-FFF2-40B4-BE49-F238E27FC236}">
                <a16:creationId xmlns:a16="http://schemas.microsoft.com/office/drawing/2014/main" id="{60DA49CA-EFA9-4910-802D-79169DBF355D}"/>
              </a:ext>
            </a:extLst>
          </p:cNvPr>
          <p:cNvSpPr>
            <a:spLocks noChangeArrowheads="1"/>
          </p:cNvSpPr>
          <p:nvPr/>
        </p:nvSpPr>
        <p:spPr bwMode="auto">
          <a:xfrm>
            <a:off x="228600" y="2451100"/>
            <a:ext cx="87630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t>Runners in the New York Marathon have MapMyRun technology available to them, allowing friends and family to track their progress in real-time, including status updates for each participating runner automatically posted to Facebook and Twitter accounts as runners pass pre-determined mile markers.</a:t>
            </a:r>
            <a:endParaRPr lang="en-US" altLang="en-US"/>
          </a:p>
        </p:txBody>
      </p:sp>
      <p:sp>
        <p:nvSpPr>
          <p:cNvPr id="178182" name="AutoShape 13" descr="data:image/jpg;base64,/9j/4AAQSkZJRgABAQAAAQABAAD/2wCEAAkGBhMGEBQUExQVFRQWGB4aGBgXGCMfIBwiIB4dICAdHSIfJickICIjGyYgHzsjJScpLi0uHioxOTAtNSYrLSoBCQoKDgwOGg8PGi8kHyUpMCstLC0sNSopLSwsLCwqNSosKTQ1LCwsMDQsNCwsLCkpLSwsLCwsLy8sLC0vLDUvLP/AABEIAEgAgAMBIgACEQEDEQH/xAAbAAACAwEBAQAAAAAAAAAAAAAFBgAEBwMBAv/EAEEQAAIBAgUCBAMCCQsFAAAAAAECAwQRAAUSITEGQQciUWETFHGBkRUWIzJCYqGx0SQzNFJyc4KSssHwQ1NUk+H/xAAaAQADAAMBAAAAAAAAAAAAAAAAAQIDBAYF/8QAKhEAAgIBAwMCBgMBAAAAAAAAAAECERIDITETQVFhwSJxkaHh8COx8QT/2gAMAwEAAhEDEQA/ANxxMZV4jdT13R08axVJZJELWeNLgg2tcAbYfOlkmkpo5JpmleWNW3VVC3F/KAPfvfjGRwqKkKwziYyPrnqvMekar4aVHxE0K4LRLcXJFmsAORztzhv6B68Tq+LS1kqEHnT1/XX2Pp2+7Dek1HLsFjbiYT/ECqqspSOWnqCmuWOIoUVl85tqBIve/vhgpgcmgZqicyaQWaR1VbADfZQBbv3OIx2sYQxMZ3l/VVb19M60RWmpYzZpmXU7egUHYEje3Ycne2DEnTmYUg1RZizuP0Z4kKN7HSAR9RfFOFbNisbMTC10Lm9Rm0U/zQCzJOyMg4WwUgD1G97974ZcQ1ToYIzPN3hcpEoZgN735te23G3ckDtipFn88W8sIReOd+Lk9xxvY2vihBKXqp99Oolblrbg3/d2x0zmsNTC2q4128usXUKbnt3x48teTTmpNVe3bb9+56sdGKqDit6377jYDqxwnzCOlIDuqk9icC+kKozU+km5jJX/AHH12xZzPL4858uoCRO4sSvHb7sby1ZT0lOHL7P+jSekoajhPhd/cJK2oXHGPcCadmyXSjnXETpV7WKk8K1trHgH7MFsZoTyW+z7oxTji9uDGvHX+fp/7p/9QxqfTX9Cpv7mP/QMZN43VsdTUwKrqxWJtQDA2u218an0jWx1lFTlHVrQxg6SDbygWPpuDjbmv44mJcgOqo0zHO5I5FDo9CAyngj4uEHrTo6boGoWqpSwh1XVhuYyf0W9VPAJ54Pu8JnMH4fYfFT+iBfzh+drvpv623thxrqGPNomjkAaN1sw9QcCm4NeKCjNK/rePrCgh4WdKqn+In+MeZfVSfu4ODPjLVtT5bpXYSSqrfTdrfeBjPc+6Jk6Or4OWgeZPhyf418rfrD9vPrjYOtenPxpo5IQbPsyE8Bl3F/Y8fbipYxcWuAA3g9EseVoRy0jlvrqt+4DDHn+cNkcRlELSqoLPpZQVA72Yi/2emM28Oep/wATGehrgYPMWRn2AJ5BPFjyG4w79W9Q0y0NR/KIfNE4X8opuSpAAsd8ROLz+Y+xW6N6yTqp5GgpXRbj4sjFRvp22BuTYAYbsZn4HU7RU9QSrAM66SQQDZd7euHrNs2/B9gApJBN2awFv2m522xh/wCiUdNtvhF6cXN0hUzqH5aqksRfWGBvYi4/R7X+/scUpZzUktI923W7Nci25AA9d+9jjvmlZ80zJdSzuD5TcXPFvp+b6/UHHUUPyRVzIGAux0i2m/cD/gxys1lOWPF+50cHjFZc0VcuqnjY/DkZL8/rbfd/8x1jq2hRZQ35SMk3vySdwdu/1xxi/lEjJEygMCWLbD/m9tse1cS0EYQsDqu2x9ONu1/v+/EJyUbvZX8r9CmouVVz9a9R4rmWvpXPZoyw9trj7jixl8pnhjY8sik/aBhdpsx/CNNHTw3ZigV2tYILebnv2GGeKMQqFHAAA+zHRaM+pLNeF9fx7ng60OnHF+X9PyU/wDTf9iH1/m1/hjvS5dFQ3+HGiaudKgX+thvjOJvEappI65ZNKurTCkk0ixMbWMZHBYCxF+Rgnn/VVRR0OXyLKI2qCgkcRfE5jLEhBzv2GN/pyNWxt/F+m/8AHh/9a/wxeVQgAAsBwBhQpMwqqvLZ5Yqj4sw1GNmp/hfmgHTobm++/vgPB4jSzyUJGn4RRPmzYeVpGMa/2bOpP24MJMLNEnp1qhZ1VhcGzC+43B37g746YA9G5pLncDzyEaZJXMIAtaMMVW/qTa9/fHz1fmc+RLHUR+aGNv5RHpuTGdi6nkFObdxiMXeIwxW5dFmI0yxpIPR1B/fihT9IUVK2pKWBW9RGv8MAvxpqaDLp66VR5zeniItpViFj1nkk3DH04xyqswzHpj4E1TNDPHJKkckaR6dGs2BRr3ax7HFqMuLEPAGnHxLTrP8AnKrW9QD+/CB1X1bNl1dNEKyKmjSFHQSRa9bHVdRvfsPvxdr+q6qHJvm2QQT+S4K3ABcAmx9V3t2viXpNpX3GpUN/yEY/6af5Rj6akR+UU/YMLvSWey9UPLPrVadWMccNvPccvITupPZOwNzgl1TnX4u0c1QF1GNbhfU8C/tc4jppPGh5vyXloo14RB/hGJ8jHe+hL/2RgJkFLmCOj1FRDJGyXZFi0lWNrBGB3H1xR6czmqz58yj+IqtDOY4W0A6BY2uP0vtw+kvQM35G9VC8Y9wm9HVddmU0/wAapR44JnhKiEKWIAs1wdueN8UavqevoZnodIapkcfLT6PIYybs7Di8a9u5xfTd0ibDdR0LS19NLTsWZZJmmvcakdjclTbb0+mOmY9IRV0NND8WWP5cgxsjAPcLpBvb09sZn071TJ0zmNRLIWNI1Q8Uh50m7Mpt7C/1F/THReopuos6pJ/MtO8xSEcBlQ2Jt7k3/Z2xm6cr59RWjWMmyk5OjKZ5prm+qZtRG3ANht3wJToOkeGrjW+mrfU5BF1PIC7bWNzvfnE8Rc9OQ0EhX+ck/JR25u3cfRbnCr4ZTzdO1bUdQTeeJZ47+pHmG/e3PupxjipYuVjNHoaRMoijiXZEUKtz2Atj4zOiTOoJIWY6ZEKsVIuARbbCH4tr8afL4zIY0eRldgbWB0Anfbb3wBzKAdFT0z0Ve1Q8koRotatqBI509u2++9xxhx07Sd7hZrEuSxVFN8s41xaBGQ3cAAffte/rgJl3QcEEkbGeonWE6oo5ZdSo3Y2tuR2ve2L3Wuffi3QzTX8wXSnuzbL+3f7MIHh00/SVakFTcCsiDrfs6k7H3Ivf6jCipOLaYD5mXSdNmMs7ykkzxLEykiwCkkFe4a5ve/bH1VdOx5lR/KyTSSL5fOWXWdJBFzax49MLniT0iKpJ6348qNHFsi20nTfnvvfA3wv6S+djgrmnm1Kzfk7jSbXX6++Gl8OVgPtPkMVJVyVEbMryKBIgI0uRw5H9YDa/pi5X0keZRvFKAyOpVlPcHGbP1LF071BVPUSFIzEqjki5CHgewOPafqSLqLqCmenkLx/BZTyBcBzwfa2F05c+lhY4ZP0gmRSLJ8xUyBFKosst1QHtba/1a9sWchyGHJ3qJImLGok+I9yCAfa3bCZnbz9eZnLQrK0NLTqDJo5c7f7m3oLE74oZvlE3hO0VRBO8lO0gSWJ7cHfttxfewIP1w8W9m92I0jKsnjyVpirEmeUytqI5IAIHttiVeTxz1MNSzMHhV1UXGk67Xv8AdhB8Waib5jL/AJZmEjFygU8nyEfX6Yq9Xdar1RkutDonSSMSoDYqbkf5SR/tzgWm3Tvn/B2GOmeiWqUzGKsiKxzz6kNxci5IZSL2INsdM66SeGuyv5eI/L01wxBHlFxzfck7nHuJiOo7v98BR51d0vP1lmEUbh46OFC3xFIBLn+r322F7djgbnPhtLkLQVNE89RNFIp0yOD5d72Jt9Le+JiYa1ZLYKCviB05L1LNl9oS8SyEzC4GlW0XB39L8Yo1XQzdKZjBU0NOJIT5ZY9rp+umo82355BHfExMJajSoKCHXXT1R1fVU0GllpFu8soI5sbAA73A9v0vbAfqHwtky6NZqOaeaoidWRZXB4O9r2seDzj3Ew1qyVJBQ49S08uc5ZMqxkTSQ2+HcXDEfm34525xW8N8qlyXL44pkKSBnJUkHliRx7Y9xMRl8OIwXSdLyTZ5UzzQK1O8QCM4VgWGjsb2Ox7Y9m6XeDPIJ4oAtOsRDMgVQGs/YWN9x2xMTFdR/ahUceoOnKzJMwavoFWX4i2mhY2vxuPrYH1BHcHFOqyfMvECWJayFaWljYOyhrs59OfS47AXPOPMTDWo/G/kKDHWORT5hX5bJFGWjhkJkIIGkXX1Pt2wB8RvDJ6t2qKNSzSH8rECAD+ut7Dncj3viYmCOq41QUf/2Q==">
            <a:extLst>
              <a:ext uri="{FF2B5EF4-FFF2-40B4-BE49-F238E27FC236}">
                <a16:creationId xmlns:a16="http://schemas.microsoft.com/office/drawing/2014/main" id="{7B16314E-451F-4734-87D8-B3F9C98BCAEB}"/>
              </a:ext>
            </a:extLst>
          </p:cNvPr>
          <p:cNvSpPr>
            <a:spLocks noChangeAspect="1" noChangeArrowheads="1"/>
          </p:cNvSpPr>
          <p:nvPr/>
        </p:nvSpPr>
        <p:spPr bwMode="auto">
          <a:xfrm>
            <a:off x="117475" y="-341313"/>
            <a:ext cx="1219200" cy="685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pic>
        <p:nvPicPr>
          <p:cNvPr id="53263" name="Picture 15" descr="http://www.american-trackandfield.com/files/06_ingnycmarathonmed09_0.gif">
            <a:extLst>
              <a:ext uri="{FF2B5EF4-FFF2-40B4-BE49-F238E27FC236}">
                <a16:creationId xmlns:a16="http://schemas.microsoft.com/office/drawing/2014/main" id="{B14347BD-59FE-4012-B0DA-19FA11E2DE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5357813"/>
            <a:ext cx="1752600"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5" name="Picture 17" descr="http://t2.gstatic.com/images?q=tbn:ANd9GcRGMmsBSishVGIHIUXLIZbjYXBj6J-avKJ1jpue-rygLJ0ySCM0XQ">
            <a:extLst>
              <a:ext uri="{FF2B5EF4-FFF2-40B4-BE49-F238E27FC236}">
                <a16:creationId xmlns:a16="http://schemas.microsoft.com/office/drawing/2014/main" id="{A817FC98-271D-4E4E-BD24-FE0EC2639A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5257800"/>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9559"/>
                                        </p:tgtEl>
                                        <p:attrNameLst>
                                          <p:attrName>style.visibility</p:attrName>
                                        </p:attrNameLst>
                                      </p:cBhvr>
                                      <p:to>
                                        <p:strVal val="visible"/>
                                      </p:to>
                                    </p:set>
                                    <p:animEffect transition="in" filter="diamond(in)">
                                      <p:cBhvr>
                                        <p:cTn id="7" dur="1000"/>
                                        <p:tgtEl>
                                          <p:spTgt spid="279559"/>
                                        </p:tgtEl>
                                      </p:cBhvr>
                                    </p:animEffect>
                                  </p:childTnLst>
                                </p:cTn>
                              </p:par>
                            </p:childTnLst>
                          </p:cTn>
                        </p:par>
                        <p:par>
                          <p:cTn id="8" fill="hold" nodeType="afterGroup">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79560"/>
                                        </p:tgtEl>
                                        <p:attrNameLst>
                                          <p:attrName>style.visibility</p:attrName>
                                        </p:attrNameLst>
                                      </p:cBhvr>
                                      <p:to>
                                        <p:strVal val="visible"/>
                                      </p:to>
                                    </p:set>
                                    <p:anim calcmode="lin" valueType="num">
                                      <p:cBhvr additive="base">
                                        <p:cTn id="11" dur="500" fill="hold"/>
                                        <p:tgtEl>
                                          <p:spTgt spid="279560"/>
                                        </p:tgtEl>
                                        <p:attrNameLst>
                                          <p:attrName>ppt_x</p:attrName>
                                        </p:attrNameLst>
                                      </p:cBhvr>
                                      <p:tavLst>
                                        <p:tav tm="0">
                                          <p:val>
                                            <p:strVal val="0-#ppt_w/2"/>
                                          </p:val>
                                        </p:tav>
                                        <p:tav tm="100000">
                                          <p:val>
                                            <p:strVal val="#ppt_x"/>
                                          </p:val>
                                        </p:tav>
                                      </p:tavLst>
                                    </p:anim>
                                    <p:anim calcmode="lin" valueType="num">
                                      <p:cBhvr additive="base">
                                        <p:cTn id="12" dur="500" fill="hold"/>
                                        <p:tgtEl>
                                          <p:spTgt spid="279560"/>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500"/>
                            </p:stCondLst>
                            <p:childTnLst>
                              <p:par>
                                <p:cTn id="14" presetID="9" presetClass="entr" presetSubtype="0" fill="hold" nodeType="afterEffect">
                                  <p:stCondLst>
                                    <p:cond delay="0"/>
                                  </p:stCondLst>
                                  <p:childTnLst>
                                    <p:set>
                                      <p:cBhvr>
                                        <p:cTn id="15" dur="1" fill="hold">
                                          <p:stCondLst>
                                            <p:cond delay="0"/>
                                          </p:stCondLst>
                                        </p:cTn>
                                        <p:tgtEl>
                                          <p:spTgt spid="53265"/>
                                        </p:tgtEl>
                                        <p:attrNameLst>
                                          <p:attrName>style.visibility</p:attrName>
                                        </p:attrNameLst>
                                      </p:cBhvr>
                                      <p:to>
                                        <p:strVal val="visible"/>
                                      </p:to>
                                    </p:set>
                                    <p:animEffect transition="in" filter="dissolve">
                                      <p:cBhvr>
                                        <p:cTn id="16" dur="500"/>
                                        <p:tgtEl>
                                          <p:spTgt spid="53265"/>
                                        </p:tgtEl>
                                      </p:cBhvr>
                                    </p:animEffect>
                                  </p:childTnLst>
                                </p:cTn>
                              </p:par>
                              <p:par>
                                <p:cTn id="17" presetID="9" presetClass="entr" presetSubtype="0" fill="hold" nodeType="withEffect">
                                  <p:stCondLst>
                                    <p:cond delay="0"/>
                                  </p:stCondLst>
                                  <p:childTnLst>
                                    <p:set>
                                      <p:cBhvr>
                                        <p:cTn id="18" dur="1" fill="hold">
                                          <p:stCondLst>
                                            <p:cond delay="0"/>
                                          </p:stCondLst>
                                        </p:cTn>
                                        <p:tgtEl>
                                          <p:spTgt spid="53263"/>
                                        </p:tgtEl>
                                        <p:attrNameLst>
                                          <p:attrName>style.visibility</p:attrName>
                                        </p:attrNameLst>
                                      </p:cBhvr>
                                      <p:to>
                                        <p:strVal val="visible"/>
                                      </p:to>
                                    </p:set>
                                    <p:animEffect transition="in" filter="dissolve">
                                      <p:cBhvr>
                                        <p:cTn id="19" dur="500"/>
                                        <p:tgtEl>
                                          <p:spTgt spid="53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9" grpId="0" autoUpdateAnimBg="0"/>
      <p:bldP spid="279560" grpId="0" autoUpdateAnimBg="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0225" name="Group 2">
            <a:extLst>
              <a:ext uri="{FF2B5EF4-FFF2-40B4-BE49-F238E27FC236}">
                <a16:creationId xmlns:a16="http://schemas.microsoft.com/office/drawing/2014/main" id="{E831D06E-6949-4A01-8C33-409438185BCB}"/>
              </a:ext>
            </a:extLst>
          </p:cNvPr>
          <p:cNvGrpSpPr>
            <a:grpSpLocks/>
          </p:cNvGrpSpPr>
          <p:nvPr/>
        </p:nvGrpSpPr>
        <p:grpSpPr bwMode="auto">
          <a:xfrm>
            <a:off x="0" y="0"/>
            <a:ext cx="9144000" cy="976313"/>
            <a:chOff x="0" y="0"/>
            <a:chExt cx="5760" cy="615"/>
          </a:xfrm>
        </p:grpSpPr>
        <p:sp>
          <p:nvSpPr>
            <p:cNvPr id="180231" name="Text Box 3">
              <a:extLst>
                <a:ext uri="{FF2B5EF4-FFF2-40B4-BE49-F238E27FC236}">
                  <a16:creationId xmlns:a16="http://schemas.microsoft.com/office/drawing/2014/main" id="{21A39BD2-2779-4873-ADFD-7AE32923F76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80232" name="Text Box 4">
              <a:extLst>
                <a:ext uri="{FF2B5EF4-FFF2-40B4-BE49-F238E27FC236}">
                  <a16:creationId xmlns:a16="http://schemas.microsoft.com/office/drawing/2014/main" id="{E84A3E35-9470-465D-83CD-D578C93187B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80226" name="Text Box 5">
            <a:extLst>
              <a:ext uri="{FF2B5EF4-FFF2-40B4-BE49-F238E27FC236}">
                <a16:creationId xmlns:a16="http://schemas.microsoft.com/office/drawing/2014/main" id="{BF74CE24-B01E-45DC-BA94-6C1799BFA9D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80227" name="Rectangle 6">
            <a:extLst>
              <a:ext uri="{FF2B5EF4-FFF2-40B4-BE49-F238E27FC236}">
                <a16:creationId xmlns:a16="http://schemas.microsoft.com/office/drawing/2014/main" id="{52E764F9-B8F1-4233-A095-C88666CEDC5B}"/>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79560" name="Rectangle 8">
            <a:extLst>
              <a:ext uri="{FF2B5EF4-FFF2-40B4-BE49-F238E27FC236}">
                <a16:creationId xmlns:a16="http://schemas.microsoft.com/office/drawing/2014/main" id="{3AC33826-CB96-428D-9984-135C850AE2C7}"/>
              </a:ext>
            </a:extLst>
          </p:cNvPr>
          <p:cNvSpPr>
            <a:spLocks noChangeArrowheads="1"/>
          </p:cNvSpPr>
          <p:nvPr/>
        </p:nvSpPr>
        <p:spPr bwMode="auto">
          <a:xfrm>
            <a:off x="304800" y="2247900"/>
            <a:ext cx="5334000"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a:t>According to theverge.com, Nike used their innovation to design a product specifically for people with disabilities by incorporating a wraparound zipper system that lets wearers peel open the shoe with one hand, slipping their foot in with ease. According to Nike, the goal is to make life easier for people who have physical difficulties, including amputees, stroke victims, and Parkinson's sufferers.</a:t>
            </a:r>
            <a:r>
              <a:rPr lang="en-US" altLang="en-US" sz="2000"/>
              <a:t> </a:t>
            </a:r>
          </a:p>
        </p:txBody>
      </p:sp>
      <p:sp>
        <p:nvSpPr>
          <p:cNvPr id="180229" name="AutoShape 13" descr="data:image/jpg;base64,/9j/4AAQSkZJRgABAQAAAQABAAD/2wCEAAkGBhMGEBQUExQVFRQWGB4aGBgXGCMfIBwiIB4dICAdHSIfJickICIjGyYgHzsjJScpLi0uHioxOTAtNSYrLSoBCQoKDgwOGg8PGi8kHyUpMCstLC0sNSopLSwsLCwqNSosKTQ1LCwsMDQsNCwsLCkpLSwsLCwsLy8sLC0vLDUvLP/AABEIAEgAgAMBIgACEQEDEQH/xAAbAAACAwEBAQAAAAAAAAAAAAAFBgAEBwMBAv/EAEEQAAIBAgUCBAMCCQsFAAAAAAECAwQRAAUSITEGQQciUWETFHGBkRUWIzJCYqGx0SQzNFJyc4KSssHwQ1NUk+H/xAAaAQADAAMBAAAAAAAAAAAAAAAAAQIDBAYF/8QAKhEAAgIBAwMCBgMBAAAAAAAAAAECERIDITETQVFhwSJxkaHh8COx8QT/2gAMAwEAAhEDEQA/ANxxMZV4jdT13R08axVJZJELWeNLgg2tcAbYfOlkmkpo5JpmleWNW3VVC3F/KAPfvfjGRwqKkKwziYyPrnqvMekar4aVHxE0K4LRLcXJFmsAORztzhv6B68Tq+LS1kqEHnT1/XX2Pp2+7Dek1HLsFjbiYT/ECqqspSOWnqCmuWOIoUVl85tqBIve/vhgpgcmgZqicyaQWaR1VbADfZQBbv3OIx2sYQxMZ3l/VVb19M60RWmpYzZpmXU7egUHYEje3Ycne2DEnTmYUg1RZizuP0Z4kKN7HSAR9RfFOFbNisbMTC10Lm9Rm0U/zQCzJOyMg4WwUgD1G97974ZcQ1ToYIzPN3hcpEoZgN735te23G3ckDtipFn88W8sIReOd+Lk9xxvY2vihBKXqp99Oolblrbg3/d2x0zmsNTC2q4128usXUKbnt3x48teTTmpNVe3bb9+56sdGKqDit6377jYDqxwnzCOlIDuqk9icC+kKozU+km5jJX/AHH12xZzPL4858uoCRO4sSvHb7sby1ZT0lOHL7P+jSekoajhPhd/cJK2oXHGPcCadmyXSjnXETpV7WKk8K1trHgH7MFsZoTyW+z7oxTji9uDGvHX+fp/7p/9QxqfTX9Cpv7mP/QMZN43VsdTUwKrqxWJtQDA2u218an0jWx1lFTlHVrQxg6SDbygWPpuDjbmv44mJcgOqo0zHO5I5FDo9CAyngj4uEHrTo6boGoWqpSwh1XVhuYyf0W9VPAJ54Pu8JnMH4fYfFT+iBfzh+drvpv623thxrqGPNomjkAaN1sw9QcCm4NeKCjNK/rePrCgh4WdKqn+In+MeZfVSfu4ODPjLVtT5bpXYSSqrfTdrfeBjPc+6Jk6Or4OWgeZPhyf418rfrD9vPrjYOtenPxpo5IQbPsyE8Bl3F/Y8fbipYxcWuAA3g9EseVoRy0jlvrqt+4DDHn+cNkcRlELSqoLPpZQVA72Yi/2emM28Oep/wATGehrgYPMWRn2AJ5BPFjyG4w79W9Q0y0NR/KIfNE4X8opuSpAAsd8ROLz+Y+xW6N6yTqp5GgpXRbj4sjFRvp22BuTYAYbsZn4HU7RU9QSrAM66SQQDZd7euHrNs2/B9gApJBN2awFv2m522xh/wCiUdNtvhF6cXN0hUzqH5aqksRfWGBvYi4/R7X+/scUpZzUktI923W7Nci25AA9d+9jjvmlZ80zJdSzuD5TcXPFvp+b6/UHHUUPyRVzIGAux0i2m/cD/gxys1lOWPF+50cHjFZc0VcuqnjY/DkZL8/rbfd/8x1jq2hRZQ35SMk3vySdwdu/1xxi/lEjJEygMCWLbD/m9tse1cS0EYQsDqu2x9ONu1/v+/EJyUbvZX8r9CmouVVz9a9R4rmWvpXPZoyw9trj7jixl8pnhjY8sik/aBhdpsx/CNNHTw3ZigV2tYILebnv2GGeKMQqFHAAA+zHRaM+pLNeF9fx7ng60OnHF+X9PyU/wDTf9iH1/m1/hjvS5dFQ3+HGiaudKgX+thvjOJvEappI65ZNKurTCkk0ixMbWMZHBYCxF+Rgnn/VVRR0OXyLKI2qCgkcRfE5jLEhBzv2GN/pyNWxt/F+m/8AHh/9a/wxeVQgAAsBwBhQpMwqqvLZ5Yqj4sw1GNmp/hfmgHTobm++/vgPB4jSzyUJGn4RRPmzYeVpGMa/2bOpP24MJMLNEnp1qhZ1VhcGzC+43B37g746YA9G5pLncDzyEaZJXMIAtaMMVW/qTa9/fHz1fmc+RLHUR+aGNv5RHpuTGdi6nkFObdxiMXeIwxW5dFmI0yxpIPR1B/fihT9IUVK2pKWBW9RGv8MAvxpqaDLp66VR5zeniItpViFj1nkk3DH04xyqswzHpj4E1TNDPHJKkckaR6dGs2BRr3ax7HFqMuLEPAGnHxLTrP8AnKrW9QD+/CB1X1bNl1dNEKyKmjSFHQSRa9bHVdRvfsPvxdr+q6qHJvm2QQT+S4K3ABcAmx9V3t2viXpNpX3GpUN/yEY/6af5Rj6akR+UU/YMLvSWey9UPLPrVadWMccNvPccvITupPZOwNzgl1TnX4u0c1QF1GNbhfU8C/tc4jppPGh5vyXloo14RB/hGJ8jHe+hL/2RgJkFLmCOj1FRDJGyXZFi0lWNrBGB3H1xR6czmqz58yj+IqtDOY4W0A6BY2uP0vtw+kvQM35G9VC8Y9wm9HVddmU0/wAapR44JnhKiEKWIAs1wdueN8UavqevoZnodIapkcfLT6PIYybs7Di8a9u5xfTd0ibDdR0LS19NLTsWZZJmmvcakdjclTbb0+mOmY9IRV0NND8WWP5cgxsjAPcLpBvb09sZn071TJ0zmNRLIWNI1Q8Uh50m7Mpt7C/1F/THReopuos6pJ/MtO8xSEcBlQ2Jt7k3/Z2xm6cr59RWjWMmyk5OjKZ5prm+qZtRG3ANht3wJToOkeGrjW+mrfU5BF1PIC7bWNzvfnE8Rc9OQ0EhX+ck/JR25u3cfRbnCr4ZTzdO1bUdQTeeJZ47+pHmG/e3PupxjipYuVjNHoaRMoijiXZEUKtz2Atj4zOiTOoJIWY6ZEKsVIuARbbCH4tr8afL4zIY0eRldgbWB0Anfbb3wBzKAdFT0z0Ve1Q8koRotatqBI509u2++9xxhx07Sd7hZrEuSxVFN8s41xaBGQ3cAAffte/rgJl3QcEEkbGeonWE6oo5ZdSo3Y2tuR2ve2L3Wuffi3QzTX8wXSnuzbL+3f7MIHh00/SVakFTcCsiDrfs6k7H3Ivf6jCipOLaYD5mXSdNmMs7ykkzxLEykiwCkkFe4a5ve/bH1VdOx5lR/KyTSSL5fOWXWdJBFzax49MLniT0iKpJ6348qNHFsi20nTfnvvfA3wv6S+djgrmnm1Kzfk7jSbXX6++Gl8OVgPtPkMVJVyVEbMryKBIgI0uRw5H9YDa/pi5X0keZRvFKAyOpVlPcHGbP1LF071BVPUSFIzEqjki5CHgewOPafqSLqLqCmenkLx/BZTyBcBzwfa2F05c+lhY4ZP0gmRSLJ8xUyBFKosst1QHtba/1a9sWchyGHJ3qJImLGok+I9yCAfa3bCZnbz9eZnLQrK0NLTqDJo5c7f7m3oLE74oZvlE3hO0VRBO8lO0gSWJ7cHfttxfewIP1w8W9m92I0jKsnjyVpirEmeUytqI5IAIHttiVeTxz1MNSzMHhV1UXGk67Xv8AdhB8Waib5jL/AJZmEjFygU8nyEfX6Yq9Xdar1RkutDonSSMSoDYqbkf5SR/tzgWm3Tvn/B2GOmeiWqUzGKsiKxzz6kNxci5IZSL2INsdM66SeGuyv5eI/L01wxBHlFxzfck7nHuJiOo7v98BR51d0vP1lmEUbh46OFC3xFIBLn+r322F7djgbnPhtLkLQVNE89RNFIp0yOD5d72Jt9Le+JiYa1ZLYKCviB05L1LNl9oS8SyEzC4GlW0XB39L8Yo1XQzdKZjBU0NOJIT5ZY9rp+umo82355BHfExMJajSoKCHXXT1R1fVU0GllpFu8soI5sbAA73A9v0vbAfqHwtky6NZqOaeaoidWRZXB4O9r2seDzj3Ew1qyVJBQ49S08uc5ZMqxkTSQ2+HcXDEfm34525xW8N8qlyXL44pkKSBnJUkHliRx7Y9xMRl8OIwXSdLyTZ5UzzQK1O8QCM4VgWGjsb2Ox7Y9m6XeDPIJ4oAtOsRDMgVQGs/YWN9x2xMTFdR/ahUceoOnKzJMwavoFWX4i2mhY2vxuPrYH1BHcHFOqyfMvECWJayFaWljYOyhrs59OfS47AXPOPMTDWo/G/kKDHWORT5hX5bJFGWjhkJkIIGkXX1Pt2wB8RvDJ6t2qKNSzSH8rECAD+ut7Dncj3viYmCOq41QUf/2Q==">
            <a:extLst>
              <a:ext uri="{FF2B5EF4-FFF2-40B4-BE49-F238E27FC236}">
                <a16:creationId xmlns:a16="http://schemas.microsoft.com/office/drawing/2014/main" id="{C998A9A1-4742-4C4F-8A59-CCEC5957898A}"/>
              </a:ext>
            </a:extLst>
          </p:cNvPr>
          <p:cNvSpPr>
            <a:spLocks noChangeAspect="1" noChangeArrowheads="1"/>
          </p:cNvSpPr>
          <p:nvPr/>
        </p:nvSpPr>
        <p:spPr bwMode="auto">
          <a:xfrm>
            <a:off x="117475" y="-341313"/>
            <a:ext cx="1219200" cy="685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pic>
        <p:nvPicPr>
          <p:cNvPr id="180230" name="Picture 9" descr="I:\temp\wrap.jpg">
            <a:extLst>
              <a:ext uri="{FF2B5EF4-FFF2-40B4-BE49-F238E27FC236}">
                <a16:creationId xmlns:a16="http://schemas.microsoft.com/office/drawing/2014/main" id="{AF18E39D-8487-4D05-9FBD-C3CD3B532D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2590800"/>
            <a:ext cx="28956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9560"/>
                                        </p:tgtEl>
                                        <p:attrNameLst>
                                          <p:attrName>style.visibility</p:attrName>
                                        </p:attrNameLst>
                                      </p:cBhvr>
                                      <p:to>
                                        <p:strVal val="visible"/>
                                      </p:to>
                                    </p:set>
                                    <p:anim calcmode="lin" valueType="num">
                                      <p:cBhvr additive="base">
                                        <p:cTn id="7" dur="500" fill="hold"/>
                                        <p:tgtEl>
                                          <p:spTgt spid="279560"/>
                                        </p:tgtEl>
                                        <p:attrNameLst>
                                          <p:attrName>ppt_x</p:attrName>
                                        </p:attrNameLst>
                                      </p:cBhvr>
                                      <p:tavLst>
                                        <p:tav tm="0">
                                          <p:val>
                                            <p:strVal val="0-#ppt_w/2"/>
                                          </p:val>
                                        </p:tav>
                                        <p:tav tm="100000">
                                          <p:val>
                                            <p:strVal val="#ppt_x"/>
                                          </p:val>
                                        </p:tav>
                                      </p:tavLst>
                                    </p:anim>
                                    <p:anim calcmode="lin" valueType="num">
                                      <p:cBhvr additive="base">
                                        <p:cTn id="8" dur="500" fill="hold"/>
                                        <p:tgtEl>
                                          <p:spTgt spid="2795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60" grpId="0"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21" name="Group 2">
            <a:extLst>
              <a:ext uri="{FF2B5EF4-FFF2-40B4-BE49-F238E27FC236}">
                <a16:creationId xmlns:a16="http://schemas.microsoft.com/office/drawing/2014/main" id="{C4DB9332-D990-4228-8E8E-48EB82D6B1FC}"/>
              </a:ext>
            </a:extLst>
          </p:cNvPr>
          <p:cNvGrpSpPr>
            <a:grpSpLocks/>
          </p:cNvGrpSpPr>
          <p:nvPr/>
        </p:nvGrpSpPr>
        <p:grpSpPr bwMode="auto">
          <a:xfrm>
            <a:off x="0" y="0"/>
            <a:ext cx="9144000" cy="976313"/>
            <a:chOff x="0" y="0"/>
            <a:chExt cx="5760" cy="615"/>
          </a:xfrm>
        </p:grpSpPr>
        <p:sp>
          <p:nvSpPr>
            <p:cNvPr id="184326" name="Text Box 3">
              <a:extLst>
                <a:ext uri="{FF2B5EF4-FFF2-40B4-BE49-F238E27FC236}">
                  <a16:creationId xmlns:a16="http://schemas.microsoft.com/office/drawing/2014/main" id="{1A110731-CA10-4069-AEAF-FA9E23C8EAB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84327" name="Text Box 4">
              <a:extLst>
                <a:ext uri="{FF2B5EF4-FFF2-40B4-BE49-F238E27FC236}">
                  <a16:creationId xmlns:a16="http://schemas.microsoft.com/office/drawing/2014/main" id="{8D0633DF-B1C8-44C3-8D0F-88BC1D4F5EC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84322" name="Text Box 5">
            <a:extLst>
              <a:ext uri="{FF2B5EF4-FFF2-40B4-BE49-F238E27FC236}">
                <a16:creationId xmlns:a16="http://schemas.microsoft.com/office/drawing/2014/main" id="{02731785-6061-4948-BA7E-503D77BFA0F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84323" name="Rectangle 6">
            <a:extLst>
              <a:ext uri="{FF2B5EF4-FFF2-40B4-BE49-F238E27FC236}">
                <a16:creationId xmlns:a16="http://schemas.microsoft.com/office/drawing/2014/main" id="{52B67585-2748-4E7F-A690-CA6F6BC72C98}"/>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79560" name="Rectangle 8">
            <a:extLst>
              <a:ext uri="{FF2B5EF4-FFF2-40B4-BE49-F238E27FC236}">
                <a16:creationId xmlns:a16="http://schemas.microsoft.com/office/drawing/2014/main" id="{F52EB99A-4DBB-44C9-9BC0-104940E4FFD4}"/>
              </a:ext>
            </a:extLst>
          </p:cNvPr>
          <p:cNvSpPr>
            <a:spLocks noChangeArrowheads="1"/>
          </p:cNvSpPr>
          <p:nvPr/>
        </p:nvSpPr>
        <p:spPr bwMode="auto">
          <a:xfrm>
            <a:off x="381000" y="1757134"/>
            <a:ext cx="8305800" cy="4708981"/>
          </a:xfrm>
          <a:prstGeom prst="rect">
            <a:avLst/>
          </a:prstGeom>
          <a:noFill/>
          <a:ln>
            <a:noFill/>
          </a:ln>
        </p:spPr>
        <p:txBody>
          <a:bodyPr anchor="ctr">
            <a:spAutoFit/>
          </a:bodyPr>
          <a:lstStyle/>
          <a:p>
            <a:pPr eaLnBrk="1" hangingPunct="1">
              <a:defRPr/>
            </a:pPr>
            <a:r>
              <a:rPr lang="en-US" sz="2000" b="0" dirty="0">
                <a:latin typeface="Verdana" charset="0"/>
                <a:ea typeface="ＭＳ Ｐゴシック" charset="0"/>
                <a:cs typeface="Arial" charset="0"/>
              </a:rPr>
              <a:t>Nike released cutting-edge </a:t>
            </a:r>
            <a:r>
              <a:rPr lang="en-US" sz="2000" b="0" dirty="0" err="1">
                <a:latin typeface="Verdana" charset="0"/>
                <a:ea typeface="ＭＳ Ｐゴシック" charset="0"/>
                <a:cs typeface="Arial" charset="0"/>
              </a:rPr>
              <a:t>Hyperforce</a:t>
            </a:r>
            <a:r>
              <a:rPr lang="en-US" sz="2000" b="0" dirty="0">
                <a:latin typeface="Verdana" charset="0"/>
                <a:ea typeface="ＭＳ Ｐゴシック" charset="0"/>
                <a:cs typeface="Arial" charset="0"/>
              </a:rPr>
              <a:t> sunglasses with trainers and baseball players in mind, with features including:</a:t>
            </a:r>
          </a:p>
          <a:p>
            <a:pPr marL="342900" indent="-342900" eaLnBrk="1" hangingPunct="1">
              <a:buFont typeface="Wingdings" charset="2"/>
              <a:buChar char="Ø"/>
              <a:defRPr/>
            </a:pPr>
            <a:r>
              <a:rPr lang="en-US" sz="2000" b="0" dirty="0">
                <a:latin typeface="Verdana" charset="0"/>
                <a:ea typeface="ＭＳ Ｐゴシック" charset="0"/>
                <a:cs typeface="Arial" charset="0"/>
              </a:rPr>
              <a:t>A high-performance green-based tint that enhances the ability to track and intercept objects in bright and shifting light</a:t>
            </a:r>
          </a:p>
          <a:p>
            <a:pPr marL="342900" indent="-342900" eaLnBrk="1" hangingPunct="1">
              <a:buFont typeface="Wingdings" charset="2"/>
              <a:buChar char="Ø"/>
              <a:defRPr/>
            </a:pPr>
            <a:r>
              <a:rPr lang="en-US" sz="2000" b="0" dirty="0">
                <a:latin typeface="Verdana" charset="0"/>
                <a:ea typeface="ＭＳ Ｐゴシック" charset="0"/>
                <a:cs typeface="Arial" charset="0"/>
              </a:rPr>
              <a:t>An outer lens that is treated with a reflective mirrored coating that shields the athlete's eyes from opponents</a:t>
            </a:r>
          </a:p>
          <a:p>
            <a:pPr marL="342900" lvl="4" indent="-342900" eaLnBrk="1" hangingPunct="1">
              <a:buFont typeface="Wingdings" charset="2"/>
              <a:buChar char="Ø"/>
              <a:defRPr/>
            </a:pPr>
            <a:r>
              <a:rPr lang="en-US" sz="2000" b="0" dirty="0">
                <a:latin typeface="Verdana" charset="0"/>
                <a:ea typeface="ＭＳ Ｐゴシック" charset="0"/>
                <a:cs typeface="ＭＳ Ｐゴシック" charset="0"/>
              </a:rPr>
              <a:t>A ventilated frame to prevent fogging and rubber elements for enhanced grip to eliminate slippage caused by sweat</a:t>
            </a:r>
          </a:p>
          <a:p>
            <a:pPr marL="342900" indent="-342900" eaLnBrk="1" hangingPunct="1">
              <a:buFont typeface="Wingdings" charset="2"/>
              <a:buChar char="Ø"/>
              <a:defRPr/>
            </a:pPr>
            <a:r>
              <a:rPr lang="en-US" sz="2000" b="0" dirty="0">
                <a:latin typeface="Verdana" charset="0"/>
                <a:ea typeface="ＭＳ Ｐゴシック" charset="0"/>
                <a:cs typeface="Arial" charset="0"/>
              </a:rPr>
              <a:t>A thin temple tip so the frames can fit on top or underneath a hat </a:t>
            </a:r>
          </a:p>
          <a:p>
            <a:pPr marL="342900" indent="-342900" eaLnBrk="1" hangingPunct="1">
              <a:buFont typeface="Wingdings" charset="2"/>
              <a:buChar char="Ø"/>
              <a:defRPr/>
            </a:pPr>
            <a:r>
              <a:rPr lang="en-US" sz="2000" b="0" dirty="0">
                <a:latin typeface="Verdana" charset="0"/>
                <a:ea typeface="ＭＳ Ｐゴシック" charset="0"/>
                <a:cs typeface="Arial" charset="0"/>
              </a:rPr>
              <a:t>A raised top bar and a subtle nose pad that eliminates obstruction</a:t>
            </a:r>
          </a:p>
          <a:p>
            <a:pPr marL="342900" indent="-342900" eaLnBrk="1" hangingPunct="1">
              <a:buFont typeface="Wingdings" charset="2"/>
              <a:buChar char="Ø"/>
              <a:defRPr/>
            </a:pPr>
            <a:r>
              <a:rPr lang="en-US" sz="2000" b="0" dirty="0">
                <a:latin typeface="Verdana" charset="0"/>
                <a:ea typeface="ＭＳ Ｐゴシック" charset="0"/>
                <a:cs typeface="Arial" charset="0"/>
              </a:rPr>
              <a:t>An auto-adaptive nose bridge and temple arms that adjust to the athlete's unique face shape</a:t>
            </a:r>
          </a:p>
        </p:txBody>
      </p:sp>
      <p:sp>
        <p:nvSpPr>
          <p:cNvPr id="184325" name="AutoShape 13" descr="data:image/jpg;base64,/9j/4AAQSkZJRgABAQAAAQABAAD/2wCEAAkGBhMGEBQUExQVFRQWGB4aGBgXGCMfIBwiIB4dICAdHSIfJickICIjGyYgHzsjJScpLi0uHioxOTAtNSYrLSoBCQoKDgwOGg8PGi8kHyUpMCstLC0sNSopLSwsLCwqNSosKTQ1LCwsMDQsNCwsLCkpLSwsLCwsLy8sLC0vLDUvLP/AABEIAEgAgAMBIgACEQEDEQH/xAAbAAACAwEBAQAAAAAAAAAAAAAFBgAEBwMBAv/EAEEQAAIBAgUCBAMCCQsFAAAAAAECAwQRAAUSITEGQQciUWETFHGBkRUWIzJCYqGx0SQzNFJyc4KSssHwQ1NUk+H/xAAaAQADAAMBAAAAAAAAAAAAAAAAAQIDBAYF/8QAKhEAAgIBAwMCBgMBAAAAAAAAAAECERIDITETQVFhwSJxkaHh8COx8QT/2gAMAwEAAhEDEQA/ANxxMZV4jdT13R08axVJZJELWeNLgg2tcAbYfOlkmkpo5JpmleWNW3VVC3F/KAPfvfjGRwqKkKwziYyPrnqvMekar4aVHxE0K4LRLcXJFmsAORztzhv6B68Tq+LS1kqEHnT1/XX2Pp2+7Dek1HLsFjbiYT/ECqqspSOWnqCmuWOIoUVl85tqBIve/vhgpgcmgZqicyaQWaR1VbADfZQBbv3OIx2sYQxMZ3l/VVb19M60RWmpYzZpmXU7egUHYEje3Ycne2DEnTmYUg1RZizuP0Z4kKN7HSAR9RfFOFbNisbMTC10Lm9Rm0U/zQCzJOyMg4WwUgD1G97974ZcQ1ToYIzPN3hcpEoZgN735te23G3ckDtipFn88W8sIReOd+Lk9xxvY2vihBKXqp99Oolblrbg3/d2x0zmsNTC2q4128usXUKbnt3x48teTTmpNVe3bb9+56sdGKqDit6377jYDqxwnzCOlIDuqk9icC+kKozU+km5jJX/AHH12xZzPL4858uoCRO4sSvHb7sby1ZT0lOHL7P+jSekoajhPhd/cJK2oXHGPcCadmyXSjnXETpV7WKk8K1trHgH7MFsZoTyW+z7oxTji9uDGvHX+fp/7p/9QxqfTX9Cpv7mP/QMZN43VsdTUwKrqxWJtQDA2u218an0jWx1lFTlHVrQxg6SDbygWPpuDjbmv44mJcgOqo0zHO5I5FDo9CAyngj4uEHrTo6boGoWqpSwh1XVhuYyf0W9VPAJ54Pu8JnMH4fYfFT+iBfzh+drvpv623thxrqGPNomjkAaN1sw9QcCm4NeKCjNK/rePrCgh4WdKqn+In+MeZfVSfu4ODPjLVtT5bpXYSSqrfTdrfeBjPc+6Jk6Or4OWgeZPhyf418rfrD9vPrjYOtenPxpo5IQbPsyE8Bl3F/Y8fbipYxcWuAA3g9EseVoRy0jlvrqt+4DDHn+cNkcRlELSqoLPpZQVA72Yi/2emM28Oep/wATGehrgYPMWRn2AJ5BPFjyG4w79W9Q0y0NR/KIfNE4X8opuSpAAsd8ROLz+Y+xW6N6yTqp5GgpXRbj4sjFRvp22BuTYAYbsZn4HU7RU9QSrAM66SQQDZd7euHrNs2/B9gApJBN2awFv2m522xh/wCiUdNtvhF6cXN0hUzqH5aqksRfWGBvYi4/R7X+/scUpZzUktI923W7Nci25AA9d+9jjvmlZ80zJdSzuD5TcXPFvp+b6/UHHUUPyRVzIGAux0i2m/cD/gxys1lOWPF+50cHjFZc0VcuqnjY/DkZL8/rbfd/8x1jq2hRZQ35SMk3vySdwdu/1xxi/lEjJEygMCWLbD/m9tse1cS0EYQsDqu2x9ONu1/v+/EJyUbvZX8r9CmouVVz9a9R4rmWvpXPZoyw9trj7jixl8pnhjY8sik/aBhdpsx/CNNHTw3ZigV2tYILebnv2GGeKMQqFHAAA+zHRaM+pLNeF9fx7ng60OnHF+X9PyU/wDTf9iH1/m1/hjvS5dFQ3+HGiaudKgX+thvjOJvEappI65ZNKurTCkk0ixMbWMZHBYCxF+Rgnn/VVRR0OXyLKI2qCgkcRfE5jLEhBzv2GN/pyNWxt/F+m/8AHh/9a/wxeVQgAAsBwBhQpMwqqvLZ5Yqj4sw1GNmp/hfmgHTobm++/vgPB4jSzyUJGn4RRPmzYeVpGMa/2bOpP24MJMLNEnp1qhZ1VhcGzC+43B37g746YA9G5pLncDzyEaZJXMIAtaMMVW/qTa9/fHz1fmc+RLHUR+aGNv5RHpuTGdi6nkFObdxiMXeIwxW5dFmI0yxpIPR1B/fihT9IUVK2pKWBW9RGv8MAvxpqaDLp66VR5zeniItpViFj1nkk3DH04xyqswzHpj4E1TNDPHJKkckaR6dGs2BRr3ax7HFqMuLEPAGnHxLTrP8AnKrW9QD+/CB1X1bNl1dNEKyKmjSFHQSRa9bHVdRvfsPvxdr+q6qHJvm2QQT+S4K3ABcAmx9V3t2viXpNpX3GpUN/yEY/6af5Rj6akR+UU/YMLvSWey9UPLPrVadWMccNvPccvITupPZOwNzgl1TnX4u0c1QF1GNbhfU8C/tc4jppPGh5vyXloo14RB/hGJ8jHe+hL/2RgJkFLmCOj1FRDJGyXZFi0lWNrBGB3H1xR6czmqz58yj+IqtDOY4W0A6BY2uP0vtw+kvQM35G9VC8Y9wm9HVddmU0/wAapR44JnhKiEKWIAs1wdueN8UavqevoZnodIapkcfLT6PIYybs7Di8a9u5xfTd0ibDdR0LS19NLTsWZZJmmvcakdjclTbb0+mOmY9IRV0NND8WWP5cgxsjAPcLpBvb09sZn071TJ0zmNRLIWNI1Q8Uh50m7Mpt7C/1F/THReopuos6pJ/MtO8xSEcBlQ2Jt7k3/Z2xm6cr59RWjWMmyk5OjKZ5prm+qZtRG3ANht3wJToOkeGrjW+mrfU5BF1PIC7bWNzvfnE8Rc9OQ0EhX+ck/JR25u3cfRbnCr4ZTzdO1bUdQTeeJZ47+pHmG/e3PupxjipYuVjNHoaRMoijiXZEUKtz2Atj4zOiTOoJIWY6ZEKsVIuARbbCH4tr8afL4zIY0eRldgbWB0Anfbb3wBzKAdFT0z0Ve1Q8koRotatqBI509u2++9xxhx07Sd7hZrEuSxVFN8s41xaBGQ3cAAffte/rgJl3QcEEkbGeonWE6oo5ZdSo3Y2tuR2ve2L3Wuffi3QzTX8wXSnuzbL+3f7MIHh00/SVakFTcCsiDrfs6k7H3Ivf6jCipOLaYD5mXSdNmMs7ykkzxLEykiwCkkFe4a5ve/bH1VdOx5lR/KyTSSL5fOWXWdJBFzax49MLniT0iKpJ6348qNHFsi20nTfnvvfA3wv6S+djgrmnm1Kzfk7jSbXX6++Gl8OVgPtPkMVJVyVEbMryKBIgI0uRw5H9YDa/pi5X0keZRvFKAyOpVlPcHGbP1LF071BVPUSFIzEqjki5CHgewOPafqSLqLqCmenkLx/BZTyBcBzwfa2F05c+lhY4ZP0gmRSLJ8xUyBFKosst1QHtba/1a9sWchyGHJ3qJImLGok+I9yCAfa3bCZnbz9eZnLQrK0NLTqDJo5c7f7m3oLE74oZvlE3hO0VRBO8lO0gSWJ7cHfttxfewIP1w8W9m92I0jKsnjyVpirEmeUytqI5IAIHttiVeTxz1MNSzMHhV1UXGk67Xv8AdhB8Waib5jL/AJZmEjFygU8nyEfX6Yq9Xdar1RkutDonSSMSoDYqbkf5SR/tzgWm3Tvn/B2GOmeiWqUzGKsiKxzz6kNxci5IZSL2INsdM66SeGuyv5eI/L01wxBHlFxzfck7nHuJiOo7v98BR51d0vP1lmEUbh46OFC3xFIBLn+r322F7djgbnPhtLkLQVNE89RNFIp0yOD5d72Jt9Le+JiYa1ZLYKCviB05L1LNl9oS8SyEzC4GlW0XB39L8Yo1XQzdKZjBU0NOJIT5ZY9rp+umo82355BHfExMJajSoKCHXXT1R1fVU0GllpFu8soI5sbAA73A9v0vbAfqHwtky6NZqOaeaoidWRZXB4O9r2seDzj3Ew1qyVJBQ49S08uc5ZMqxkTSQ2+HcXDEfm34525xW8N8qlyXL44pkKSBnJUkHliRx7Y9xMRl8OIwXSdLyTZ5UzzQK1O8QCM4VgWGjsb2Ox7Y9m6XeDPIJ4oAtOsRDMgVQGs/YWN9x2xMTFdR/ahUceoOnKzJMwavoFWX4i2mhY2vxuPrYH1BHcHFOqyfMvECWJayFaWljYOyhrs59OfS47AXPOPMTDWo/G/kKDHWORT5hX5bJFGWjhkJkIIGkXX1Pt2wB8RvDJ6t2qKNSzSH8rECAD+ut7Dncj3viYmCOq41QUf/2Q==">
            <a:extLst>
              <a:ext uri="{FF2B5EF4-FFF2-40B4-BE49-F238E27FC236}">
                <a16:creationId xmlns:a16="http://schemas.microsoft.com/office/drawing/2014/main" id="{C3EABC83-7567-4C97-B6DD-11167B533D20}"/>
              </a:ext>
            </a:extLst>
          </p:cNvPr>
          <p:cNvSpPr>
            <a:spLocks noChangeAspect="1" noChangeArrowheads="1"/>
          </p:cNvSpPr>
          <p:nvPr/>
        </p:nvSpPr>
        <p:spPr bwMode="auto">
          <a:xfrm>
            <a:off x="117475" y="-341313"/>
            <a:ext cx="1219200" cy="685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9560"/>
                                        </p:tgtEl>
                                        <p:attrNameLst>
                                          <p:attrName>style.visibility</p:attrName>
                                        </p:attrNameLst>
                                      </p:cBhvr>
                                      <p:to>
                                        <p:strVal val="visible"/>
                                      </p:to>
                                    </p:set>
                                    <p:anim calcmode="lin" valueType="num">
                                      <p:cBhvr additive="base">
                                        <p:cTn id="7" dur="500" fill="hold"/>
                                        <p:tgtEl>
                                          <p:spTgt spid="279560"/>
                                        </p:tgtEl>
                                        <p:attrNameLst>
                                          <p:attrName>ppt_x</p:attrName>
                                        </p:attrNameLst>
                                      </p:cBhvr>
                                      <p:tavLst>
                                        <p:tav tm="0">
                                          <p:val>
                                            <p:strVal val="0-#ppt_w/2"/>
                                          </p:val>
                                        </p:tav>
                                        <p:tav tm="100000">
                                          <p:val>
                                            <p:strVal val="#ppt_x"/>
                                          </p:val>
                                        </p:tav>
                                      </p:tavLst>
                                    </p:anim>
                                    <p:anim calcmode="lin" valueType="num">
                                      <p:cBhvr additive="base">
                                        <p:cTn id="8" dur="500" fill="hold"/>
                                        <p:tgtEl>
                                          <p:spTgt spid="2795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60" grpId="0" autoUpdateAnimBg="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6369" name="Group 2">
            <a:extLst>
              <a:ext uri="{FF2B5EF4-FFF2-40B4-BE49-F238E27FC236}">
                <a16:creationId xmlns:a16="http://schemas.microsoft.com/office/drawing/2014/main" id="{6FC80B4C-90BB-4256-9CEC-EED828D6594D}"/>
              </a:ext>
            </a:extLst>
          </p:cNvPr>
          <p:cNvGrpSpPr>
            <a:grpSpLocks/>
          </p:cNvGrpSpPr>
          <p:nvPr/>
        </p:nvGrpSpPr>
        <p:grpSpPr bwMode="auto">
          <a:xfrm>
            <a:off x="0" y="0"/>
            <a:ext cx="9144000" cy="976313"/>
            <a:chOff x="0" y="0"/>
            <a:chExt cx="5760" cy="615"/>
          </a:xfrm>
        </p:grpSpPr>
        <p:sp>
          <p:nvSpPr>
            <p:cNvPr id="186374" name="Text Box 3">
              <a:extLst>
                <a:ext uri="{FF2B5EF4-FFF2-40B4-BE49-F238E27FC236}">
                  <a16:creationId xmlns:a16="http://schemas.microsoft.com/office/drawing/2014/main" id="{8F06E43B-76AD-4F63-B24A-4CB90CD2234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86375" name="Text Box 4">
              <a:extLst>
                <a:ext uri="{FF2B5EF4-FFF2-40B4-BE49-F238E27FC236}">
                  <a16:creationId xmlns:a16="http://schemas.microsoft.com/office/drawing/2014/main" id="{188F315D-E8E1-4A55-BB95-E76F5D09EB2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86370" name="Text Box 5">
            <a:extLst>
              <a:ext uri="{FF2B5EF4-FFF2-40B4-BE49-F238E27FC236}">
                <a16:creationId xmlns:a16="http://schemas.microsoft.com/office/drawing/2014/main" id="{84E7610C-9BF4-4E9F-9F83-D74ACAE2442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86371" name="Rectangle 6">
            <a:extLst>
              <a:ext uri="{FF2B5EF4-FFF2-40B4-BE49-F238E27FC236}">
                <a16:creationId xmlns:a16="http://schemas.microsoft.com/office/drawing/2014/main" id="{2A79CBE6-39DE-4EB5-B1EE-6AD9EDD72A9F}"/>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186372" name="AutoShape 13" descr="data:image/jpg;base64,/9j/4AAQSkZJRgABAQAAAQABAAD/2wCEAAkGBhMGEBQUExQVFRQWGB4aGBgXGCMfIBwiIB4dICAdHSIfJickICIjGyYgHzsjJScpLi0uHioxOTAtNSYrLSoBCQoKDgwOGg8PGi8kHyUpMCstLC0sNSopLSwsLCwqNSosKTQ1LCwsMDQsNCwsLCkpLSwsLCwsLy8sLC0vLDUvLP/AABEIAEgAgAMBIgACEQEDEQH/xAAbAAACAwEBAQAAAAAAAAAAAAAFBgAEBwMBAv/EAEEQAAIBAgUCBAMCCQsFAAAAAAECAwQRAAUSITEGQQciUWETFHGBkRUWIzJCYqGx0SQzNFJyc4KSssHwQ1NUk+H/xAAaAQADAAMBAAAAAAAAAAAAAAAAAQIDBAYF/8QAKhEAAgIBAwMCBgMBAAAAAAAAAAECERIDITETQVFhwSJxkaHh8COx8QT/2gAMAwEAAhEDEQA/ANxxMZV4jdT13R08axVJZJELWeNLgg2tcAbYfOlkmkpo5JpmleWNW3VVC3F/KAPfvfjGRwqKkKwziYyPrnqvMekar4aVHxE0K4LRLcXJFmsAORztzhv6B68Tq+LS1kqEHnT1/XX2Pp2+7Dek1HLsFjbiYT/ECqqspSOWnqCmuWOIoUVl85tqBIve/vhgpgcmgZqicyaQWaR1VbADfZQBbv3OIx2sYQxMZ3l/VVb19M60RWmpYzZpmXU7egUHYEje3Ycne2DEnTmYUg1RZizuP0Z4kKN7HSAR9RfFOFbNisbMTC10Lm9Rm0U/zQCzJOyMg4WwUgD1G97974ZcQ1ToYIzPN3hcpEoZgN735te23G3ckDtipFn88W8sIReOd+Lk9xxvY2vihBKXqp99Oolblrbg3/d2x0zmsNTC2q4128usXUKbnt3x48teTTmpNVe3bb9+56sdGKqDit6377jYDqxwnzCOlIDuqk9icC+kKozU+km5jJX/AHH12xZzPL4858uoCRO4sSvHb7sby1ZT0lOHL7P+jSekoajhPhd/cJK2oXHGPcCadmyXSjnXETpV7WKk8K1trHgH7MFsZoTyW+z7oxTji9uDGvHX+fp/7p/9QxqfTX9Cpv7mP/QMZN43VsdTUwKrqxWJtQDA2u218an0jWx1lFTlHVrQxg6SDbygWPpuDjbmv44mJcgOqo0zHO5I5FDo9CAyngj4uEHrTo6boGoWqpSwh1XVhuYyf0W9VPAJ54Pu8JnMH4fYfFT+iBfzh+drvpv623thxrqGPNomjkAaN1sw9QcCm4NeKCjNK/rePrCgh4WdKqn+In+MeZfVSfu4ODPjLVtT5bpXYSSqrfTdrfeBjPc+6Jk6Or4OWgeZPhyf418rfrD9vPrjYOtenPxpo5IQbPsyE8Bl3F/Y8fbipYxcWuAA3g9EseVoRy0jlvrqt+4DDHn+cNkcRlELSqoLPpZQVA72Yi/2emM28Oep/wATGehrgYPMWRn2AJ5BPFjyG4w79W9Q0y0NR/KIfNE4X8opuSpAAsd8ROLz+Y+xW6N6yTqp5GgpXRbj4sjFRvp22BuTYAYbsZn4HU7RU9QSrAM66SQQDZd7euHrNs2/B9gApJBN2awFv2m522xh/wCiUdNtvhF6cXN0hUzqH5aqksRfWGBvYi4/R7X+/scUpZzUktI923W7Nci25AA9d+9jjvmlZ80zJdSzuD5TcXPFvp+b6/UHHUUPyRVzIGAux0i2m/cD/gxys1lOWPF+50cHjFZc0VcuqnjY/DkZL8/rbfd/8x1jq2hRZQ35SMk3vySdwdu/1xxi/lEjJEygMCWLbD/m9tse1cS0EYQsDqu2x9ONu1/v+/EJyUbvZX8r9CmouVVz9a9R4rmWvpXPZoyw9trj7jixl8pnhjY8sik/aBhdpsx/CNNHTw3ZigV2tYILebnv2GGeKMQqFHAAA+zHRaM+pLNeF9fx7ng60OnHF+X9PyU/wDTf9iH1/m1/hjvS5dFQ3+HGiaudKgX+thvjOJvEappI65ZNKurTCkk0ixMbWMZHBYCxF+Rgnn/VVRR0OXyLKI2qCgkcRfE5jLEhBzv2GN/pyNWxt/F+m/8AHh/9a/wxeVQgAAsBwBhQpMwqqvLZ5Yqj4sw1GNmp/hfmgHTobm++/vgPB4jSzyUJGn4RRPmzYeVpGMa/2bOpP24MJMLNEnp1qhZ1VhcGzC+43B37g746YA9G5pLncDzyEaZJXMIAtaMMVW/qTa9/fHz1fmc+RLHUR+aGNv5RHpuTGdi6nkFObdxiMXeIwxW5dFmI0yxpIPR1B/fihT9IUVK2pKWBW9RGv8MAvxpqaDLp66VR5zeniItpViFj1nkk3DH04xyqswzHpj4E1TNDPHJKkckaR6dGs2BRr3ax7HFqMuLEPAGnHxLTrP8AnKrW9QD+/CB1X1bNl1dNEKyKmjSFHQSRa9bHVdRvfsPvxdr+q6qHJvm2QQT+S4K3ABcAmx9V3t2viXpNpX3GpUN/yEY/6af5Rj6akR+UU/YMLvSWey9UPLPrVadWMccNvPccvITupPZOwNzgl1TnX4u0c1QF1GNbhfU8C/tc4jppPGh5vyXloo14RB/hGJ8jHe+hL/2RgJkFLmCOj1FRDJGyXZFi0lWNrBGB3H1xR6czmqz58yj+IqtDOY4W0A6BY2uP0vtw+kvQM35G9VC8Y9wm9HVddmU0/wAapR44JnhKiEKWIAs1wdueN8UavqevoZnodIapkcfLT6PIYybs7Di8a9u5xfTd0ibDdR0LS19NLTsWZZJmmvcakdjclTbb0+mOmY9IRV0NND8WWP5cgxsjAPcLpBvb09sZn071TJ0zmNRLIWNI1Q8Uh50m7Mpt7C/1F/THReopuos6pJ/MtO8xSEcBlQ2Jt7k3/Z2xm6cr59RWjWMmyk5OjKZ5prm+qZtRG3ANht3wJToOkeGrjW+mrfU5BF1PIC7bWNzvfnE8Rc9OQ0EhX+ck/JR25u3cfRbnCr4ZTzdO1bUdQTeeJZ47+pHmG/e3PupxjipYuVjNHoaRMoijiXZEUKtz2Atj4zOiTOoJIWY6ZEKsVIuARbbCH4tr8afL4zIY0eRldgbWB0Anfbb3wBzKAdFT0z0Ve1Q8koRotatqBI509u2++9xxhx07Sd7hZrEuSxVFN8s41xaBGQ3cAAffte/rgJl3QcEEkbGeonWE6oo5ZdSo3Y2tuR2ve2L3Wuffi3QzTX8wXSnuzbL+3f7MIHh00/SVakFTcCsiDrfs6k7H3Ivf6jCipOLaYD5mXSdNmMs7ykkzxLEykiwCkkFe4a5ve/bH1VdOx5lR/KyTSSL5fOWXWdJBFzax49MLniT0iKpJ6348qNHFsi20nTfnvvfA3wv6S+djgrmnm1Kzfk7jSbXX6++Gl8OVgPtPkMVJVyVEbMryKBIgI0uRw5H9YDa/pi5X0keZRvFKAyOpVlPcHGbP1LF071BVPUSFIzEqjki5CHgewOPafqSLqLqCmenkLx/BZTyBcBzwfa2F05c+lhY4ZP0gmRSLJ8xUyBFKosst1QHtba/1a9sWchyGHJ3qJImLGok+I9yCAfa3bCZnbz9eZnLQrK0NLTqDJo5c7f7m3oLE74oZvlE3hO0VRBO8lO0gSWJ7cHfttxfewIP1w8W9m92I0jKsnjyVpirEmeUytqI5IAIHttiVeTxz1MNSzMHhV1UXGk67Xv8AdhB8Waib5jL/AJZmEjFygU8nyEfX6Yq9Xdar1RkutDonSSMSoDYqbkf5SR/tzgWm3Tvn/B2GOmeiWqUzGKsiKxzz6kNxci5IZSL2INsdM66SeGuyv5eI/L01wxBHlFxzfck7nHuJiOo7v98BR51d0vP1lmEUbh46OFC3xFIBLn+r322F7djgbnPhtLkLQVNE89RNFIp0yOD5d72Jt9Le+JiYa1ZLYKCviB05L1LNl9oS8SyEzC4GlW0XB39L8Yo1XQzdKZjBU0NOJIT5ZY9rp+umo82355BHfExMJajSoKCHXXT1R1fVU0GllpFu8soI5sbAA73A9v0vbAfqHwtky6NZqOaeaoidWRZXB4O9r2seDzj3Ew1qyVJBQ49S08uc5ZMqxkTSQ2+HcXDEfm34525xW8N8qlyXL44pkKSBnJUkHliRx7Y9xMRl8OIwXSdLyTZ5UzzQK1O8QCM4VgWGjsb2Ox7Y9m6XeDPIJ4oAtOsRDMgVQGs/YWN9x2xMTFdR/ahUceoOnKzJMwavoFWX4i2mhY2vxuPrYH1BHcHFOqyfMvECWJayFaWljYOyhrs59OfS47AXPOPMTDWo/G/kKDHWORT5hX5bJFGWjhkJkIIGkXX1Pt2wB8RvDJ6t2qKNSzSH8rECAD+ut7Dncj3viYmCOq41QUf/2Q==">
            <a:extLst>
              <a:ext uri="{FF2B5EF4-FFF2-40B4-BE49-F238E27FC236}">
                <a16:creationId xmlns:a16="http://schemas.microsoft.com/office/drawing/2014/main" id="{E4553437-5DC4-4575-8D5F-DB42503492E0}"/>
              </a:ext>
            </a:extLst>
          </p:cNvPr>
          <p:cNvSpPr>
            <a:spLocks noChangeAspect="1" noChangeArrowheads="1"/>
          </p:cNvSpPr>
          <p:nvPr/>
        </p:nvSpPr>
        <p:spPr bwMode="auto">
          <a:xfrm>
            <a:off x="117475" y="-341313"/>
            <a:ext cx="1219200" cy="685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pic>
        <p:nvPicPr>
          <p:cNvPr id="186373" name="Picture 8" descr="Image result for hyperforce sunglasses">
            <a:extLst>
              <a:ext uri="{FF2B5EF4-FFF2-40B4-BE49-F238E27FC236}">
                <a16:creationId xmlns:a16="http://schemas.microsoft.com/office/drawing/2014/main" id="{B9A6A07E-CAD2-4B51-BE1D-D5CB645AEA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828800"/>
            <a:ext cx="4518025" cy="447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4FF0EF9E-C9E4-4955-BA20-194F1DBA5ED9}"/>
              </a:ext>
            </a:extLst>
          </p:cNvPr>
          <p:cNvGrpSpPr>
            <a:grpSpLocks/>
          </p:cNvGrpSpPr>
          <p:nvPr/>
        </p:nvGrpSpPr>
        <p:grpSpPr bwMode="auto">
          <a:xfrm>
            <a:off x="0" y="0"/>
            <a:ext cx="9144000" cy="976313"/>
            <a:chOff x="0" y="0"/>
            <a:chExt cx="5760" cy="615"/>
          </a:xfrm>
        </p:grpSpPr>
        <p:sp>
          <p:nvSpPr>
            <p:cNvPr id="24583" name="Text Box 3">
              <a:extLst>
                <a:ext uri="{FF2B5EF4-FFF2-40B4-BE49-F238E27FC236}">
                  <a16:creationId xmlns:a16="http://schemas.microsoft.com/office/drawing/2014/main" id="{8C13F98F-5C53-4C9F-8816-42F1574E10F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4584" name="Text Box 4">
              <a:extLst>
                <a:ext uri="{FF2B5EF4-FFF2-40B4-BE49-F238E27FC236}">
                  <a16:creationId xmlns:a16="http://schemas.microsoft.com/office/drawing/2014/main" id="{B9CAAE7B-E077-4535-9D6E-3F6E4D91880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578" name="Text Box 5">
            <a:extLst>
              <a:ext uri="{FF2B5EF4-FFF2-40B4-BE49-F238E27FC236}">
                <a16:creationId xmlns:a16="http://schemas.microsoft.com/office/drawing/2014/main" id="{B8954064-4B69-4683-87D5-438C65A693CD}"/>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
        <p:nvSpPr>
          <p:cNvPr id="93190" name="Rectangle 6">
            <a:extLst>
              <a:ext uri="{FF2B5EF4-FFF2-40B4-BE49-F238E27FC236}">
                <a16:creationId xmlns:a16="http://schemas.microsoft.com/office/drawing/2014/main" id="{61B68C5C-885C-42B5-941D-B47DEAC9F574}"/>
              </a:ext>
            </a:extLst>
          </p:cNvPr>
          <p:cNvSpPr>
            <a:spLocks noChangeArrowheads="1"/>
          </p:cNvSpPr>
          <p:nvPr/>
        </p:nvSpPr>
        <p:spPr bwMode="auto">
          <a:xfrm>
            <a:off x="381000" y="2365375"/>
            <a:ext cx="8229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i="1">
                <a:solidFill>
                  <a:srgbClr val="000099"/>
                </a:solidFill>
              </a:rPr>
              <a:t>Perishability can also apply to playing careers which impacts product quality</a:t>
            </a:r>
          </a:p>
        </p:txBody>
      </p:sp>
      <p:sp>
        <p:nvSpPr>
          <p:cNvPr id="24580" name="Line 7">
            <a:extLst>
              <a:ext uri="{FF2B5EF4-FFF2-40B4-BE49-F238E27FC236}">
                <a16:creationId xmlns:a16="http://schemas.microsoft.com/office/drawing/2014/main" id="{8446AB1F-BE1D-434D-98C6-34BC86094B58}"/>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92" name="Rectangle 8">
            <a:extLst>
              <a:ext uri="{FF2B5EF4-FFF2-40B4-BE49-F238E27FC236}">
                <a16:creationId xmlns:a16="http://schemas.microsoft.com/office/drawing/2014/main" id="{42338D4F-25EE-4CAF-A407-565826A338B2}"/>
              </a:ext>
            </a:extLst>
          </p:cNvPr>
          <p:cNvSpPr>
            <a:spLocks noChangeArrowheads="1"/>
          </p:cNvSpPr>
          <p:nvPr/>
        </p:nvSpPr>
        <p:spPr bwMode="auto">
          <a:xfrm>
            <a:off x="304800" y="3581351"/>
            <a:ext cx="85344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t>Dallas Mavericks owner Mark Cuban said in an interview, </a:t>
            </a:r>
            <a:r>
              <a:rPr lang="ja-JP" altLang="en-US" b="0" dirty="0"/>
              <a:t>“</a:t>
            </a:r>
            <a:r>
              <a:rPr lang="en-US" altLang="ja-JP" b="0" dirty="0"/>
              <a:t>I wrote a blog post a few years back saying that NHL players lost more than 1 billion in wages for their missed season. It could be more than that if the NFL walks out. The players can't ever get that money back. Their playing time is </a:t>
            </a:r>
            <a:r>
              <a:rPr lang="en-US" altLang="ja-JP" i="1" dirty="0"/>
              <a:t>perishable</a:t>
            </a:r>
            <a:r>
              <a:rPr lang="en-US" altLang="ja-JP" b="0" dirty="0"/>
              <a:t>.</a:t>
            </a:r>
            <a:r>
              <a:rPr lang="ja-JP" altLang="en-US" b="0" dirty="0"/>
              <a:t>”</a:t>
            </a:r>
            <a:endParaRPr lang="en-US" altLang="en-US" b="0" dirty="0"/>
          </a:p>
        </p:txBody>
      </p:sp>
      <p:sp>
        <p:nvSpPr>
          <p:cNvPr id="24582" name="Text Box 9">
            <a:extLst>
              <a:ext uri="{FF2B5EF4-FFF2-40B4-BE49-F238E27FC236}">
                <a16:creationId xmlns:a16="http://schemas.microsoft.com/office/drawing/2014/main" id="{367CA133-7BC5-43FD-A5DE-F6F36336A58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93190">
                                            <p:txEl>
                                              <p:pRg st="0" end="0"/>
                                            </p:txEl>
                                          </p:spTgt>
                                        </p:tgtEl>
                                        <p:attrNameLst>
                                          <p:attrName>style.visibility</p:attrName>
                                        </p:attrNameLst>
                                      </p:cBhvr>
                                      <p:to>
                                        <p:strVal val="visible"/>
                                      </p:to>
                                    </p:set>
                                    <p:animEffect transition="in" filter="checkerboard(across)">
                                      <p:cBhvr>
                                        <p:cTn id="7" dur="500"/>
                                        <p:tgtEl>
                                          <p:spTgt spid="93190">
                                            <p:txEl>
                                              <p:pRg st="0" end="0"/>
                                            </p:txEl>
                                          </p:spTgt>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93192">
                                            <p:txEl>
                                              <p:pRg st="0" end="0"/>
                                            </p:txEl>
                                          </p:spTgt>
                                        </p:tgtEl>
                                        <p:attrNameLst>
                                          <p:attrName>style.visibility</p:attrName>
                                        </p:attrNameLst>
                                      </p:cBhvr>
                                      <p:to>
                                        <p:strVal val="visible"/>
                                      </p:to>
                                    </p:set>
                                    <p:animEffect transition="in" filter="blinds(horizontal)">
                                      <p:cBhvr>
                                        <p:cTn id="11" dur="1000"/>
                                        <p:tgtEl>
                                          <p:spTgt spid="9319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417" name="Group 2">
            <a:extLst>
              <a:ext uri="{FF2B5EF4-FFF2-40B4-BE49-F238E27FC236}">
                <a16:creationId xmlns:a16="http://schemas.microsoft.com/office/drawing/2014/main" id="{6A432020-D87D-4824-879E-FB28D75F4D81}"/>
              </a:ext>
            </a:extLst>
          </p:cNvPr>
          <p:cNvGrpSpPr>
            <a:grpSpLocks/>
          </p:cNvGrpSpPr>
          <p:nvPr/>
        </p:nvGrpSpPr>
        <p:grpSpPr bwMode="auto">
          <a:xfrm>
            <a:off x="0" y="0"/>
            <a:ext cx="9144000" cy="976313"/>
            <a:chOff x="0" y="0"/>
            <a:chExt cx="5760" cy="615"/>
          </a:xfrm>
        </p:grpSpPr>
        <p:sp>
          <p:nvSpPr>
            <p:cNvPr id="188423" name="Text Box 3">
              <a:extLst>
                <a:ext uri="{FF2B5EF4-FFF2-40B4-BE49-F238E27FC236}">
                  <a16:creationId xmlns:a16="http://schemas.microsoft.com/office/drawing/2014/main" id="{C1F7AB1D-9F64-455F-99B7-792D300E746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88424" name="Text Box 4">
              <a:extLst>
                <a:ext uri="{FF2B5EF4-FFF2-40B4-BE49-F238E27FC236}">
                  <a16:creationId xmlns:a16="http://schemas.microsoft.com/office/drawing/2014/main" id="{9D0DFA83-683F-4AE8-B152-FAD3439179C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88418" name="Text Box 5">
            <a:extLst>
              <a:ext uri="{FF2B5EF4-FFF2-40B4-BE49-F238E27FC236}">
                <a16:creationId xmlns:a16="http://schemas.microsoft.com/office/drawing/2014/main" id="{FAB5A9BC-3608-43AD-A738-93A759E514B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88419" name="Rectangle 6">
            <a:extLst>
              <a:ext uri="{FF2B5EF4-FFF2-40B4-BE49-F238E27FC236}">
                <a16:creationId xmlns:a16="http://schemas.microsoft.com/office/drawing/2014/main" id="{C6C21F87-AC38-406C-B770-6E42A265C88E}"/>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188420" name="AutoShape 13" descr="data:image/jpg;base64,/9j/4AAQSkZJRgABAQAAAQABAAD/2wCEAAkGBhMGEBQUExQVFRQWGB4aGBgXGCMfIBwiIB4dICAdHSIfJickICIjGyYgHzsjJScpLi0uHioxOTAtNSYrLSoBCQoKDgwOGg8PGi8kHyUpMCstLC0sNSopLSwsLCwqNSosKTQ1LCwsMDQsNCwsLCkpLSwsLCwsLy8sLC0vLDUvLP/AABEIAEgAgAMBIgACEQEDEQH/xAAbAAACAwEBAQAAAAAAAAAAAAAFBgAEBwMBAv/EAEEQAAIBAgUCBAMCCQsFAAAAAAECAwQRAAUSITEGQQciUWETFHGBkRUWIzJCYqGx0SQzNFJyc4KSssHwQ1NUk+H/xAAaAQADAAMBAAAAAAAAAAAAAAAAAQIDBAYF/8QAKhEAAgIBAwMCBgMBAAAAAAAAAAECERIDITETQVFhwSJxkaHh8COx8QT/2gAMAwEAAhEDEQA/ANxxMZV4jdT13R08axVJZJELWeNLgg2tcAbYfOlkmkpo5JpmleWNW3VVC3F/KAPfvfjGRwqKkKwziYyPrnqvMekar4aVHxE0K4LRLcXJFmsAORztzhv6B68Tq+LS1kqEHnT1/XX2Pp2+7Dek1HLsFjbiYT/ECqqspSOWnqCmuWOIoUVl85tqBIve/vhgpgcmgZqicyaQWaR1VbADfZQBbv3OIx2sYQxMZ3l/VVb19M60RWmpYzZpmXU7egUHYEje3Ycne2DEnTmYUg1RZizuP0Z4kKN7HSAR9RfFOFbNisbMTC10Lm9Rm0U/zQCzJOyMg4WwUgD1G97974ZcQ1ToYIzPN3hcpEoZgN735te23G3ckDtipFn88W8sIReOd+Lk9xxvY2vihBKXqp99Oolblrbg3/d2x0zmsNTC2q4128usXUKbnt3x48teTTmpNVe3bb9+56sdGKqDit6377jYDqxwnzCOlIDuqk9icC+kKozU+km5jJX/AHH12xZzPL4858uoCRO4sSvHb7sby1ZT0lOHL7P+jSekoajhPhd/cJK2oXHGPcCadmyXSjnXETpV7WKk8K1trHgH7MFsZoTyW+z7oxTji9uDGvHX+fp/7p/9QxqfTX9Cpv7mP/QMZN43VsdTUwKrqxWJtQDA2u218an0jWx1lFTlHVrQxg6SDbygWPpuDjbmv44mJcgOqo0zHO5I5FDo9CAyngj4uEHrTo6boGoWqpSwh1XVhuYyf0W9VPAJ54Pu8JnMH4fYfFT+iBfzh+drvpv623thxrqGPNomjkAaN1sw9QcCm4NeKCjNK/rePrCgh4WdKqn+In+MeZfVSfu4ODPjLVtT5bpXYSSqrfTdrfeBjPc+6Jk6Or4OWgeZPhyf418rfrD9vPrjYOtenPxpo5IQbPsyE8Bl3F/Y8fbipYxcWuAA3g9EseVoRy0jlvrqt+4DDHn+cNkcRlELSqoLPpZQVA72Yi/2emM28Oep/wATGehrgYPMWRn2AJ5BPFjyG4w79W9Q0y0NR/KIfNE4X8opuSpAAsd8ROLz+Y+xW6N6yTqp5GgpXRbj4sjFRvp22BuTYAYbsZn4HU7RU9QSrAM66SQQDZd7euHrNs2/B9gApJBN2awFv2m522xh/wCiUdNtvhF6cXN0hUzqH5aqksRfWGBvYi4/R7X+/scUpZzUktI923W7Nci25AA9d+9jjvmlZ80zJdSzuD5TcXPFvp+b6/UHHUUPyRVzIGAux0i2m/cD/gxys1lOWPF+50cHjFZc0VcuqnjY/DkZL8/rbfd/8x1jq2hRZQ35SMk3vySdwdu/1xxi/lEjJEygMCWLbD/m9tse1cS0EYQsDqu2x9ONu1/v+/EJyUbvZX8r9CmouVVz9a9R4rmWvpXPZoyw9trj7jixl8pnhjY8sik/aBhdpsx/CNNHTw3ZigV2tYILebnv2GGeKMQqFHAAA+zHRaM+pLNeF9fx7ng60OnHF+X9PyU/wDTf9iH1/m1/hjvS5dFQ3+HGiaudKgX+thvjOJvEappI65ZNKurTCkk0ixMbWMZHBYCxF+Rgnn/VVRR0OXyLKI2qCgkcRfE5jLEhBzv2GN/pyNWxt/F+m/8AHh/9a/wxeVQgAAsBwBhQpMwqqvLZ5Yqj4sw1GNmp/hfmgHTobm++/vgPB4jSzyUJGn4RRPmzYeVpGMa/2bOpP24MJMLNEnp1qhZ1VhcGzC+43B37g746YA9G5pLncDzyEaZJXMIAtaMMVW/qTa9/fHz1fmc+RLHUR+aGNv5RHpuTGdi6nkFObdxiMXeIwxW5dFmI0yxpIPR1B/fihT9IUVK2pKWBW9RGv8MAvxpqaDLp66VR5zeniItpViFj1nkk3DH04xyqswzHpj4E1TNDPHJKkckaR6dGs2BRr3ax7HFqMuLEPAGnHxLTrP8AnKrW9QD+/CB1X1bNl1dNEKyKmjSFHQSRa9bHVdRvfsPvxdr+q6qHJvm2QQT+S4K3ABcAmx9V3t2viXpNpX3GpUN/yEY/6af5Rj6akR+UU/YMLvSWey9UPLPrVadWMccNvPccvITupPZOwNzgl1TnX4u0c1QF1GNbhfU8C/tc4jppPGh5vyXloo14RB/hGJ8jHe+hL/2RgJkFLmCOj1FRDJGyXZFi0lWNrBGB3H1xR6czmqz58yj+IqtDOY4W0A6BY2uP0vtw+kvQM35G9VC8Y9wm9HVddmU0/wAapR44JnhKiEKWIAs1wdueN8UavqevoZnodIapkcfLT6PIYybs7Di8a9u5xfTd0ibDdR0LS19NLTsWZZJmmvcakdjclTbb0+mOmY9IRV0NND8WWP5cgxsjAPcLpBvb09sZn071TJ0zmNRLIWNI1Q8Uh50m7Mpt7C/1F/THReopuos6pJ/MtO8xSEcBlQ2Jt7k3/Z2xm6cr59RWjWMmyk5OjKZ5prm+qZtRG3ANht3wJToOkeGrjW+mrfU5BF1PIC7bWNzvfnE8Rc9OQ0EhX+ck/JR25u3cfRbnCr4ZTzdO1bUdQTeeJZ47+pHmG/e3PupxjipYuVjNHoaRMoijiXZEUKtz2Atj4zOiTOoJIWY6ZEKsVIuARbbCH4tr8afL4zIY0eRldgbWB0Anfbb3wBzKAdFT0z0Ve1Q8koRotatqBI509u2++9xxhx07Sd7hZrEuSxVFN8s41xaBGQ3cAAffte/rgJl3QcEEkbGeonWE6oo5ZdSo3Y2tuR2ve2L3Wuffi3QzTX8wXSnuzbL+3f7MIHh00/SVakFTcCsiDrfs6k7H3Ivf6jCipOLaYD5mXSdNmMs7ykkzxLEykiwCkkFe4a5ve/bH1VdOx5lR/KyTSSL5fOWXWdJBFzax49MLniT0iKpJ6348qNHFsi20nTfnvvfA3wv6S+djgrmnm1Kzfk7jSbXX6++Gl8OVgPtPkMVJVyVEbMryKBIgI0uRw5H9YDa/pi5X0keZRvFKAyOpVlPcHGbP1LF071BVPUSFIzEqjki5CHgewOPafqSLqLqCmenkLx/BZTyBcBzwfa2F05c+lhY4ZP0gmRSLJ8xUyBFKosst1QHtba/1a9sWchyGHJ3qJImLGok+I9yCAfa3bCZnbz9eZnLQrK0NLTqDJo5c7f7m3oLE74oZvlE3hO0VRBO8lO0gSWJ7cHfttxfewIP1w8W9m92I0jKsnjyVpirEmeUytqI5IAIHttiVeTxz1MNSzMHhV1UXGk67Xv8AdhB8Waib5jL/AJZmEjFygU8nyEfX6Yq9Xdar1RkutDonSSMSoDYqbkf5SR/tzgWm3Tvn/B2GOmeiWqUzGKsiKxzz6kNxci5IZSL2INsdM66SeGuyv5eI/L01wxBHlFxzfck7nHuJiOo7v98BR51d0vP1lmEUbh46OFC3xFIBLn+r322F7djgbnPhtLkLQVNE89RNFIp0yOD5d72Jt9Le+JiYa1ZLYKCviB05L1LNl9oS8SyEzC4GlW0XB39L8Yo1XQzdKZjBU0NOJIT5ZY9rp+umo82355BHfExMJajSoKCHXXT1R1fVU0GllpFu8soI5sbAA73A9v0vbAfqHwtky6NZqOaeaoidWRZXB4O9r2seDzj3Ew1qyVJBQ49S08uc5ZMqxkTSQ2+HcXDEfm34525xW8N8qlyXL44pkKSBnJUkHliRx7Y9xMRl8OIwXSdLyTZ5UzzQK1O8QCM4VgWGjsb2Ox7Y9m6XeDPIJ4oAtOsRDMgVQGs/YWN9x2xMTFdR/ahUceoOnKzJMwavoFWX4i2mhY2vxuPrYH1BHcHFOqyfMvECWJayFaWljYOyhrs59OfS47AXPOPMTDWo/G/kKDHWORT5hX5bJFGWjhkJkIIGkXX1Pt2wB8RvDJ6t2qKNSzSH8rECAD+ut7Dncj3viYmCOq41QUf/2Q==">
            <a:extLst>
              <a:ext uri="{FF2B5EF4-FFF2-40B4-BE49-F238E27FC236}">
                <a16:creationId xmlns:a16="http://schemas.microsoft.com/office/drawing/2014/main" id="{FA182E8A-03DA-440C-ADAD-45819AA04330}"/>
              </a:ext>
            </a:extLst>
          </p:cNvPr>
          <p:cNvSpPr>
            <a:spLocks noChangeAspect="1" noChangeArrowheads="1"/>
          </p:cNvSpPr>
          <p:nvPr/>
        </p:nvSpPr>
        <p:spPr bwMode="auto">
          <a:xfrm>
            <a:off x="117475" y="-341313"/>
            <a:ext cx="1219200" cy="685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sp>
        <p:nvSpPr>
          <p:cNvPr id="188421" name="Rectangle 1">
            <a:extLst>
              <a:ext uri="{FF2B5EF4-FFF2-40B4-BE49-F238E27FC236}">
                <a16:creationId xmlns:a16="http://schemas.microsoft.com/office/drawing/2014/main" id="{C46C8D3E-F1F9-4A42-A4CA-37D650974BCF}"/>
              </a:ext>
            </a:extLst>
          </p:cNvPr>
          <p:cNvSpPr>
            <a:spLocks noChangeArrowheads="1"/>
          </p:cNvSpPr>
          <p:nvPr/>
        </p:nvSpPr>
        <p:spPr bwMode="auto">
          <a:xfrm>
            <a:off x="381000" y="1600200"/>
            <a:ext cx="8305800" cy="2477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t>Under </a:t>
            </a:r>
            <a:r>
              <a:rPr lang="en-US" altLang="en-US" b="0" dirty="0" err="1"/>
              <a:t>Armour</a:t>
            </a:r>
            <a:r>
              <a:rPr lang="en-US" altLang="en-US" b="0" dirty="0"/>
              <a:t> released Gemini 3 RE “smart shoes” </a:t>
            </a:r>
          </a:p>
          <a:p>
            <a:pPr eaLnBrk="1" hangingPunct="1"/>
            <a:endParaRPr lang="en-US" altLang="en-US" sz="1100" b="0" dirty="0"/>
          </a:p>
          <a:p>
            <a:pPr eaLnBrk="1" hangingPunct="1"/>
            <a:r>
              <a:rPr lang="en-US" altLang="en-US" b="0" dirty="0"/>
              <a:t>The shoe eliminates the need for wearable technology as they have a fitness tracker built into the soles of the sneaker that gathers runners’ data and saves it to an app</a:t>
            </a:r>
          </a:p>
          <a:p>
            <a:pPr eaLnBrk="1" hangingPunct="1"/>
            <a:endParaRPr lang="en-US" altLang="en-US" b="0" dirty="0"/>
          </a:p>
        </p:txBody>
      </p:sp>
      <p:pic>
        <p:nvPicPr>
          <p:cNvPr id="188422" name="Picture 9" descr="Image result for Gemini 3 RE smart shoes">
            <a:extLst>
              <a:ext uri="{FF2B5EF4-FFF2-40B4-BE49-F238E27FC236}">
                <a16:creationId xmlns:a16="http://schemas.microsoft.com/office/drawing/2014/main" id="{E14E61C6-FA20-4DFC-B0D3-0C29E98306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4114800"/>
            <a:ext cx="5059363" cy="239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465" name="Group 2">
            <a:extLst>
              <a:ext uri="{FF2B5EF4-FFF2-40B4-BE49-F238E27FC236}">
                <a16:creationId xmlns:a16="http://schemas.microsoft.com/office/drawing/2014/main" id="{4483E19C-A0A6-470A-8DF6-069CFCB0470C}"/>
              </a:ext>
            </a:extLst>
          </p:cNvPr>
          <p:cNvGrpSpPr>
            <a:grpSpLocks/>
          </p:cNvGrpSpPr>
          <p:nvPr/>
        </p:nvGrpSpPr>
        <p:grpSpPr bwMode="auto">
          <a:xfrm>
            <a:off x="0" y="0"/>
            <a:ext cx="9144000" cy="976313"/>
            <a:chOff x="0" y="0"/>
            <a:chExt cx="5760" cy="615"/>
          </a:xfrm>
        </p:grpSpPr>
        <p:sp>
          <p:nvSpPr>
            <p:cNvPr id="190471" name="Text Box 3">
              <a:extLst>
                <a:ext uri="{FF2B5EF4-FFF2-40B4-BE49-F238E27FC236}">
                  <a16:creationId xmlns:a16="http://schemas.microsoft.com/office/drawing/2014/main" id="{8ADCD8AA-DF7D-470A-AA84-0610A80783D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90472" name="Text Box 4">
              <a:extLst>
                <a:ext uri="{FF2B5EF4-FFF2-40B4-BE49-F238E27FC236}">
                  <a16:creationId xmlns:a16="http://schemas.microsoft.com/office/drawing/2014/main" id="{2998338A-E702-4591-8B8C-85B913B9A76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90466" name="Text Box 5">
            <a:extLst>
              <a:ext uri="{FF2B5EF4-FFF2-40B4-BE49-F238E27FC236}">
                <a16:creationId xmlns:a16="http://schemas.microsoft.com/office/drawing/2014/main" id="{26AD1616-F487-4EF3-98C6-1FCAC6A62D7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90467" name="Rectangle 6">
            <a:extLst>
              <a:ext uri="{FF2B5EF4-FFF2-40B4-BE49-F238E27FC236}">
                <a16:creationId xmlns:a16="http://schemas.microsoft.com/office/drawing/2014/main" id="{38B93F55-26F7-41B2-A08D-7BFBA4FE3B5D}"/>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190468" name="AutoShape 13" descr="data:image/jpg;base64,/9j/4AAQSkZJRgABAQAAAQABAAD/2wCEAAkGBhMGEBQUExQVFRQWGB4aGBgXGCMfIBwiIB4dICAdHSIfJickICIjGyYgHzsjJScpLi0uHioxOTAtNSYrLSoBCQoKDgwOGg8PGi8kHyUpMCstLC0sNSopLSwsLCwqNSosKTQ1LCwsMDQsNCwsLCkpLSwsLCwsLy8sLC0vLDUvLP/AABEIAEgAgAMBIgACEQEDEQH/xAAbAAACAwEBAQAAAAAAAAAAAAAFBgAEBwMBAv/EAEEQAAIBAgUCBAMCCQsFAAAAAAECAwQRAAUSITEGQQciUWETFHGBkRUWIzJCYqGx0SQzNFJyc4KSssHwQ1NUk+H/xAAaAQADAAMBAAAAAAAAAAAAAAAAAQIDBAYF/8QAKhEAAgIBAwMCBgMBAAAAAAAAAAECERIDITETQVFhwSJxkaHh8COx8QT/2gAMAwEAAhEDEQA/ANxxMZV4jdT13R08axVJZJELWeNLgg2tcAbYfOlkmkpo5JpmleWNW3VVC3F/KAPfvfjGRwqKkKwziYyPrnqvMekar4aVHxE0K4LRLcXJFmsAORztzhv6B68Tq+LS1kqEHnT1/XX2Pp2+7Dek1HLsFjbiYT/ECqqspSOWnqCmuWOIoUVl85tqBIve/vhgpgcmgZqicyaQWaR1VbADfZQBbv3OIx2sYQxMZ3l/VVb19M60RWmpYzZpmXU7egUHYEje3Ycne2DEnTmYUg1RZizuP0Z4kKN7HSAR9RfFOFbNisbMTC10Lm9Rm0U/zQCzJOyMg4WwUgD1G97974ZcQ1ToYIzPN3hcpEoZgN735te23G3ckDtipFn88W8sIReOd+Lk9xxvY2vihBKXqp99Oolblrbg3/d2x0zmsNTC2q4128usXUKbnt3x48teTTmpNVe3bb9+56sdGKqDit6377jYDqxwnzCOlIDuqk9icC+kKozU+km5jJX/AHH12xZzPL4858uoCRO4sSvHb7sby1ZT0lOHL7P+jSekoajhPhd/cJK2oXHGPcCadmyXSjnXETpV7WKk8K1trHgH7MFsZoTyW+z7oxTji9uDGvHX+fp/7p/9QxqfTX9Cpv7mP/QMZN43VsdTUwKrqxWJtQDA2u218an0jWx1lFTlHVrQxg6SDbygWPpuDjbmv44mJcgOqo0zHO5I5FDo9CAyngj4uEHrTo6boGoWqpSwh1XVhuYyf0W9VPAJ54Pu8JnMH4fYfFT+iBfzh+drvpv623thxrqGPNomjkAaN1sw9QcCm4NeKCjNK/rePrCgh4WdKqn+In+MeZfVSfu4ODPjLVtT5bpXYSSqrfTdrfeBjPc+6Jk6Or4OWgeZPhyf418rfrD9vPrjYOtenPxpo5IQbPsyE8Bl3F/Y8fbipYxcWuAA3g9EseVoRy0jlvrqt+4DDHn+cNkcRlELSqoLPpZQVA72Yi/2emM28Oep/wATGehrgYPMWRn2AJ5BPFjyG4w79W9Q0y0NR/KIfNE4X8opuSpAAsd8ROLz+Y+xW6N6yTqp5GgpXRbj4sjFRvp22BuTYAYbsZn4HU7RU9QSrAM66SQQDZd7euHrNs2/B9gApJBN2awFv2m522xh/wCiUdNtvhF6cXN0hUzqH5aqksRfWGBvYi4/R7X+/scUpZzUktI923W7Nci25AA9d+9jjvmlZ80zJdSzuD5TcXPFvp+b6/UHHUUPyRVzIGAux0i2m/cD/gxys1lOWPF+50cHjFZc0VcuqnjY/DkZL8/rbfd/8x1jq2hRZQ35SMk3vySdwdu/1xxi/lEjJEygMCWLbD/m9tse1cS0EYQsDqu2x9ONu1/v+/EJyUbvZX8r9CmouVVz9a9R4rmWvpXPZoyw9trj7jixl8pnhjY8sik/aBhdpsx/CNNHTw3ZigV2tYILebnv2GGeKMQqFHAAA+zHRaM+pLNeF9fx7ng60OnHF+X9PyU/wDTf9iH1/m1/hjvS5dFQ3+HGiaudKgX+thvjOJvEappI65ZNKurTCkk0ixMbWMZHBYCxF+Rgnn/VVRR0OXyLKI2qCgkcRfE5jLEhBzv2GN/pyNWxt/F+m/8AHh/9a/wxeVQgAAsBwBhQpMwqqvLZ5Yqj4sw1GNmp/hfmgHTobm++/vgPB4jSzyUJGn4RRPmzYeVpGMa/2bOpP24MJMLNEnp1qhZ1VhcGzC+43B37g746YA9G5pLncDzyEaZJXMIAtaMMVW/qTa9/fHz1fmc+RLHUR+aGNv5RHpuTGdi6nkFObdxiMXeIwxW5dFmI0yxpIPR1B/fihT9IUVK2pKWBW9RGv8MAvxpqaDLp66VR5zeniItpViFj1nkk3DH04xyqswzHpj4E1TNDPHJKkckaR6dGs2BRr3ax7HFqMuLEPAGnHxLTrP8AnKrW9QD+/CB1X1bNl1dNEKyKmjSFHQSRa9bHVdRvfsPvxdr+q6qHJvm2QQT+S4K3ABcAmx9V3t2viXpNpX3GpUN/yEY/6af5Rj6akR+UU/YMLvSWey9UPLPrVadWMccNvPccvITupPZOwNzgl1TnX4u0c1QF1GNbhfU8C/tc4jppPGh5vyXloo14RB/hGJ8jHe+hL/2RgJkFLmCOj1FRDJGyXZFi0lWNrBGB3H1xR6czmqz58yj+IqtDOY4W0A6BY2uP0vtw+kvQM35G9VC8Y9wm9HVddmU0/wAapR44JnhKiEKWIAs1wdueN8UavqevoZnodIapkcfLT6PIYybs7Di8a9u5xfTd0ibDdR0LS19NLTsWZZJmmvcakdjclTbb0+mOmY9IRV0NND8WWP5cgxsjAPcLpBvb09sZn071TJ0zmNRLIWNI1Q8Uh50m7Mpt7C/1F/THReopuos6pJ/MtO8xSEcBlQ2Jt7k3/Z2xm6cr59RWjWMmyk5OjKZ5prm+qZtRG3ANht3wJToOkeGrjW+mrfU5BF1PIC7bWNzvfnE8Rc9OQ0EhX+ck/JR25u3cfRbnCr4ZTzdO1bUdQTeeJZ47+pHmG/e3PupxjipYuVjNHoaRMoijiXZEUKtz2Atj4zOiTOoJIWY6ZEKsVIuARbbCH4tr8afL4zIY0eRldgbWB0Anfbb3wBzKAdFT0z0Ve1Q8koRotatqBI509u2++9xxhx07Sd7hZrEuSxVFN8s41xaBGQ3cAAffte/rgJl3QcEEkbGeonWE6oo5ZdSo3Y2tuR2ve2L3Wuffi3QzTX8wXSnuzbL+3f7MIHh00/SVakFTcCsiDrfs6k7H3Ivf6jCipOLaYD5mXSdNmMs7ykkzxLEykiwCkkFe4a5ve/bH1VdOx5lR/KyTSSL5fOWXWdJBFzax49MLniT0iKpJ6348qNHFsi20nTfnvvfA3wv6S+djgrmnm1Kzfk7jSbXX6++Gl8OVgPtPkMVJVyVEbMryKBIgI0uRw5H9YDa/pi5X0keZRvFKAyOpVlPcHGbP1LF071BVPUSFIzEqjki5CHgewOPafqSLqLqCmenkLx/BZTyBcBzwfa2F05c+lhY4ZP0gmRSLJ8xUyBFKosst1QHtba/1a9sWchyGHJ3qJImLGok+I9yCAfa3bCZnbz9eZnLQrK0NLTqDJo5c7f7m3oLE74oZvlE3hO0VRBO8lO0gSWJ7cHfttxfewIP1w8W9m92I0jKsnjyVpirEmeUytqI5IAIHttiVeTxz1MNSzMHhV1UXGk67Xv8AdhB8Waib5jL/AJZmEjFygU8nyEfX6Yq9Xdar1RkutDonSSMSoDYqbkf5SR/tzgWm3Tvn/B2GOmeiWqUzGKsiKxzz6kNxci5IZSL2INsdM66SeGuyv5eI/L01wxBHlFxzfck7nHuJiOo7v98BR51d0vP1lmEUbh46OFC3xFIBLn+r322F7djgbnPhtLkLQVNE89RNFIp0yOD5d72Jt9Le+JiYa1ZLYKCviB05L1LNl9oS8SyEzC4GlW0XB39L8Yo1XQzdKZjBU0NOJIT5ZY9rp+umo82355BHfExMJajSoKCHXXT1R1fVU0GllpFu8soI5sbAA73A9v0vbAfqHwtky6NZqOaeaoidWRZXB4O9r2seDzj3Ew1qyVJBQ49S08uc5ZMqxkTSQ2+HcXDEfm34525xW8N8qlyXL44pkKSBnJUkHliRx7Y9xMRl8OIwXSdLyTZ5UzzQK1O8QCM4VgWGjsb2Ox7Y9m6XeDPIJ4oAtOsRDMgVQGs/YWN9x2xMTFdR/ahUceoOnKzJMwavoFWX4i2mhY2vxuPrYH1BHcHFOqyfMvECWJayFaWljYOyhrs59OfS47AXPOPMTDWo/G/kKDHWORT5hX5bJFGWjhkJkIIGkXX1Pt2wB8RvDJ6t2qKNSzSH8rECAD+ut7Dncj3viYmCOq41QUf/2Q==">
            <a:extLst>
              <a:ext uri="{FF2B5EF4-FFF2-40B4-BE49-F238E27FC236}">
                <a16:creationId xmlns:a16="http://schemas.microsoft.com/office/drawing/2014/main" id="{C3AD7755-3C76-4DA2-A7BE-24C820F9E518}"/>
              </a:ext>
            </a:extLst>
          </p:cNvPr>
          <p:cNvSpPr>
            <a:spLocks noChangeAspect="1" noChangeArrowheads="1"/>
          </p:cNvSpPr>
          <p:nvPr/>
        </p:nvSpPr>
        <p:spPr bwMode="auto">
          <a:xfrm>
            <a:off x="117475" y="-341313"/>
            <a:ext cx="1219200" cy="685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sp>
        <p:nvSpPr>
          <p:cNvPr id="190469" name="Rectangle 1">
            <a:extLst>
              <a:ext uri="{FF2B5EF4-FFF2-40B4-BE49-F238E27FC236}">
                <a16:creationId xmlns:a16="http://schemas.microsoft.com/office/drawing/2014/main" id="{9FBDE523-BF44-45FC-8BCE-B86DEFE72192}"/>
              </a:ext>
            </a:extLst>
          </p:cNvPr>
          <p:cNvSpPr>
            <a:spLocks noChangeArrowheads="1"/>
          </p:cNvSpPr>
          <p:nvPr/>
        </p:nvSpPr>
        <p:spPr bwMode="auto">
          <a:xfrm>
            <a:off x="279400" y="2585472"/>
            <a:ext cx="39624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t>Last year, adidas added a “sock-shoe” technology for its lineup of golf shoes, including a version that features its no-lace closure system</a:t>
            </a:r>
          </a:p>
        </p:txBody>
      </p:sp>
      <p:pic>
        <p:nvPicPr>
          <p:cNvPr id="190470" name="Picture 9" descr="Macintosh HD:Users:ChrisL:Desktop:Screen Shot 2018-05-20 at 8.40.24 AM.png">
            <a:extLst>
              <a:ext uri="{FF2B5EF4-FFF2-40B4-BE49-F238E27FC236}">
                <a16:creationId xmlns:a16="http://schemas.microsoft.com/office/drawing/2014/main" id="{9A58DB67-A546-4A15-882F-52337EE230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438400"/>
            <a:ext cx="3835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2513" name="Group 2">
            <a:extLst>
              <a:ext uri="{FF2B5EF4-FFF2-40B4-BE49-F238E27FC236}">
                <a16:creationId xmlns:a16="http://schemas.microsoft.com/office/drawing/2014/main" id="{3CAF81CA-E7CD-4099-BD35-CF72EB7D4B56}"/>
              </a:ext>
            </a:extLst>
          </p:cNvPr>
          <p:cNvGrpSpPr>
            <a:grpSpLocks/>
          </p:cNvGrpSpPr>
          <p:nvPr/>
        </p:nvGrpSpPr>
        <p:grpSpPr bwMode="auto">
          <a:xfrm>
            <a:off x="0" y="0"/>
            <a:ext cx="9144000" cy="976313"/>
            <a:chOff x="0" y="0"/>
            <a:chExt cx="5760" cy="615"/>
          </a:xfrm>
        </p:grpSpPr>
        <p:sp>
          <p:nvSpPr>
            <p:cNvPr id="192519" name="Text Box 3">
              <a:extLst>
                <a:ext uri="{FF2B5EF4-FFF2-40B4-BE49-F238E27FC236}">
                  <a16:creationId xmlns:a16="http://schemas.microsoft.com/office/drawing/2014/main" id="{5DE5AFE6-5EE7-40B4-AA5E-27AC98EF6A6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92520" name="Text Box 4">
              <a:extLst>
                <a:ext uri="{FF2B5EF4-FFF2-40B4-BE49-F238E27FC236}">
                  <a16:creationId xmlns:a16="http://schemas.microsoft.com/office/drawing/2014/main" id="{A2FE5707-27DD-4EBB-B9EE-D45CF659EB5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92514" name="Text Box 5">
            <a:extLst>
              <a:ext uri="{FF2B5EF4-FFF2-40B4-BE49-F238E27FC236}">
                <a16:creationId xmlns:a16="http://schemas.microsoft.com/office/drawing/2014/main" id="{A7ACDAAF-42DC-49DE-AE1A-C3D312EC5C7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92515" name="Rectangle 6">
            <a:extLst>
              <a:ext uri="{FF2B5EF4-FFF2-40B4-BE49-F238E27FC236}">
                <a16:creationId xmlns:a16="http://schemas.microsoft.com/office/drawing/2014/main" id="{C8D3A4C2-6031-4041-B352-4FDE07906623}"/>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192516" name="AutoShape 13" descr="data:image/jpg;base64,/9j/4AAQSkZJRgABAQAAAQABAAD/2wCEAAkGBhMGEBQUExQVFRQWGB4aGBgXGCMfIBwiIB4dICAdHSIfJickICIjGyYgHzsjJScpLi0uHioxOTAtNSYrLSoBCQoKDgwOGg8PGi8kHyUpMCstLC0sNSopLSwsLCwqNSosKTQ1LCwsMDQsNCwsLCkpLSwsLCwsLy8sLC0vLDUvLP/AABEIAEgAgAMBIgACEQEDEQH/xAAbAAACAwEBAQAAAAAAAAAAAAAFBgAEBwMBAv/EAEEQAAIBAgUCBAMCCQsFAAAAAAECAwQRAAUSITEGQQciUWETFHGBkRUWIzJCYqGx0SQzNFJyc4KSssHwQ1NUk+H/xAAaAQADAAMBAAAAAAAAAAAAAAAAAQIDBAYF/8QAKhEAAgIBAwMCBgMBAAAAAAAAAAECERIDITETQVFhwSJxkaHh8COx8QT/2gAMAwEAAhEDEQA/ANxxMZV4jdT13R08axVJZJELWeNLgg2tcAbYfOlkmkpo5JpmleWNW3VVC3F/KAPfvfjGRwqKkKwziYyPrnqvMekar4aVHxE0K4LRLcXJFmsAORztzhv6B68Tq+LS1kqEHnT1/XX2Pp2+7Dek1HLsFjbiYT/ECqqspSOWnqCmuWOIoUVl85tqBIve/vhgpgcmgZqicyaQWaR1VbADfZQBbv3OIx2sYQxMZ3l/VVb19M60RWmpYzZpmXU7egUHYEje3Ycne2DEnTmYUg1RZizuP0Z4kKN7HSAR9RfFOFbNisbMTC10Lm9Rm0U/zQCzJOyMg4WwUgD1G97974ZcQ1ToYIzPN3hcpEoZgN735te23G3ckDtipFn88W8sIReOd+Lk9xxvY2vihBKXqp99Oolblrbg3/d2x0zmsNTC2q4128usXUKbnt3x48teTTmpNVe3bb9+56sdGKqDit6377jYDqxwnzCOlIDuqk9icC+kKozU+km5jJX/AHH12xZzPL4858uoCRO4sSvHb7sby1ZT0lOHL7P+jSekoajhPhd/cJK2oXHGPcCadmyXSjnXETpV7WKk8K1trHgH7MFsZoTyW+z7oxTji9uDGvHX+fp/7p/9QxqfTX9Cpv7mP/QMZN43VsdTUwKrqxWJtQDA2u218an0jWx1lFTlHVrQxg6SDbygWPpuDjbmv44mJcgOqo0zHO5I5FDo9CAyngj4uEHrTo6boGoWqpSwh1XVhuYyf0W9VPAJ54Pu8JnMH4fYfFT+iBfzh+drvpv623thxrqGPNomjkAaN1sw9QcCm4NeKCjNK/rePrCgh4WdKqn+In+MeZfVSfu4ODPjLVtT5bpXYSSqrfTdrfeBjPc+6Jk6Or4OWgeZPhyf418rfrD9vPrjYOtenPxpo5IQbPsyE8Bl3F/Y8fbipYxcWuAA3g9EseVoRy0jlvrqt+4DDHn+cNkcRlELSqoLPpZQVA72Yi/2emM28Oep/wATGehrgYPMWRn2AJ5BPFjyG4w79W9Q0y0NR/KIfNE4X8opuSpAAsd8ROLz+Y+xW6N6yTqp5GgpXRbj4sjFRvp22BuTYAYbsZn4HU7RU9QSrAM66SQQDZd7euHrNs2/B9gApJBN2awFv2m522xh/wCiUdNtvhF6cXN0hUzqH5aqksRfWGBvYi4/R7X+/scUpZzUktI923W7Nci25AA9d+9jjvmlZ80zJdSzuD5TcXPFvp+b6/UHHUUPyRVzIGAux0i2m/cD/gxys1lOWPF+50cHjFZc0VcuqnjY/DkZL8/rbfd/8x1jq2hRZQ35SMk3vySdwdu/1xxi/lEjJEygMCWLbD/m9tse1cS0EYQsDqu2x9ONu1/v+/EJyUbvZX8r9CmouVVz9a9R4rmWvpXPZoyw9trj7jixl8pnhjY8sik/aBhdpsx/CNNHTw3ZigV2tYILebnv2GGeKMQqFHAAA+zHRaM+pLNeF9fx7ng60OnHF+X9PyU/wDTf9iH1/m1/hjvS5dFQ3+HGiaudKgX+thvjOJvEappI65ZNKurTCkk0ixMbWMZHBYCxF+Rgnn/VVRR0OXyLKI2qCgkcRfE5jLEhBzv2GN/pyNWxt/F+m/8AHh/9a/wxeVQgAAsBwBhQpMwqqvLZ5Yqj4sw1GNmp/hfmgHTobm++/vgPB4jSzyUJGn4RRPmzYeVpGMa/2bOpP24MJMLNEnp1qhZ1VhcGzC+43B37g746YA9G5pLncDzyEaZJXMIAtaMMVW/qTa9/fHz1fmc+RLHUR+aGNv5RHpuTGdi6nkFObdxiMXeIwxW5dFmI0yxpIPR1B/fihT9IUVK2pKWBW9RGv8MAvxpqaDLp66VR5zeniItpViFj1nkk3DH04xyqswzHpj4E1TNDPHJKkckaR6dGs2BRr3ax7HFqMuLEPAGnHxLTrP8AnKrW9QD+/CB1X1bNl1dNEKyKmjSFHQSRa9bHVdRvfsPvxdr+q6qHJvm2QQT+S4K3ABcAmx9V3t2viXpNpX3GpUN/yEY/6af5Rj6akR+UU/YMLvSWey9UPLPrVadWMccNvPccvITupPZOwNzgl1TnX4u0c1QF1GNbhfU8C/tc4jppPGh5vyXloo14RB/hGJ8jHe+hL/2RgJkFLmCOj1FRDJGyXZFi0lWNrBGB3H1xR6czmqz58yj+IqtDOY4W0A6BY2uP0vtw+kvQM35G9VC8Y9wm9HVddmU0/wAapR44JnhKiEKWIAs1wdueN8UavqevoZnodIapkcfLT6PIYybs7Di8a9u5xfTd0ibDdR0LS19NLTsWZZJmmvcakdjclTbb0+mOmY9IRV0NND8WWP5cgxsjAPcLpBvb09sZn071TJ0zmNRLIWNI1Q8Uh50m7Mpt7C/1F/THReopuos6pJ/MtO8xSEcBlQ2Jt7k3/Z2xm6cr59RWjWMmyk5OjKZ5prm+qZtRG3ANht3wJToOkeGrjW+mrfU5BF1PIC7bWNzvfnE8Rc9OQ0EhX+ck/JR25u3cfRbnCr4ZTzdO1bUdQTeeJZ47+pHmG/e3PupxjipYuVjNHoaRMoijiXZEUKtz2Atj4zOiTOoJIWY6ZEKsVIuARbbCH4tr8afL4zIY0eRldgbWB0Anfbb3wBzKAdFT0z0Ve1Q8koRotatqBI509u2++9xxhx07Sd7hZrEuSxVFN8s41xaBGQ3cAAffte/rgJl3QcEEkbGeonWE6oo5ZdSo3Y2tuR2ve2L3Wuffi3QzTX8wXSnuzbL+3f7MIHh00/SVakFTcCsiDrfs6k7H3Ivf6jCipOLaYD5mXSdNmMs7ykkzxLEykiwCkkFe4a5ve/bH1VdOx5lR/KyTSSL5fOWXWdJBFzax49MLniT0iKpJ6348qNHFsi20nTfnvvfA3wv6S+djgrmnm1Kzfk7jSbXX6++Gl8OVgPtPkMVJVyVEbMryKBIgI0uRw5H9YDa/pi5X0keZRvFKAyOpVlPcHGbP1LF071BVPUSFIzEqjki5CHgewOPafqSLqLqCmenkLx/BZTyBcBzwfa2F05c+lhY4ZP0gmRSLJ8xUyBFKosst1QHtba/1a9sWchyGHJ3qJImLGok+I9yCAfa3bCZnbz9eZnLQrK0NLTqDJo5c7f7m3oLE74oZvlE3hO0VRBO8lO0gSWJ7cHfttxfewIP1w8W9m92I0jKsnjyVpirEmeUytqI5IAIHttiVeTxz1MNSzMHhV1UXGk67Xv8AdhB8Waib5jL/AJZmEjFygU8nyEfX6Yq9Xdar1RkutDonSSMSoDYqbkf5SR/tzgWm3Tvn/B2GOmeiWqUzGKsiKxzz6kNxci5IZSL2INsdM66SeGuyv5eI/L01wxBHlFxzfck7nHuJiOo7v98BR51d0vP1lmEUbh46OFC3xFIBLn+r322F7djgbnPhtLkLQVNE89RNFIp0yOD5d72Jt9Le+JiYa1ZLYKCviB05L1LNl9oS8SyEzC4GlW0XB39L8Yo1XQzdKZjBU0NOJIT5ZY9rp+umo82355BHfExMJajSoKCHXXT1R1fVU0GllpFu8soI5sbAA73A9v0vbAfqHwtky6NZqOaeaoidWRZXB4O9r2seDzj3Ew1qyVJBQ49S08uc5ZMqxkTSQ2+HcXDEfm34525xW8N8qlyXL44pkKSBnJUkHliRx7Y9xMRl8OIwXSdLyTZ5UzzQK1O8QCM4VgWGjsb2Ox7Y9m6XeDPIJ4oAtOsRDMgVQGs/YWN9x2xMTFdR/ahUceoOnKzJMwavoFWX4i2mhY2vxuPrYH1BHcHFOqyfMvECWJayFaWljYOyhrs59OfS47AXPOPMTDWo/G/kKDHWORT5hX5bJFGWjhkJkIIGkXX1Pt2wB8RvDJ6t2qKNSzSH8rECAD+ut7Dncj3viYmCOq41QUf/2Q==">
            <a:extLst>
              <a:ext uri="{FF2B5EF4-FFF2-40B4-BE49-F238E27FC236}">
                <a16:creationId xmlns:a16="http://schemas.microsoft.com/office/drawing/2014/main" id="{AEA1DF99-7B1F-43E3-BBA7-FEA9E03B70E5}"/>
              </a:ext>
            </a:extLst>
          </p:cNvPr>
          <p:cNvSpPr>
            <a:spLocks noChangeAspect="1" noChangeArrowheads="1"/>
          </p:cNvSpPr>
          <p:nvPr/>
        </p:nvSpPr>
        <p:spPr bwMode="auto">
          <a:xfrm>
            <a:off x="117475" y="-341313"/>
            <a:ext cx="1219200" cy="685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sp>
        <p:nvSpPr>
          <p:cNvPr id="192517" name="Rectangle 1">
            <a:extLst>
              <a:ext uri="{FF2B5EF4-FFF2-40B4-BE49-F238E27FC236}">
                <a16:creationId xmlns:a16="http://schemas.microsoft.com/office/drawing/2014/main" id="{97A6F631-14C8-49DD-82A3-81B9BFA8D1A2}"/>
              </a:ext>
            </a:extLst>
          </p:cNvPr>
          <p:cNvSpPr>
            <a:spLocks noChangeArrowheads="1"/>
          </p:cNvSpPr>
          <p:nvPr/>
        </p:nvSpPr>
        <p:spPr bwMode="auto">
          <a:xfrm>
            <a:off x="5257800" y="1752600"/>
            <a:ext cx="3657600" cy="489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solidFill>
                  <a:srgbClr val="FF0000"/>
                </a:solidFill>
              </a:rPr>
              <a:t>The parkas Ralph Lauren designed for Team USA at the 2018 Winter Games incorporated a hidden heating component inside the jackets to help keep athletes warm when temperatures dipped well below freezing in PyeongChang</a:t>
            </a:r>
          </a:p>
          <a:p>
            <a:pPr eaLnBrk="1" hangingPunct="1"/>
            <a:endParaRPr lang="en-US" altLang="en-US" b="0" dirty="0">
              <a:solidFill>
                <a:srgbClr val="FF0000"/>
              </a:solidFill>
            </a:endParaRPr>
          </a:p>
        </p:txBody>
      </p:sp>
      <p:pic>
        <p:nvPicPr>
          <p:cNvPr id="192518" name="Picture 1" descr="Screen Shot 2018-07-27 at 4.21.55 PM.png">
            <a:extLst>
              <a:ext uri="{FF2B5EF4-FFF2-40B4-BE49-F238E27FC236}">
                <a16:creationId xmlns:a16="http://schemas.microsoft.com/office/drawing/2014/main" id="{544CDC5B-0643-4E70-ABF0-BF1BF40DB1B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76400"/>
            <a:ext cx="4724400" cy="466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2513" name="Group 2">
            <a:extLst>
              <a:ext uri="{FF2B5EF4-FFF2-40B4-BE49-F238E27FC236}">
                <a16:creationId xmlns:a16="http://schemas.microsoft.com/office/drawing/2014/main" id="{3CAF81CA-E7CD-4099-BD35-CF72EB7D4B56}"/>
              </a:ext>
            </a:extLst>
          </p:cNvPr>
          <p:cNvGrpSpPr>
            <a:grpSpLocks/>
          </p:cNvGrpSpPr>
          <p:nvPr/>
        </p:nvGrpSpPr>
        <p:grpSpPr bwMode="auto">
          <a:xfrm>
            <a:off x="0" y="0"/>
            <a:ext cx="9144000" cy="976313"/>
            <a:chOff x="0" y="0"/>
            <a:chExt cx="5760" cy="615"/>
          </a:xfrm>
        </p:grpSpPr>
        <p:sp>
          <p:nvSpPr>
            <p:cNvPr id="192519" name="Text Box 3">
              <a:extLst>
                <a:ext uri="{FF2B5EF4-FFF2-40B4-BE49-F238E27FC236}">
                  <a16:creationId xmlns:a16="http://schemas.microsoft.com/office/drawing/2014/main" id="{5DE5AFE6-5EE7-40B4-AA5E-27AC98EF6A6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192520" name="Text Box 4">
              <a:extLst>
                <a:ext uri="{FF2B5EF4-FFF2-40B4-BE49-F238E27FC236}">
                  <a16:creationId xmlns:a16="http://schemas.microsoft.com/office/drawing/2014/main" id="{A2FE5707-27DD-4EBB-B9EE-D45CF659EB5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192514" name="Text Box 5">
            <a:extLst>
              <a:ext uri="{FF2B5EF4-FFF2-40B4-BE49-F238E27FC236}">
                <a16:creationId xmlns:a16="http://schemas.microsoft.com/office/drawing/2014/main" id="{A7ACDAAF-42DC-49DE-AE1A-C3D312EC5C7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192515" name="Rectangle 6">
            <a:extLst>
              <a:ext uri="{FF2B5EF4-FFF2-40B4-BE49-F238E27FC236}">
                <a16:creationId xmlns:a16="http://schemas.microsoft.com/office/drawing/2014/main" id="{C8D3A4C2-6031-4041-B352-4FDE07906623}"/>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Technology</a:t>
            </a:r>
            <a:r>
              <a:rPr kumimoji="0" lang="ja-JP"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s Impact on SEM</a:t>
            </a:r>
            <a:r>
              <a:rPr kumimoji="0" lang="en-US" altLang="ja-JP"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 </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192516" name="AutoShape 13" descr="data:image/jpg;base64,/9j/4AAQSkZJRgABAQAAAQABAAD/2wCEAAkGBhMGEBQUExQVFRQWGB4aGBgXGCMfIBwiIB4dICAdHSIfJickICIjGyYgHzsjJScpLi0uHioxOTAtNSYrLSoBCQoKDgwOGg8PGi8kHyUpMCstLC0sNSopLSwsLCwqNSosKTQ1LCwsMDQsNCwsLCkpLSwsLCwsLy8sLC0vLDUvLP/AABEIAEgAgAMBIgACEQEDEQH/xAAbAAACAwEBAQAAAAAAAAAAAAAFBgAEBwMBAv/EAEEQAAIBAgUCBAMCCQsFAAAAAAECAwQRAAUSITEGQQciUWETFHGBkRUWIzJCYqGx0SQzNFJyc4KSssHwQ1NUk+H/xAAaAQADAAMBAAAAAAAAAAAAAAAAAQIDBAYF/8QAKhEAAgIBAwMCBgMBAAAAAAAAAAECERIDITETQVFhwSJxkaHh8COx8QT/2gAMAwEAAhEDEQA/ANxxMZV4jdT13R08axVJZJELWeNLgg2tcAbYfOlkmkpo5JpmleWNW3VVC3F/KAPfvfjGRwqKkKwziYyPrnqvMekar4aVHxE0K4LRLcXJFmsAORztzhv6B68Tq+LS1kqEHnT1/XX2Pp2+7Dek1HLsFjbiYT/ECqqspSOWnqCmuWOIoUVl85tqBIve/vhgpgcmgZqicyaQWaR1VbADfZQBbv3OIx2sYQxMZ3l/VVb19M60RWmpYzZpmXU7egUHYEje3Ycne2DEnTmYUg1RZizuP0Z4kKN7HSAR9RfFOFbNisbMTC10Lm9Rm0U/zQCzJOyMg4WwUgD1G97974ZcQ1ToYIzPN3hcpEoZgN735te23G3ckDtipFn88W8sIReOd+Lk9xxvY2vihBKXqp99Oolblrbg3/d2x0zmsNTC2q4128usXUKbnt3x48teTTmpNVe3bb9+56sdGKqDit6377jYDqxwnzCOlIDuqk9icC+kKozU+km5jJX/AHH12xZzPL4858uoCRO4sSvHb7sby1ZT0lOHL7P+jSekoajhPhd/cJK2oXHGPcCadmyXSjnXETpV7WKk8K1trHgH7MFsZoTyW+z7oxTji9uDGvHX+fp/7p/9QxqfTX9Cpv7mP/QMZN43VsdTUwKrqxWJtQDA2u218an0jWx1lFTlHVrQxg6SDbygWPpuDjbmv44mJcgOqo0zHO5I5FDo9CAyngj4uEHrTo6boGoWqpSwh1XVhuYyf0W9VPAJ54Pu8JnMH4fYfFT+iBfzh+drvpv623thxrqGPNomjkAaN1sw9QcCm4NeKCjNK/rePrCgh4WdKqn+In+MeZfVSfu4ODPjLVtT5bpXYSSqrfTdrfeBjPc+6Jk6Or4OWgeZPhyf418rfrD9vPrjYOtenPxpo5IQbPsyE8Bl3F/Y8fbipYxcWuAA3g9EseVoRy0jlvrqt+4DDHn+cNkcRlELSqoLPpZQVA72Yi/2emM28Oep/wATGehrgYPMWRn2AJ5BPFjyG4w79W9Q0y0NR/KIfNE4X8opuSpAAsd8ROLz+Y+xW6N6yTqp5GgpXRbj4sjFRvp22BuTYAYbsZn4HU7RU9QSrAM66SQQDZd7euHrNs2/B9gApJBN2awFv2m522xh/wCiUdNtvhF6cXN0hUzqH5aqksRfWGBvYi4/R7X+/scUpZzUktI923W7Nci25AA9d+9jjvmlZ80zJdSzuD5TcXPFvp+b6/UHHUUPyRVzIGAux0i2m/cD/gxys1lOWPF+50cHjFZc0VcuqnjY/DkZL8/rbfd/8x1jq2hRZQ35SMk3vySdwdu/1xxi/lEjJEygMCWLbD/m9tse1cS0EYQsDqu2x9ONu1/v+/EJyUbvZX8r9CmouVVz9a9R4rmWvpXPZoyw9trj7jixl8pnhjY8sik/aBhdpsx/CNNHTw3ZigV2tYILebnv2GGeKMQqFHAAA+zHRaM+pLNeF9fx7ng60OnHF+X9PyU/wDTf9iH1/m1/hjvS5dFQ3+HGiaudKgX+thvjOJvEappI65ZNKurTCkk0ixMbWMZHBYCxF+Rgnn/VVRR0OXyLKI2qCgkcRfE5jLEhBzv2GN/pyNWxt/F+m/8AHh/9a/wxeVQgAAsBwBhQpMwqqvLZ5Yqj4sw1GNmp/hfmgHTobm++/vgPB4jSzyUJGn4RRPmzYeVpGMa/2bOpP24MJMLNEnp1qhZ1VhcGzC+43B37g746YA9G5pLncDzyEaZJXMIAtaMMVW/qTa9/fHz1fmc+RLHUR+aGNv5RHpuTGdi6nkFObdxiMXeIwxW5dFmI0yxpIPR1B/fihT9IUVK2pKWBW9RGv8MAvxpqaDLp66VR5zeniItpViFj1nkk3DH04xyqswzHpj4E1TNDPHJKkckaR6dGs2BRr3ax7HFqMuLEPAGnHxLTrP8AnKrW9QD+/CB1X1bNl1dNEKyKmjSFHQSRa9bHVdRvfsPvxdr+q6qHJvm2QQT+S4K3ABcAmx9V3t2viXpNpX3GpUN/yEY/6af5Rj6akR+UU/YMLvSWey9UPLPrVadWMccNvPccvITupPZOwNzgl1TnX4u0c1QF1GNbhfU8C/tc4jppPGh5vyXloo14RB/hGJ8jHe+hL/2RgJkFLmCOj1FRDJGyXZFi0lWNrBGB3H1xR6czmqz58yj+IqtDOY4W0A6BY2uP0vtw+kvQM35G9VC8Y9wm9HVddmU0/wAapR44JnhKiEKWIAs1wdueN8UavqevoZnodIapkcfLT6PIYybs7Di8a9u5xfTd0ibDdR0LS19NLTsWZZJmmvcakdjclTbb0+mOmY9IRV0NND8WWP5cgxsjAPcLpBvb09sZn071TJ0zmNRLIWNI1Q8Uh50m7Mpt7C/1F/THReopuos6pJ/MtO8xSEcBlQ2Jt7k3/Z2xm6cr59RWjWMmyk5OjKZ5prm+qZtRG3ANht3wJToOkeGrjW+mrfU5BF1PIC7bWNzvfnE8Rc9OQ0EhX+ck/JR25u3cfRbnCr4ZTzdO1bUdQTeeJZ47+pHmG/e3PupxjipYuVjNHoaRMoijiXZEUKtz2Atj4zOiTOoJIWY6ZEKsVIuARbbCH4tr8afL4zIY0eRldgbWB0Anfbb3wBzKAdFT0z0Ve1Q8koRotatqBI509u2++9xxhx07Sd7hZrEuSxVFN8s41xaBGQ3cAAffte/rgJl3QcEEkbGeonWE6oo5ZdSo3Y2tuR2ve2L3Wuffi3QzTX8wXSnuzbL+3f7MIHh00/SVakFTcCsiDrfs6k7H3Ivf6jCipOLaYD5mXSdNmMs7ykkzxLEykiwCkkFe4a5ve/bH1VdOx5lR/KyTSSL5fOWXWdJBFzax49MLniT0iKpJ6348qNHFsi20nTfnvvfA3wv6S+djgrmnm1Kzfk7jSbXX6++Gl8OVgPtPkMVJVyVEbMryKBIgI0uRw5H9YDa/pi5X0keZRvFKAyOpVlPcHGbP1LF071BVPUSFIzEqjki5CHgewOPafqSLqLqCmenkLx/BZTyBcBzwfa2F05c+lhY4ZP0gmRSLJ8xUyBFKosst1QHtba/1a9sWchyGHJ3qJImLGok+I9yCAfa3bCZnbz9eZnLQrK0NLTqDJo5c7f7m3oLE74oZvlE3hO0VRBO8lO0gSWJ7cHfttxfewIP1w8W9m92I0jKsnjyVpirEmeUytqI5IAIHttiVeTxz1MNSzMHhV1UXGk67Xv8AdhB8Waib5jL/AJZmEjFygU8nyEfX6Yq9Xdar1RkutDonSSMSoDYqbkf5SR/tzgWm3Tvn/B2GOmeiWqUzGKsiKxzz6kNxci5IZSL2INsdM66SeGuyv5eI/L01wxBHlFxzfck7nHuJiOo7v98BR51d0vP1lmEUbh46OFC3xFIBLn+r322F7djgbnPhtLkLQVNE89RNFIp0yOD5d72Jt9Le+JiYa1ZLYKCviB05L1LNl9oS8SyEzC4GlW0XB39L8Yo1XQzdKZjBU0NOJIT5ZY9rp+umo82355BHfExMJajSoKCHXXT1R1fVU0GllpFu8soI5sbAA73A9v0vbAfqHwtky6NZqOaeaoidWRZXB4O9r2seDzj3Ew1qyVJBQ49S08uc5ZMqxkTSQ2+HcXDEfm34525xW8N8qlyXL44pkKSBnJUkHliRx7Y9xMRl8OIwXSdLyTZ5UzzQK1O8QCM4VgWGjsb2Ox7Y9m6XeDPIJ4oAtOsRDMgVQGs/YWN9x2xMTFdR/ahUceoOnKzJMwavoFWX4i2mhY2vxuPrYH1BHcHFOqyfMvECWJayFaWljYOyhrs59OfS47AXPOPMTDWo/G/kKDHWORT5hX5bJFGWjhkJkIIGkXX1Pt2wB8RvDJ6t2qKNSzSH8rECAD+ut7Dncj3viYmCOq41QUf/2Q==">
            <a:extLst>
              <a:ext uri="{FF2B5EF4-FFF2-40B4-BE49-F238E27FC236}">
                <a16:creationId xmlns:a16="http://schemas.microsoft.com/office/drawing/2014/main" id="{AEA1DF99-7B1F-43E3-BBA7-FEA9E03B70E5}"/>
              </a:ext>
            </a:extLst>
          </p:cNvPr>
          <p:cNvSpPr>
            <a:spLocks noChangeAspect="1" noChangeArrowheads="1"/>
          </p:cNvSpPr>
          <p:nvPr/>
        </p:nvSpPr>
        <p:spPr bwMode="auto">
          <a:xfrm>
            <a:off x="117475" y="-341313"/>
            <a:ext cx="1219200" cy="685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192517" name="Rectangle 1">
            <a:extLst>
              <a:ext uri="{FF2B5EF4-FFF2-40B4-BE49-F238E27FC236}">
                <a16:creationId xmlns:a16="http://schemas.microsoft.com/office/drawing/2014/main" id="{97A6F631-14C8-49DD-82A3-81B9BFA8D1A2}"/>
              </a:ext>
            </a:extLst>
          </p:cNvPr>
          <p:cNvSpPr>
            <a:spLocks noChangeArrowheads="1"/>
          </p:cNvSpPr>
          <p:nvPr/>
        </p:nvSpPr>
        <p:spPr bwMode="auto">
          <a:xfrm>
            <a:off x="266700" y="1660029"/>
            <a:ext cx="8610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0" algn="ctr" eaLnBrk="1" hangingPunct="1"/>
            <a:r>
              <a:rPr lang="en-US" altLang="en-US" b="0" dirty="0">
                <a:solidFill>
                  <a:schemeClr val="accent6"/>
                </a:solidFill>
              </a:rPr>
              <a:t>Nike introduced several new innovations in 2019, including a “self-fitting smart-sneaker”, an AR solution for ensuring consumers are purchasing the correct size shoe and a new approach to the construction of the sole of a running shoe called the “Joyride”</a:t>
            </a:r>
            <a:endParaRPr kumimoji="0" lang="en-US" altLang="en-US" sz="2400" b="0" i="0" u="none" strike="noStrike" kern="1200" cap="none" spc="0" normalizeH="0" baseline="0" noProof="0" dirty="0">
              <a:ln>
                <a:noFill/>
              </a:ln>
              <a:solidFill>
                <a:schemeClr val="accent6"/>
              </a:solidFill>
              <a:effectLst/>
              <a:uLnTx/>
              <a:uFillTx/>
            </a:endParaRPr>
          </a:p>
        </p:txBody>
      </p:sp>
      <p:pic>
        <p:nvPicPr>
          <p:cNvPr id="10" name="Picture 9" descr="https://techcrunch.com/wp-content/uploads/2019/05/Nike-Fit-Scan-altered.jpg">
            <a:extLst>
              <a:ext uri="{FF2B5EF4-FFF2-40B4-BE49-F238E27FC236}">
                <a16:creationId xmlns:a16="http://schemas.microsoft.com/office/drawing/2014/main" id="{9BBB357B-C4CF-4F66-87B4-C4314F94F5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63140" y="3742363"/>
            <a:ext cx="4922520" cy="2768918"/>
          </a:xfrm>
          <a:prstGeom prst="rect">
            <a:avLst/>
          </a:prstGeom>
          <a:noFill/>
          <a:ln>
            <a:noFill/>
          </a:ln>
        </p:spPr>
      </p:pic>
    </p:spTree>
    <p:extLst>
      <p:ext uri="{BB962C8B-B14F-4D97-AF65-F5344CB8AC3E}">
        <p14:creationId xmlns:p14="http://schemas.microsoft.com/office/powerpoint/2010/main" val="428440593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61" name="Group 2">
            <a:extLst>
              <a:ext uri="{FF2B5EF4-FFF2-40B4-BE49-F238E27FC236}">
                <a16:creationId xmlns:a16="http://schemas.microsoft.com/office/drawing/2014/main" id="{9CC898E9-2F48-4AFE-99A6-C7A76B32DE2E}"/>
              </a:ext>
            </a:extLst>
          </p:cNvPr>
          <p:cNvGrpSpPr>
            <a:grpSpLocks/>
          </p:cNvGrpSpPr>
          <p:nvPr/>
        </p:nvGrpSpPr>
        <p:grpSpPr bwMode="auto">
          <a:xfrm>
            <a:off x="0" y="0"/>
            <a:ext cx="9144000" cy="976313"/>
            <a:chOff x="0" y="0"/>
            <a:chExt cx="5760" cy="615"/>
          </a:xfrm>
        </p:grpSpPr>
        <p:sp>
          <p:nvSpPr>
            <p:cNvPr id="194568" name="Text Box 3">
              <a:extLst>
                <a:ext uri="{FF2B5EF4-FFF2-40B4-BE49-F238E27FC236}">
                  <a16:creationId xmlns:a16="http://schemas.microsoft.com/office/drawing/2014/main" id="{2EC0FF60-C206-4561-BB0B-EC70D7FBBF4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94569" name="Text Box 4">
              <a:extLst>
                <a:ext uri="{FF2B5EF4-FFF2-40B4-BE49-F238E27FC236}">
                  <a16:creationId xmlns:a16="http://schemas.microsoft.com/office/drawing/2014/main" id="{33494A09-1C87-413F-8F63-89FFE5DEE13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94562" name="Text Box 5">
            <a:extLst>
              <a:ext uri="{FF2B5EF4-FFF2-40B4-BE49-F238E27FC236}">
                <a16:creationId xmlns:a16="http://schemas.microsoft.com/office/drawing/2014/main" id="{FCB70C3A-1682-40F9-9860-4653F76BCA8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94563" name="Rectangle 6">
            <a:extLst>
              <a:ext uri="{FF2B5EF4-FFF2-40B4-BE49-F238E27FC236}">
                <a16:creationId xmlns:a16="http://schemas.microsoft.com/office/drawing/2014/main" id="{CE62B5DE-29C5-44C5-B52D-0DA858404DFD}"/>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B37BE2A2-24C5-4838-A10E-D2E19C433937}"/>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Program Accessibility</a:t>
            </a:r>
          </a:p>
        </p:txBody>
      </p:sp>
      <p:sp>
        <p:nvSpPr>
          <p:cNvPr id="281608" name="Rectangle 8">
            <a:extLst>
              <a:ext uri="{FF2B5EF4-FFF2-40B4-BE49-F238E27FC236}">
                <a16:creationId xmlns:a16="http://schemas.microsoft.com/office/drawing/2014/main" id="{7327A7E9-C9F1-42AE-97E1-B53BFAEE641A}"/>
              </a:ext>
            </a:extLst>
          </p:cNvPr>
          <p:cNvSpPr>
            <a:spLocks noChangeArrowheads="1"/>
          </p:cNvSpPr>
          <p:nvPr/>
        </p:nvSpPr>
        <p:spPr bwMode="auto">
          <a:xfrm>
            <a:off x="381000" y="2762250"/>
            <a:ext cx="46482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t>DirecTV offers its NFL Sunday Ticket subscribers access to the </a:t>
            </a:r>
            <a:r>
              <a:rPr lang="ja-JP" altLang="en-US" b="0"/>
              <a:t>“</a:t>
            </a:r>
            <a:r>
              <a:rPr lang="en-US" altLang="ja-JP" b="0"/>
              <a:t>NFL Game Mix</a:t>
            </a:r>
            <a:r>
              <a:rPr lang="ja-JP" altLang="en-US" b="0"/>
              <a:t>”</a:t>
            </a:r>
            <a:r>
              <a:rPr lang="en-US" altLang="ja-JP" b="0"/>
              <a:t>, an exclusive channel that displays up to eight games at once in real time, allowing viewers to select games with a peak in the action for which to tune in.</a:t>
            </a:r>
            <a:endParaRPr lang="en-US" altLang="en-US"/>
          </a:p>
        </p:txBody>
      </p:sp>
      <p:pic>
        <p:nvPicPr>
          <p:cNvPr id="55310" name="Picture 14" descr="http://t3.gstatic.com/images?q=tbn:ANd9GcRsOhTa5Jj5iFieT5RGiAsaY5MLkO6CSTKfLCJNZtwGpqWlgOtzqA">
            <a:extLst>
              <a:ext uri="{FF2B5EF4-FFF2-40B4-BE49-F238E27FC236}">
                <a16:creationId xmlns:a16="http://schemas.microsoft.com/office/drawing/2014/main" id="{99146441-5CEF-4304-8AA1-55758BCEC2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73506">
            <a:off x="5661025" y="2909888"/>
            <a:ext cx="14192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12" name="Picture 16" descr="http://t3.gstatic.com/images?q=tbn:ANd9GcRkJIi5hBLcceTalDKqLzarcL0C_Oe0347Ap2NDXYzZ9xA_oSe8Fw">
            <a:extLst>
              <a:ext uri="{FF2B5EF4-FFF2-40B4-BE49-F238E27FC236}">
                <a16:creationId xmlns:a16="http://schemas.microsoft.com/office/drawing/2014/main" id="{F5DC51E7-7A7A-454B-BC42-E0B0BDE65F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77938">
            <a:off x="7105650" y="4768850"/>
            <a:ext cx="13335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1607"/>
                                        </p:tgtEl>
                                        <p:attrNameLst>
                                          <p:attrName>style.visibility</p:attrName>
                                        </p:attrNameLst>
                                      </p:cBhvr>
                                      <p:to>
                                        <p:strVal val="visible"/>
                                      </p:to>
                                    </p:set>
                                    <p:animEffect transition="in" filter="diamond(in)">
                                      <p:cBhvr>
                                        <p:cTn id="7" dur="1000"/>
                                        <p:tgtEl>
                                          <p:spTgt spid="281607"/>
                                        </p:tgtEl>
                                      </p:cBhvr>
                                    </p:animEffect>
                                  </p:childTnLst>
                                </p:cTn>
                              </p:par>
                            </p:childTnLst>
                          </p:cTn>
                        </p:par>
                        <p:par>
                          <p:cTn id="8" fill="hold" nodeType="afterGroup">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81608"/>
                                        </p:tgtEl>
                                        <p:attrNameLst>
                                          <p:attrName>style.visibility</p:attrName>
                                        </p:attrNameLst>
                                      </p:cBhvr>
                                      <p:to>
                                        <p:strVal val="visible"/>
                                      </p:to>
                                    </p:set>
                                    <p:anim calcmode="lin" valueType="num">
                                      <p:cBhvr additive="base">
                                        <p:cTn id="11" dur="500" fill="hold"/>
                                        <p:tgtEl>
                                          <p:spTgt spid="281608"/>
                                        </p:tgtEl>
                                        <p:attrNameLst>
                                          <p:attrName>ppt_x</p:attrName>
                                        </p:attrNameLst>
                                      </p:cBhvr>
                                      <p:tavLst>
                                        <p:tav tm="0">
                                          <p:val>
                                            <p:strVal val="0-#ppt_w/2"/>
                                          </p:val>
                                        </p:tav>
                                        <p:tav tm="100000">
                                          <p:val>
                                            <p:strVal val="#ppt_x"/>
                                          </p:val>
                                        </p:tav>
                                      </p:tavLst>
                                    </p:anim>
                                    <p:anim calcmode="lin" valueType="num">
                                      <p:cBhvr additive="base">
                                        <p:cTn id="12" dur="500" fill="hold"/>
                                        <p:tgtEl>
                                          <p:spTgt spid="28160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500"/>
                            </p:stCondLst>
                            <p:childTnLst>
                              <p:par>
                                <p:cTn id="14" presetID="9" presetClass="entr" presetSubtype="0" fill="hold" nodeType="afterEffect">
                                  <p:stCondLst>
                                    <p:cond delay="0"/>
                                  </p:stCondLst>
                                  <p:childTnLst>
                                    <p:set>
                                      <p:cBhvr>
                                        <p:cTn id="15" dur="1" fill="hold">
                                          <p:stCondLst>
                                            <p:cond delay="0"/>
                                          </p:stCondLst>
                                        </p:cTn>
                                        <p:tgtEl>
                                          <p:spTgt spid="55310"/>
                                        </p:tgtEl>
                                        <p:attrNameLst>
                                          <p:attrName>style.visibility</p:attrName>
                                        </p:attrNameLst>
                                      </p:cBhvr>
                                      <p:to>
                                        <p:strVal val="visible"/>
                                      </p:to>
                                    </p:set>
                                    <p:animEffect transition="in" filter="dissolve">
                                      <p:cBhvr>
                                        <p:cTn id="16" dur="500"/>
                                        <p:tgtEl>
                                          <p:spTgt spid="55310"/>
                                        </p:tgtEl>
                                      </p:cBhvr>
                                    </p:animEffect>
                                  </p:childTnLst>
                                </p:cTn>
                              </p:par>
                              <p:par>
                                <p:cTn id="17" presetID="9" presetClass="entr" presetSubtype="0" fill="hold" nodeType="withEffect">
                                  <p:stCondLst>
                                    <p:cond delay="0"/>
                                  </p:stCondLst>
                                  <p:childTnLst>
                                    <p:set>
                                      <p:cBhvr>
                                        <p:cTn id="18" dur="1" fill="hold">
                                          <p:stCondLst>
                                            <p:cond delay="0"/>
                                          </p:stCondLst>
                                        </p:cTn>
                                        <p:tgtEl>
                                          <p:spTgt spid="55312"/>
                                        </p:tgtEl>
                                        <p:attrNameLst>
                                          <p:attrName>style.visibility</p:attrName>
                                        </p:attrNameLst>
                                      </p:cBhvr>
                                      <p:to>
                                        <p:strVal val="visible"/>
                                      </p:to>
                                    </p:set>
                                    <p:animEffect transition="in" filter="dissolve">
                                      <p:cBhvr>
                                        <p:cTn id="19" dur="500"/>
                                        <p:tgtEl>
                                          <p:spTgt spid="55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6609" name="Group 2">
            <a:extLst>
              <a:ext uri="{FF2B5EF4-FFF2-40B4-BE49-F238E27FC236}">
                <a16:creationId xmlns:a16="http://schemas.microsoft.com/office/drawing/2014/main" id="{42D4F0D4-D89C-44D5-B4A3-D946E51C593A}"/>
              </a:ext>
            </a:extLst>
          </p:cNvPr>
          <p:cNvGrpSpPr>
            <a:grpSpLocks/>
          </p:cNvGrpSpPr>
          <p:nvPr/>
        </p:nvGrpSpPr>
        <p:grpSpPr bwMode="auto">
          <a:xfrm>
            <a:off x="0" y="0"/>
            <a:ext cx="9144000" cy="976313"/>
            <a:chOff x="0" y="0"/>
            <a:chExt cx="5760" cy="615"/>
          </a:xfrm>
        </p:grpSpPr>
        <p:sp>
          <p:nvSpPr>
            <p:cNvPr id="196614" name="Text Box 3">
              <a:extLst>
                <a:ext uri="{FF2B5EF4-FFF2-40B4-BE49-F238E27FC236}">
                  <a16:creationId xmlns:a16="http://schemas.microsoft.com/office/drawing/2014/main" id="{038CB28B-FEEA-46DB-81A6-FC1726DFB5B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96615" name="Text Box 4">
              <a:extLst>
                <a:ext uri="{FF2B5EF4-FFF2-40B4-BE49-F238E27FC236}">
                  <a16:creationId xmlns:a16="http://schemas.microsoft.com/office/drawing/2014/main" id="{6AC0A503-E5BD-499D-91C6-3C686429E50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96610" name="Text Box 5">
            <a:extLst>
              <a:ext uri="{FF2B5EF4-FFF2-40B4-BE49-F238E27FC236}">
                <a16:creationId xmlns:a16="http://schemas.microsoft.com/office/drawing/2014/main" id="{D93F60BF-70BA-4614-A3FB-280F0545800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96611" name="Rectangle 6">
            <a:extLst>
              <a:ext uri="{FF2B5EF4-FFF2-40B4-BE49-F238E27FC236}">
                <a16:creationId xmlns:a16="http://schemas.microsoft.com/office/drawing/2014/main" id="{B521ED81-CFE1-4AA4-991F-E85FEF192FF9}"/>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6B31347E-2885-4D84-86A3-38D8A9ECB800}"/>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pic>
        <p:nvPicPr>
          <p:cNvPr id="485380" name="Picture 4" descr="http://www.directv.com/cms2/sports/nfl/2011/lg__NFL_GameMix.jpg">
            <a:extLst>
              <a:ext uri="{FF2B5EF4-FFF2-40B4-BE49-F238E27FC236}">
                <a16:creationId xmlns:a16="http://schemas.microsoft.com/office/drawing/2014/main" id="{5B50AA31-12B3-4458-ACC2-56C49037F6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438400"/>
            <a:ext cx="7315200" cy="411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1607"/>
                                        </p:tgtEl>
                                        <p:attrNameLst>
                                          <p:attrName>style.visibility</p:attrName>
                                        </p:attrNameLst>
                                      </p:cBhvr>
                                      <p:to>
                                        <p:strVal val="visible"/>
                                      </p:to>
                                    </p:set>
                                    <p:animEffect transition="in" filter="diamond(in)">
                                      <p:cBhvr>
                                        <p:cTn id="7" dur="1000"/>
                                        <p:tgtEl>
                                          <p:spTgt spid="281607"/>
                                        </p:tgtEl>
                                      </p:cBhvr>
                                    </p:animEffect>
                                  </p:childTnLst>
                                </p:cTn>
                              </p:par>
                            </p:childTnLst>
                          </p:cTn>
                        </p:par>
                        <p:par>
                          <p:cTn id="8" fill="hold" nodeType="afterGroup">
                            <p:stCondLst>
                              <p:cond delay="1000"/>
                            </p:stCondLst>
                            <p:childTnLst>
                              <p:par>
                                <p:cTn id="9" presetID="3" presetClass="entr" presetSubtype="10" fill="hold" nodeType="afterEffect">
                                  <p:stCondLst>
                                    <p:cond delay="0"/>
                                  </p:stCondLst>
                                  <p:childTnLst>
                                    <p:set>
                                      <p:cBhvr>
                                        <p:cTn id="10" dur="1" fill="hold">
                                          <p:stCondLst>
                                            <p:cond delay="0"/>
                                          </p:stCondLst>
                                        </p:cTn>
                                        <p:tgtEl>
                                          <p:spTgt spid="485380"/>
                                        </p:tgtEl>
                                        <p:attrNameLst>
                                          <p:attrName>style.visibility</p:attrName>
                                        </p:attrNameLst>
                                      </p:cBhvr>
                                      <p:to>
                                        <p:strVal val="visible"/>
                                      </p:to>
                                    </p:set>
                                    <p:animEffect transition="in" filter="blinds(horizontal)">
                                      <p:cBhvr>
                                        <p:cTn id="11" dur="500"/>
                                        <p:tgtEl>
                                          <p:spTgt spid="485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8657" name="Group 2">
            <a:extLst>
              <a:ext uri="{FF2B5EF4-FFF2-40B4-BE49-F238E27FC236}">
                <a16:creationId xmlns:a16="http://schemas.microsoft.com/office/drawing/2014/main" id="{2CC13840-1B52-474E-9D5B-09F6DB5880CD}"/>
              </a:ext>
            </a:extLst>
          </p:cNvPr>
          <p:cNvGrpSpPr>
            <a:grpSpLocks/>
          </p:cNvGrpSpPr>
          <p:nvPr/>
        </p:nvGrpSpPr>
        <p:grpSpPr bwMode="auto">
          <a:xfrm>
            <a:off x="0" y="0"/>
            <a:ext cx="9144000" cy="976313"/>
            <a:chOff x="0" y="0"/>
            <a:chExt cx="5760" cy="615"/>
          </a:xfrm>
        </p:grpSpPr>
        <p:sp>
          <p:nvSpPr>
            <p:cNvPr id="198663" name="Text Box 3">
              <a:extLst>
                <a:ext uri="{FF2B5EF4-FFF2-40B4-BE49-F238E27FC236}">
                  <a16:creationId xmlns:a16="http://schemas.microsoft.com/office/drawing/2014/main" id="{1A518D6E-177E-4D92-A9C7-B4DDF670C7D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98664" name="Text Box 4">
              <a:extLst>
                <a:ext uri="{FF2B5EF4-FFF2-40B4-BE49-F238E27FC236}">
                  <a16:creationId xmlns:a16="http://schemas.microsoft.com/office/drawing/2014/main" id="{563ADC58-C406-40E3-B5BA-10A0DEA4395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98658" name="Text Box 5">
            <a:extLst>
              <a:ext uri="{FF2B5EF4-FFF2-40B4-BE49-F238E27FC236}">
                <a16:creationId xmlns:a16="http://schemas.microsoft.com/office/drawing/2014/main" id="{9AD4D209-27FC-4ED2-9899-F4CBB21F68A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98659" name="Rectangle 6">
            <a:extLst>
              <a:ext uri="{FF2B5EF4-FFF2-40B4-BE49-F238E27FC236}">
                <a16:creationId xmlns:a16="http://schemas.microsoft.com/office/drawing/2014/main" id="{9E5F1CB1-2F32-4F42-8B62-EB747AAFEE3D}"/>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8985974D-25FD-4060-BA54-D6A36B667CFF}"/>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81608" name="Rectangle 8">
            <a:extLst>
              <a:ext uri="{FF2B5EF4-FFF2-40B4-BE49-F238E27FC236}">
                <a16:creationId xmlns:a16="http://schemas.microsoft.com/office/drawing/2014/main" id="{BDA35AFD-34AC-44EB-B19B-AA0239A1C434}"/>
              </a:ext>
            </a:extLst>
          </p:cNvPr>
          <p:cNvSpPr>
            <a:spLocks noChangeArrowheads="1"/>
          </p:cNvSpPr>
          <p:nvPr/>
        </p:nvSpPr>
        <p:spPr bwMode="auto">
          <a:xfrm>
            <a:off x="381000" y="2944813"/>
            <a:ext cx="53340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t>ESPN</a:t>
            </a:r>
            <a:r>
              <a:rPr lang="ja-JP" altLang="en-US" b="0"/>
              <a:t>’</a:t>
            </a:r>
            <a:r>
              <a:rPr lang="en-US" altLang="ja-JP" b="0"/>
              <a:t>s </a:t>
            </a:r>
            <a:r>
              <a:rPr lang="ja-JP" altLang="en-US" b="0"/>
              <a:t>“</a:t>
            </a:r>
            <a:r>
              <a:rPr lang="en-US" altLang="ja-JP" b="0"/>
              <a:t>Goal Line</a:t>
            </a:r>
            <a:r>
              <a:rPr lang="ja-JP" altLang="en-US" b="0"/>
              <a:t>”</a:t>
            </a:r>
            <a:r>
              <a:rPr lang="en-US" altLang="ja-JP" b="0"/>
              <a:t> channel features unlimited live cut-ins and highlights from numerous top college football games during each Saturday of the college football season, plus up-to-the-minute commentary from ESPN analysts and experts</a:t>
            </a:r>
            <a:endParaRPr lang="en-US" altLang="en-US"/>
          </a:p>
        </p:txBody>
      </p:sp>
      <p:pic>
        <p:nvPicPr>
          <p:cNvPr id="487428" name="Picture 4" descr="http://news-sports.net/primages/5/ESPN-Goal-line-99667.jpg">
            <a:extLst>
              <a:ext uri="{FF2B5EF4-FFF2-40B4-BE49-F238E27FC236}">
                <a16:creationId xmlns:a16="http://schemas.microsoft.com/office/drawing/2014/main" id="{8738BA6A-6FE6-443C-8AC0-B8AA241BAB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3048000"/>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1607"/>
                                        </p:tgtEl>
                                        <p:attrNameLst>
                                          <p:attrName>style.visibility</p:attrName>
                                        </p:attrNameLst>
                                      </p:cBhvr>
                                      <p:to>
                                        <p:strVal val="visible"/>
                                      </p:to>
                                    </p:set>
                                    <p:animEffect transition="in" filter="diamond(in)">
                                      <p:cBhvr>
                                        <p:cTn id="7" dur="1000"/>
                                        <p:tgtEl>
                                          <p:spTgt spid="281607"/>
                                        </p:tgtEl>
                                      </p:cBhvr>
                                    </p:animEffect>
                                  </p:childTnLst>
                                </p:cTn>
                              </p:par>
                            </p:childTnLst>
                          </p:cTn>
                        </p:par>
                        <p:par>
                          <p:cTn id="8" fill="hold" nodeType="afterGroup">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81608"/>
                                        </p:tgtEl>
                                        <p:attrNameLst>
                                          <p:attrName>style.visibility</p:attrName>
                                        </p:attrNameLst>
                                      </p:cBhvr>
                                      <p:to>
                                        <p:strVal val="visible"/>
                                      </p:to>
                                    </p:set>
                                    <p:anim calcmode="lin" valueType="num">
                                      <p:cBhvr additive="base">
                                        <p:cTn id="11" dur="500" fill="hold"/>
                                        <p:tgtEl>
                                          <p:spTgt spid="281608"/>
                                        </p:tgtEl>
                                        <p:attrNameLst>
                                          <p:attrName>ppt_x</p:attrName>
                                        </p:attrNameLst>
                                      </p:cBhvr>
                                      <p:tavLst>
                                        <p:tav tm="0">
                                          <p:val>
                                            <p:strVal val="0-#ppt_w/2"/>
                                          </p:val>
                                        </p:tav>
                                        <p:tav tm="100000">
                                          <p:val>
                                            <p:strVal val="#ppt_x"/>
                                          </p:val>
                                        </p:tav>
                                      </p:tavLst>
                                    </p:anim>
                                    <p:anim calcmode="lin" valueType="num">
                                      <p:cBhvr additive="base">
                                        <p:cTn id="12" dur="500" fill="hold"/>
                                        <p:tgtEl>
                                          <p:spTgt spid="28160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500"/>
                            </p:stCondLst>
                            <p:childTnLst>
                              <p:par>
                                <p:cTn id="14" presetID="9" presetClass="entr" presetSubtype="0" fill="hold" nodeType="afterEffect">
                                  <p:stCondLst>
                                    <p:cond delay="0"/>
                                  </p:stCondLst>
                                  <p:childTnLst>
                                    <p:set>
                                      <p:cBhvr>
                                        <p:cTn id="15" dur="1" fill="hold">
                                          <p:stCondLst>
                                            <p:cond delay="0"/>
                                          </p:stCondLst>
                                        </p:cTn>
                                        <p:tgtEl>
                                          <p:spTgt spid="487428"/>
                                        </p:tgtEl>
                                        <p:attrNameLst>
                                          <p:attrName>style.visibility</p:attrName>
                                        </p:attrNameLst>
                                      </p:cBhvr>
                                      <p:to>
                                        <p:strVal val="visible"/>
                                      </p:to>
                                    </p:set>
                                    <p:animEffect transition="in" filter="dissolve">
                                      <p:cBhvr>
                                        <p:cTn id="16" dur="500"/>
                                        <p:tgtEl>
                                          <p:spTgt spid="487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0705" name="Group 2">
            <a:extLst>
              <a:ext uri="{FF2B5EF4-FFF2-40B4-BE49-F238E27FC236}">
                <a16:creationId xmlns:a16="http://schemas.microsoft.com/office/drawing/2014/main" id="{2335A731-18FB-4CEC-A3E2-03F4D2C9131C}"/>
              </a:ext>
            </a:extLst>
          </p:cNvPr>
          <p:cNvGrpSpPr>
            <a:grpSpLocks/>
          </p:cNvGrpSpPr>
          <p:nvPr/>
        </p:nvGrpSpPr>
        <p:grpSpPr bwMode="auto">
          <a:xfrm>
            <a:off x="0" y="0"/>
            <a:ext cx="9144000" cy="976313"/>
            <a:chOff x="0" y="0"/>
            <a:chExt cx="5760" cy="615"/>
          </a:xfrm>
        </p:grpSpPr>
        <p:sp>
          <p:nvSpPr>
            <p:cNvPr id="200710" name="Text Box 3">
              <a:extLst>
                <a:ext uri="{FF2B5EF4-FFF2-40B4-BE49-F238E27FC236}">
                  <a16:creationId xmlns:a16="http://schemas.microsoft.com/office/drawing/2014/main" id="{3002AF22-F370-4178-8E12-75190F82D4B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00711" name="Text Box 4">
              <a:extLst>
                <a:ext uri="{FF2B5EF4-FFF2-40B4-BE49-F238E27FC236}">
                  <a16:creationId xmlns:a16="http://schemas.microsoft.com/office/drawing/2014/main" id="{F4C4B2DF-3427-481A-B6E3-ADE27EA615F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00706" name="Text Box 5">
            <a:extLst>
              <a:ext uri="{FF2B5EF4-FFF2-40B4-BE49-F238E27FC236}">
                <a16:creationId xmlns:a16="http://schemas.microsoft.com/office/drawing/2014/main" id="{11E100B6-B458-4D0A-98B7-610D3A04108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00707" name="Rectangle 6">
            <a:extLst>
              <a:ext uri="{FF2B5EF4-FFF2-40B4-BE49-F238E27FC236}">
                <a16:creationId xmlns:a16="http://schemas.microsoft.com/office/drawing/2014/main" id="{C6D29542-0CBA-4E1B-849A-9BFD7FD71179}"/>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75EFE7EB-6A8C-42FF-AFC1-ADFE79C27D58}"/>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81608" name="Rectangle 8">
            <a:extLst>
              <a:ext uri="{FF2B5EF4-FFF2-40B4-BE49-F238E27FC236}">
                <a16:creationId xmlns:a16="http://schemas.microsoft.com/office/drawing/2014/main" id="{BB2216C2-EF20-4259-A248-01E4C0C2DDBC}"/>
              </a:ext>
            </a:extLst>
          </p:cNvPr>
          <p:cNvSpPr>
            <a:spLocks noChangeArrowheads="1"/>
          </p:cNvSpPr>
          <p:nvPr/>
        </p:nvSpPr>
        <p:spPr bwMode="auto">
          <a:xfrm>
            <a:off x="0" y="2362200"/>
            <a:ext cx="9144000" cy="40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a:solidFill>
                  <a:srgbClr val="2D2DB9"/>
                </a:solidFill>
              </a:rPr>
              <a:t>Today</a:t>
            </a:r>
            <a:r>
              <a:rPr lang="ja-JP" altLang="en-US" sz="2000" b="0">
                <a:solidFill>
                  <a:srgbClr val="2D2DB9"/>
                </a:solidFill>
              </a:rPr>
              <a:t>’</a:t>
            </a:r>
            <a:r>
              <a:rPr lang="en-US" altLang="ja-JP" sz="2000" b="0">
                <a:solidFill>
                  <a:srgbClr val="2D2DB9"/>
                </a:solidFill>
              </a:rPr>
              <a:t>s viewing experience offers more flexibility to consumers when providers offer content on a number of devices, like Augusta National Golf Club</a:t>
            </a:r>
            <a:r>
              <a:rPr lang="ja-JP" altLang="en-US" sz="2000" b="0">
                <a:solidFill>
                  <a:srgbClr val="2D2DB9"/>
                </a:solidFill>
              </a:rPr>
              <a:t>’</a:t>
            </a:r>
            <a:r>
              <a:rPr lang="en-US" altLang="ja-JP" sz="2000" b="0">
                <a:solidFill>
                  <a:srgbClr val="2D2DB9"/>
                </a:solidFill>
              </a:rPr>
              <a:t>s  </a:t>
            </a:r>
            <a:r>
              <a:rPr lang="ja-JP" altLang="en-US" sz="2000" b="0">
                <a:solidFill>
                  <a:srgbClr val="2D2DB9"/>
                </a:solidFill>
              </a:rPr>
              <a:t>“</a:t>
            </a:r>
            <a:r>
              <a:rPr lang="en-US" altLang="ja-JP" sz="2000" b="0">
                <a:solidFill>
                  <a:srgbClr val="2D2DB9"/>
                </a:solidFill>
              </a:rPr>
              <a:t>multi-platform coverage</a:t>
            </a:r>
            <a:r>
              <a:rPr lang="ja-JP" altLang="en-US" sz="2000" b="0">
                <a:solidFill>
                  <a:srgbClr val="2D2DB9"/>
                </a:solidFill>
              </a:rPr>
              <a:t>”</a:t>
            </a:r>
            <a:r>
              <a:rPr lang="en-US" altLang="ja-JP" sz="2000" b="0">
                <a:solidFill>
                  <a:srgbClr val="2D2DB9"/>
                </a:solidFill>
              </a:rPr>
              <a:t> of the Masters Golf Tournament (which included traditional television coverage on ESPN and CBS, several live video channels on the Masters Web site, multiple free apps for both smartphones and tablets, and Golf Channel's on-air coverage that featured over 60 hours of live programming).</a:t>
            </a:r>
          </a:p>
          <a:p>
            <a:pPr eaLnBrk="1" hangingPunct="1"/>
            <a:endParaRPr lang="en-US" altLang="ja-JP" sz="2000" b="0">
              <a:solidFill>
                <a:srgbClr val="2D2DB9"/>
              </a:solidFill>
            </a:endParaRPr>
          </a:p>
          <a:p>
            <a:pPr eaLnBrk="1" hangingPunct="1"/>
            <a:r>
              <a:rPr lang="en-US" altLang="en-US" sz="2000" b="0">
                <a:solidFill>
                  <a:srgbClr val="2D2DB9"/>
                </a:solidFill>
              </a:rPr>
              <a:t>Said chairman Billy Payne via press release, "Each year, our goal is to deliver meaningful content in a significant way.  Fans of the Masters can experience the history, tradition and competition of the tournament in any manner they wish to receive it." </a:t>
            </a:r>
            <a:endParaRPr lang="en-US" altLang="en-US" sz="2000" i="1">
              <a:solidFill>
                <a:srgbClr val="2D2DB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1607"/>
                                        </p:tgtEl>
                                        <p:attrNameLst>
                                          <p:attrName>style.visibility</p:attrName>
                                        </p:attrNameLst>
                                      </p:cBhvr>
                                      <p:to>
                                        <p:strVal val="visible"/>
                                      </p:to>
                                    </p:set>
                                    <p:animEffect transition="in" filter="diamond(in)">
                                      <p:cBhvr>
                                        <p:cTn id="7" dur="1000"/>
                                        <p:tgtEl>
                                          <p:spTgt spid="281607"/>
                                        </p:tgtEl>
                                      </p:cBhvr>
                                    </p:animEffect>
                                  </p:childTnLst>
                                </p:cTn>
                              </p:par>
                            </p:childTnLst>
                          </p:cTn>
                        </p:par>
                        <p:par>
                          <p:cTn id="8" fill="hold" nodeType="afterGroup">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81608"/>
                                        </p:tgtEl>
                                        <p:attrNameLst>
                                          <p:attrName>style.visibility</p:attrName>
                                        </p:attrNameLst>
                                      </p:cBhvr>
                                      <p:to>
                                        <p:strVal val="visible"/>
                                      </p:to>
                                    </p:set>
                                    <p:anim calcmode="lin" valueType="num">
                                      <p:cBhvr additive="base">
                                        <p:cTn id="11" dur="500" fill="hold"/>
                                        <p:tgtEl>
                                          <p:spTgt spid="281608"/>
                                        </p:tgtEl>
                                        <p:attrNameLst>
                                          <p:attrName>ppt_x</p:attrName>
                                        </p:attrNameLst>
                                      </p:cBhvr>
                                      <p:tavLst>
                                        <p:tav tm="0">
                                          <p:val>
                                            <p:strVal val="0-#ppt_w/2"/>
                                          </p:val>
                                        </p:tav>
                                        <p:tav tm="100000">
                                          <p:val>
                                            <p:strVal val="#ppt_x"/>
                                          </p:val>
                                        </p:tav>
                                      </p:tavLst>
                                    </p:anim>
                                    <p:anim calcmode="lin" valueType="num">
                                      <p:cBhvr additive="base">
                                        <p:cTn id="12" dur="500" fill="hold"/>
                                        <p:tgtEl>
                                          <p:spTgt spid="2816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2753" name="Group 2">
            <a:extLst>
              <a:ext uri="{FF2B5EF4-FFF2-40B4-BE49-F238E27FC236}">
                <a16:creationId xmlns:a16="http://schemas.microsoft.com/office/drawing/2014/main" id="{D113CF3D-5451-46A7-B57B-6B43D76C92E0}"/>
              </a:ext>
            </a:extLst>
          </p:cNvPr>
          <p:cNvGrpSpPr>
            <a:grpSpLocks/>
          </p:cNvGrpSpPr>
          <p:nvPr/>
        </p:nvGrpSpPr>
        <p:grpSpPr bwMode="auto">
          <a:xfrm>
            <a:off x="0" y="0"/>
            <a:ext cx="9144000" cy="976313"/>
            <a:chOff x="0" y="0"/>
            <a:chExt cx="5760" cy="615"/>
          </a:xfrm>
        </p:grpSpPr>
        <p:sp>
          <p:nvSpPr>
            <p:cNvPr id="202758" name="Text Box 3">
              <a:extLst>
                <a:ext uri="{FF2B5EF4-FFF2-40B4-BE49-F238E27FC236}">
                  <a16:creationId xmlns:a16="http://schemas.microsoft.com/office/drawing/2014/main" id="{FD3481E0-77E7-4DBF-8C72-D8450582F64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02759" name="Text Box 4">
              <a:extLst>
                <a:ext uri="{FF2B5EF4-FFF2-40B4-BE49-F238E27FC236}">
                  <a16:creationId xmlns:a16="http://schemas.microsoft.com/office/drawing/2014/main" id="{1D9453CA-CE25-47E1-8A75-C62F604C6DC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02754" name="Text Box 5">
            <a:extLst>
              <a:ext uri="{FF2B5EF4-FFF2-40B4-BE49-F238E27FC236}">
                <a16:creationId xmlns:a16="http://schemas.microsoft.com/office/drawing/2014/main" id="{7F82563E-D79B-4BE3-A4F9-A6452844501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02755" name="Rectangle 6">
            <a:extLst>
              <a:ext uri="{FF2B5EF4-FFF2-40B4-BE49-F238E27FC236}">
                <a16:creationId xmlns:a16="http://schemas.microsoft.com/office/drawing/2014/main" id="{99608E9E-768C-4D1C-8B7F-AC69F439CF17}"/>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213AE00F-1A1E-481A-81BF-26BCE207CDED}"/>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pic>
        <p:nvPicPr>
          <p:cNvPr id="489474" name="Picture 2" descr="PGA Championship Coverage">
            <a:extLst>
              <a:ext uri="{FF2B5EF4-FFF2-40B4-BE49-F238E27FC236}">
                <a16:creationId xmlns:a16="http://schemas.microsoft.com/office/drawing/2014/main" id="{06EAA2AF-DF6B-4F0A-8B68-1E7DEC7FC0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514600"/>
            <a:ext cx="7180263"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1607"/>
                                        </p:tgtEl>
                                        <p:attrNameLst>
                                          <p:attrName>style.visibility</p:attrName>
                                        </p:attrNameLst>
                                      </p:cBhvr>
                                      <p:to>
                                        <p:strVal val="visible"/>
                                      </p:to>
                                    </p:set>
                                    <p:animEffect transition="in" filter="diamond(in)">
                                      <p:cBhvr>
                                        <p:cTn id="7" dur="1000"/>
                                        <p:tgtEl>
                                          <p:spTgt spid="281607"/>
                                        </p:tgtEl>
                                      </p:cBhvr>
                                    </p:animEffect>
                                  </p:childTnLst>
                                </p:cTn>
                              </p:par>
                            </p:childTnLst>
                          </p:cTn>
                        </p:par>
                        <p:par>
                          <p:cTn id="8" fill="hold" nodeType="afterGroup">
                            <p:stCondLst>
                              <p:cond delay="1000"/>
                            </p:stCondLst>
                            <p:childTnLst>
                              <p:par>
                                <p:cTn id="9" presetID="9" presetClass="entr" presetSubtype="0" fill="hold" nodeType="afterEffect">
                                  <p:stCondLst>
                                    <p:cond delay="0"/>
                                  </p:stCondLst>
                                  <p:childTnLst>
                                    <p:set>
                                      <p:cBhvr>
                                        <p:cTn id="10" dur="1" fill="hold">
                                          <p:stCondLst>
                                            <p:cond delay="0"/>
                                          </p:stCondLst>
                                        </p:cTn>
                                        <p:tgtEl>
                                          <p:spTgt spid="489474"/>
                                        </p:tgtEl>
                                        <p:attrNameLst>
                                          <p:attrName>style.visibility</p:attrName>
                                        </p:attrNameLst>
                                      </p:cBhvr>
                                      <p:to>
                                        <p:strVal val="visible"/>
                                      </p:to>
                                    </p:set>
                                    <p:animEffect transition="in" filter="dissolve">
                                      <p:cBhvr>
                                        <p:cTn id="11" dur="500"/>
                                        <p:tgtEl>
                                          <p:spTgt spid="489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01" name="Group 2">
            <a:extLst>
              <a:ext uri="{FF2B5EF4-FFF2-40B4-BE49-F238E27FC236}">
                <a16:creationId xmlns:a16="http://schemas.microsoft.com/office/drawing/2014/main" id="{42839CC1-0836-4A29-AB90-3774ABE92AC6}"/>
              </a:ext>
            </a:extLst>
          </p:cNvPr>
          <p:cNvGrpSpPr>
            <a:grpSpLocks/>
          </p:cNvGrpSpPr>
          <p:nvPr/>
        </p:nvGrpSpPr>
        <p:grpSpPr bwMode="auto">
          <a:xfrm>
            <a:off x="0" y="0"/>
            <a:ext cx="9144000" cy="976313"/>
            <a:chOff x="0" y="0"/>
            <a:chExt cx="5760" cy="615"/>
          </a:xfrm>
        </p:grpSpPr>
        <p:sp>
          <p:nvSpPr>
            <p:cNvPr id="204806" name="Text Box 3">
              <a:extLst>
                <a:ext uri="{FF2B5EF4-FFF2-40B4-BE49-F238E27FC236}">
                  <a16:creationId xmlns:a16="http://schemas.microsoft.com/office/drawing/2014/main" id="{8F4A8E6E-BCEA-4D41-8D48-976FE9965A4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04807" name="Text Box 4">
              <a:extLst>
                <a:ext uri="{FF2B5EF4-FFF2-40B4-BE49-F238E27FC236}">
                  <a16:creationId xmlns:a16="http://schemas.microsoft.com/office/drawing/2014/main" id="{FC3F55D2-329B-43EA-862B-35CA661EA0F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04802" name="Text Box 5">
            <a:extLst>
              <a:ext uri="{FF2B5EF4-FFF2-40B4-BE49-F238E27FC236}">
                <a16:creationId xmlns:a16="http://schemas.microsoft.com/office/drawing/2014/main" id="{D76A3DF7-368C-4F36-A535-978BC2294D2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04803" name="Rectangle 6">
            <a:extLst>
              <a:ext uri="{FF2B5EF4-FFF2-40B4-BE49-F238E27FC236}">
                <a16:creationId xmlns:a16="http://schemas.microsoft.com/office/drawing/2014/main" id="{03D84FE0-5389-427B-AA7A-3FB7F5A0F2CE}"/>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B1DDAF83-8B2A-4362-86A2-0DC590CF188E}"/>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04805" name="Rectangle 1">
            <a:extLst>
              <a:ext uri="{FF2B5EF4-FFF2-40B4-BE49-F238E27FC236}">
                <a16:creationId xmlns:a16="http://schemas.microsoft.com/office/drawing/2014/main" id="{750209E8-46D9-48EF-BC58-B596A57618EA}"/>
              </a:ext>
            </a:extLst>
          </p:cNvPr>
          <p:cNvSpPr>
            <a:spLocks noChangeArrowheads="1"/>
          </p:cNvSpPr>
          <p:nvPr/>
        </p:nvSpPr>
        <p:spPr bwMode="auto">
          <a:xfrm>
            <a:off x="381000" y="2446338"/>
            <a:ext cx="8382000"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t>Despite the industry’s quick adoption of 3D programming, consumers did not flock to the new format the way many analysts anticipated, resulting in a short shelf-life for the technology</a:t>
            </a:r>
          </a:p>
          <a:p>
            <a:pPr algn="ctr" eaLnBrk="1" hangingPunct="1"/>
            <a:endParaRPr lang="en-US" altLang="en-US" sz="2200" b="0"/>
          </a:p>
          <a:p>
            <a:pPr algn="ctr" eaLnBrk="1" hangingPunct="1"/>
            <a:r>
              <a:rPr lang="en-US" altLang="en-US" sz="2200" b="0"/>
              <a:t>Just two years after introducing its highly touted “24-hour 3D” channel, DirectTV removed it from its lineup, citing lack of content as the reason for the decision Meanwhile AT&amp;T’s U-verse eliminated its 3D lineup entirely because of low customer demand ESPN’s 3D channel lasted less than two years, also citing a lack in viewership </a:t>
            </a:r>
          </a:p>
          <a:p>
            <a:pPr algn="ctr" eaLnBrk="1" hangingPunct="1"/>
            <a:r>
              <a:rPr lang="en-US" altLang="en-US" sz="2200" b="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1607"/>
                                        </p:tgtEl>
                                        <p:attrNameLst>
                                          <p:attrName>style.visibility</p:attrName>
                                        </p:attrNameLst>
                                      </p:cBhvr>
                                      <p:to>
                                        <p:strVal val="visible"/>
                                      </p:to>
                                    </p:set>
                                    <p:animEffect transition="in" filter="diamond(in)">
                                      <p:cBhvr>
                                        <p:cTn id="7" dur="1000"/>
                                        <p:tgtEl>
                                          <p:spTgt spid="281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Line 3">
            <a:extLst>
              <a:ext uri="{FF2B5EF4-FFF2-40B4-BE49-F238E27FC236}">
                <a16:creationId xmlns:a16="http://schemas.microsoft.com/office/drawing/2014/main" id="{687944E4-834D-443B-9F03-BBCABB980066}"/>
              </a:ext>
            </a:extLst>
          </p:cNvPr>
          <p:cNvSpPr>
            <a:spLocks noChangeShapeType="1"/>
          </p:cNvSpPr>
          <p:nvPr/>
        </p:nvSpPr>
        <p:spPr bwMode="auto">
          <a:xfrm>
            <a:off x="304800" y="56388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196" name="Rectangle 4">
            <a:extLst>
              <a:ext uri="{FF2B5EF4-FFF2-40B4-BE49-F238E27FC236}">
                <a16:creationId xmlns:a16="http://schemas.microsoft.com/office/drawing/2014/main" id="{F9BF60C8-049A-4014-A1B0-17B2520A9E82}"/>
              </a:ext>
            </a:extLst>
          </p:cNvPr>
          <p:cNvSpPr>
            <a:spLocks noChangeArrowheads="1"/>
          </p:cNvSpPr>
          <p:nvPr/>
        </p:nvSpPr>
        <p:spPr bwMode="auto">
          <a:xfrm>
            <a:off x="304800" y="2971800"/>
            <a:ext cx="845820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a:solidFill>
                  <a:srgbClr val="000099"/>
                </a:solidFill>
              </a:rPr>
              <a:t>Intangible Product Attributes:</a:t>
            </a:r>
          </a:p>
          <a:p>
            <a:pPr algn="ctr" eaLnBrk="1" hangingPunct="1"/>
            <a:endParaRPr lang="en-US" altLang="en-US" sz="1000">
              <a:solidFill>
                <a:srgbClr val="000099"/>
              </a:solidFill>
            </a:endParaRPr>
          </a:p>
          <a:p>
            <a:pPr algn="ctr" eaLnBrk="1" hangingPunct="1"/>
            <a:r>
              <a:rPr lang="en-US" altLang="en-US" sz="3200" b="0"/>
              <a:t>The unobservable characteristics which a physical good possesses, such as style, quality, strength, or beauty </a:t>
            </a:r>
          </a:p>
        </p:txBody>
      </p:sp>
      <p:sp>
        <p:nvSpPr>
          <p:cNvPr id="136197" name="Line 5">
            <a:extLst>
              <a:ext uri="{FF2B5EF4-FFF2-40B4-BE49-F238E27FC236}">
                <a16:creationId xmlns:a16="http://schemas.microsoft.com/office/drawing/2014/main" id="{6702A10D-D2C5-4C34-A1E1-576B369B3781}"/>
              </a:ext>
            </a:extLst>
          </p:cNvPr>
          <p:cNvSpPr>
            <a:spLocks noChangeShapeType="1"/>
          </p:cNvSpPr>
          <p:nvPr/>
        </p:nvSpPr>
        <p:spPr bwMode="auto">
          <a:xfrm>
            <a:off x="304800" y="2514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198" name="Line 6">
            <a:extLst>
              <a:ext uri="{FF2B5EF4-FFF2-40B4-BE49-F238E27FC236}">
                <a16:creationId xmlns:a16="http://schemas.microsoft.com/office/drawing/2014/main" id="{35E78AD4-EDA7-4E42-BFD4-02C851D08D01}"/>
              </a:ext>
            </a:extLst>
          </p:cNvPr>
          <p:cNvSpPr>
            <a:spLocks noChangeShapeType="1"/>
          </p:cNvSpPr>
          <p:nvPr/>
        </p:nvSpPr>
        <p:spPr bwMode="auto">
          <a:xfrm>
            <a:off x="304800" y="5715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6199" name="Line 7">
            <a:extLst>
              <a:ext uri="{FF2B5EF4-FFF2-40B4-BE49-F238E27FC236}">
                <a16:creationId xmlns:a16="http://schemas.microsoft.com/office/drawing/2014/main" id="{2301E023-B6F1-47B8-B3EC-2B1F6F47407C}"/>
              </a:ext>
            </a:extLst>
          </p:cNvPr>
          <p:cNvSpPr>
            <a:spLocks noChangeShapeType="1"/>
          </p:cNvSpPr>
          <p:nvPr/>
        </p:nvSpPr>
        <p:spPr bwMode="auto">
          <a:xfrm>
            <a:off x="304800" y="2438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0" name="Text Box 8">
            <a:extLst>
              <a:ext uri="{FF2B5EF4-FFF2-40B4-BE49-F238E27FC236}">
                <a16:creationId xmlns:a16="http://schemas.microsoft.com/office/drawing/2014/main" id="{10CD84B0-ADB2-46F4-AA5F-222B7306A45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grpSp>
        <p:nvGrpSpPr>
          <p:cNvPr id="26631" name="Group 9">
            <a:extLst>
              <a:ext uri="{FF2B5EF4-FFF2-40B4-BE49-F238E27FC236}">
                <a16:creationId xmlns:a16="http://schemas.microsoft.com/office/drawing/2014/main" id="{5BFC659D-35E6-4607-BC6E-C811FF81AB2E}"/>
              </a:ext>
            </a:extLst>
          </p:cNvPr>
          <p:cNvGrpSpPr>
            <a:grpSpLocks/>
          </p:cNvGrpSpPr>
          <p:nvPr/>
        </p:nvGrpSpPr>
        <p:grpSpPr bwMode="auto">
          <a:xfrm>
            <a:off x="0" y="0"/>
            <a:ext cx="9144000" cy="976313"/>
            <a:chOff x="0" y="0"/>
            <a:chExt cx="5760" cy="615"/>
          </a:xfrm>
        </p:grpSpPr>
        <p:sp>
          <p:nvSpPr>
            <p:cNvPr id="26633" name="Text Box 10">
              <a:extLst>
                <a:ext uri="{FF2B5EF4-FFF2-40B4-BE49-F238E27FC236}">
                  <a16:creationId xmlns:a16="http://schemas.microsoft.com/office/drawing/2014/main" id="{0BB3913B-602D-4EB0-A733-9328277675C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6634" name="Text Box 11">
              <a:extLst>
                <a:ext uri="{FF2B5EF4-FFF2-40B4-BE49-F238E27FC236}">
                  <a16:creationId xmlns:a16="http://schemas.microsoft.com/office/drawing/2014/main" id="{2412F8B7-7D6C-4AC0-9189-BFD08A3A3AF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6632" name="Text Box 12">
            <a:extLst>
              <a:ext uri="{FF2B5EF4-FFF2-40B4-BE49-F238E27FC236}">
                <a16:creationId xmlns:a16="http://schemas.microsoft.com/office/drawing/2014/main" id="{F691C37A-15A7-40E2-B24B-B67AC38F7620}"/>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36199"/>
                                        </p:tgtEl>
                                        <p:attrNameLst>
                                          <p:attrName>style.visibility</p:attrName>
                                        </p:attrNameLst>
                                      </p:cBhvr>
                                      <p:to>
                                        <p:strVal val="visible"/>
                                      </p:to>
                                    </p:set>
                                    <p:animEffect transition="in" filter="dissolve">
                                      <p:cBhvr>
                                        <p:cTn id="7" dur="1000"/>
                                        <p:tgtEl>
                                          <p:spTgt spid="136199"/>
                                        </p:tgtEl>
                                      </p:cBhvr>
                                    </p:animEffect>
                                  </p:childTnLst>
                                </p:cTn>
                              </p:par>
                              <p:par>
                                <p:cTn id="8" presetID="9" presetClass="entr" presetSubtype="0" fill="hold" nodeType="withEffect">
                                  <p:stCondLst>
                                    <p:cond delay="0"/>
                                  </p:stCondLst>
                                  <p:childTnLst>
                                    <p:set>
                                      <p:cBhvr>
                                        <p:cTn id="9" dur="1" fill="hold">
                                          <p:stCondLst>
                                            <p:cond delay="0"/>
                                          </p:stCondLst>
                                        </p:cTn>
                                        <p:tgtEl>
                                          <p:spTgt spid="136197"/>
                                        </p:tgtEl>
                                        <p:attrNameLst>
                                          <p:attrName>style.visibility</p:attrName>
                                        </p:attrNameLst>
                                      </p:cBhvr>
                                      <p:to>
                                        <p:strVal val="visible"/>
                                      </p:to>
                                    </p:set>
                                    <p:animEffect transition="in" filter="dissolve">
                                      <p:cBhvr>
                                        <p:cTn id="10" dur="1000"/>
                                        <p:tgtEl>
                                          <p:spTgt spid="13619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36196"/>
                                        </p:tgtEl>
                                        <p:attrNameLst>
                                          <p:attrName>style.visibility</p:attrName>
                                        </p:attrNameLst>
                                      </p:cBhvr>
                                      <p:to>
                                        <p:strVal val="visible"/>
                                      </p:to>
                                    </p:set>
                                    <p:animEffect transition="in" filter="dissolve">
                                      <p:cBhvr>
                                        <p:cTn id="13" dur="1000"/>
                                        <p:tgtEl>
                                          <p:spTgt spid="136196"/>
                                        </p:tgtEl>
                                      </p:cBhvr>
                                    </p:animEffect>
                                  </p:childTnLst>
                                </p:cTn>
                              </p:par>
                              <p:par>
                                <p:cTn id="14" presetID="9" presetClass="entr" presetSubtype="0" fill="hold" nodeType="withEffect">
                                  <p:stCondLst>
                                    <p:cond delay="0"/>
                                  </p:stCondLst>
                                  <p:childTnLst>
                                    <p:set>
                                      <p:cBhvr>
                                        <p:cTn id="15" dur="1" fill="hold">
                                          <p:stCondLst>
                                            <p:cond delay="0"/>
                                          </p:stCondLst>
                                        </p:cTn>
                                        <p:tgtEl>
                                          <p:spTgt spid="136195"/>
                                        </p:tgtEl>
                                        <p:attrNameLst>
                                          <p:attrName>style.visibility</p:attrName>
                                        </p:attrNameLst>
                                      </p:cBhvr>
                                      <p:to>
                                        <p:strVal val="visible"/>
                                      </p:to>
                                    </p:set>
                                    <p:animEffect transition="in" filter="dissolve">
                                      <p:cBhvr>
                                        <p:cTn id="16" dur="1000"/>
                                        <p:tgtEl>
                                          <p:spTgt spid="136195"/>
                                        </p:tgtEl>
                                      </p:cBhvr>
                                    </p:animEffect>
                                  </p:childTnLst>
                                </p:cTn>
                              </p:par>
                              <p:par>
                                <p:cTn id="17" presetID="9" presetClass="entr" presetSubtype="0" fill="hold" nodeType="withEffect">
                                  <p:stCondLst>
                                    <p:cond delay="0"/>
                                  </p:stCondLst>
                                  <p:childTnLst>
                                    <p:set>
                                      <p:cBhvr>
                                        <p:cTn id="18" dur="1" fill="hold">
                                          <p:stCondLst>
                                            <p:cond delay="0"/>
                                          </p:stCondLst>
                                        </p:cTn>
                                        <p:tgtEl>
                                          <p:spTgt spid="136198"/>
                                        </p:tgtEl>
                                        <p:attrNameLst>
                                          <p:attrName>style.visibility</p:attrName>
                                        </p:attrNameLst>
                                      </p:cBhvr>
                                      <p:to>
                                        <p:strVal val="visible"/>
                                      </p:to>
                                    </p:set>
                                    <p:animEffect transition="in" filter="dissolve">
                                      <p:cBhvr>
                                        <p:cTn id="19" dur="1000"/>
                                        <p:tgtEl>
                                          <p:spTgt spid="136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6"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8897" name="Group 2">
            <a:extLst>
              <a:ext uri="{FF2B5EF4-FFF2-40B4-BE49-F238E27FC236}">
                <a16:creationId xmlns:a16="http://schemas.microsoft.com/office/drawing/2014/main" id="{882E0380-0887-4395-B5AA-820138D5CC03}"/>
              </a:ext>
            </a:extLst>
          </p:cNvPr>
          <p:cNvGrpSpPr>
            <a:grpSpLocks/>
          </p:cNvGrpSpPr>
          <p:nvPr/>
        </p:nvGrpSpPr>
        <p:grpSpPr bwMode="auto">
          <a:xfrm>
            <a:off x="0" y="0"/>
            <a:ext cx="9144000" cy="976313"/>
            <a:chOff x="0" y="0"/>
            <a:chExt cx="5760" cy="615"/>
          </a:xfrm>
        </p:grpSpPr>
        <p:sp>
          <p:nvSpPr>
            <p:cNvPr id="208903" name="Text Box 3">
              <a:extLst>
                <a:ext uri="{FF2B5EF4-FFF2-40B4-BE49-F238E27FC236}">
                  <a16:creationId xmlns:a16="http://schemas.microsoft.com/office/drawing/2014/main" id="{45369EF3-274C-4A85-A2B6-14F48447E5E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08904" name="Text Box 4">
              <a:extLst>
                <a:ext uri="{FF2B5EF4-FFF2-40B4-BE49-F238E27FC236}">
                  <a16:creationId xmlns:a16="http://schemas.microsoft.com/office/drawing/2014/main" id="{61748231-11CB-4AD3-89E5-CB48FEA65C3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08898" name="Text Box 5">
            <a:extLst>
              <a:ext uri="{FF2B5EF4-FFF2-40B4-BE49-F238E27FC236}">
                <a16:creationId xmlns:a16="http://schemas.microsoft.com/office/drawing/2014/main" id="{1C10FA36-8D09-431C-B04E-3B8131E141D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08899" name="Rectangle 6">
            <a:extLst>
              <a:ext uri="{FF2B5EF4-FFF2-40B4-BE49-F238E27FC236}">
                <a16:creationId xmlns:a16="http://schemas.microsoft.com/office/drawing/2014/main" id="{2D50F3E3-B92A-44EC-B50E-403C4A2DD0D9}"/>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17F3CFEC-DA34-4CEF-BAAE-15A6BB876AC0}"/>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81608" name="Rectangle 8">
            <a:extLst>
              <a:ext uri="{FF2B5EF4-FFF2-40B4-BE49-F238E27FC236}">
                <a16:creationId xmlns:a16="http://schemas.microsoft.com/office/drawing/2014/main" id="{F361D116-C69E-4CF9-92AC-9FFF0800DE8A}"/>
              </a:ext>
            </a:extLst>
          </p:cNvPr>
          <p:cNvSpPr>
            <a:spLocks noChangeArrowheads="1"/>
          </p:cNvSpPr>
          <p:nvPr/>
        </p:nvSpPr>
        <p:spPr bwMode="auto">
          <a:xfrm>
            <a:off x="381000" y="2508250"/>
            <a:ext cx="8458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eaLnBrk="1" hangingPunct="1"/>
            <a:r>
              <a:rPr lang="en-US" altLang="en-US" b="0"/>
              <a:t>The next wave in improved broadcast technology includes curved TVs, 4k and 8k technology (which ESPN is focusing on now in place of the 3D).</a:t>
            </a:r>
          </a:p>
        </p:txBody>
      </p:sp>
      <p:pic>
        <p:nvPicPr>
          <p:cNvPr id="208902" name="Picture 1">
            <a:extLst>
              <a:ext uri="{FF2B5EF4-FFF2-40B4-BE49-F238E27FC236}">
                <a16:creationId xmlns:a16="http://schemas.microsoft.com/office/drawing/2014/main" id="{285F6ABA-45A1-4F0F-BB47-BE5610B8A5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3962400"/>
            <a:ext cx="3962400"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1607"/>
                                        </p:tgtEl>
                                        <p:attrNameLst>
                                          <p:attrName>style.visibility</p:attrName>
                                        </p:attrNameLst>
                                      </p:cBhvr>
                                      <p:to>
                                        <p:strVal val="visible"/>
                                      </p:to>
                                    </p:set>
                                    <p:animEffect transition="in" filter="diamond(in)">
                                      <p:cBhvr>
                                        <p:cTn id="7" dur="1000"/>
                                        <p:tgtEl>
                                          <p:spTgt spid="281607"/>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81608"/>
                                        </p:tgtEl>
                                        <p:attrNameLst>
                                          <p:attrName>style.visibility</p:attrName>
                                        </p:attrNameLst>
                                      </p:cBhvr>
                                      <p:to>
                                        <p:strVal val="visible"/>
                                      </p:to>
                                    </p:set>
                                    <p:animEffect transition="in" filter="diamond(in)">
                                      <p:cBhvr>
                                        <p:cTn id="11" dur="500"/>
                                        <p:tgtEl>
                                          <p:spTgt spid="281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p:bldP spid="281608"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0945" name="Group 2">
            <a:extLst>
              <a:ext uri="{FF2B5EF4-FFF2-40B4-BE49-F238E27FC236}">
                <a16:creationId xmlns:a16="http://schemas.microsoft.com/office/drawing/2014/main" id="{80F3CB99-47BC-4534-8268-552DEE135A8E}"/>
              </a:ext>
            </a:extLst>
          </p:cNvPr>
          <p:cNvGrpSpPr>
            <a:grpSpLocks/>
          </p:cNvGrpSpPr>
          <p:nvPr/>
        </p:nvGrpSpPr>
        <p:grpSpPr bwMode="auto">
          <a:xfrm>
            <a:off x="0" y="0"/>
            <a:ext cx="9144000" cy="976313"/>
            <a:chOff x="0" y="0"/>
            <a:chExt cx="5760" cy="615"/>
          </a:xfrm>
        </p:grpSpPr>
        <p:sp>
          <p:nvSpPr>
            <p:cNvPr id="210951" name="Text Box 3">
              <a:extLst>
                <a:ext uri="{FF2B5EF4-FFF2-40B4-BE49-F238E27FC236}">
                  <a16:creationId xmlns:a16="http://schemas.microsoft.com/office/drawing/2014/main" id="{04817EA2-C76E-4457-AB84-84567FB7B5E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10952" name="Text Box 4">
              <a:extLst>
                <a:ext uri="{FF2B5EF4-FFF2-40B4-BE49-F238E27FC236}">
                  <a16:creationId xmlns:a16="http://schemas.microsoft.com/office/drawing/2014/main" id="{ED176550-9FC8-4DFC-AB82-C1AF7925267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10946" name="Text Box 5">
            <a:extLst>
              <a:ext uri="{FF2B5EF4-FFF2-40B4-BE49-F238E27FC236}">
                <a16:creationId xmlns:a16="http://schemas.microsoft.com/office/drawing/2014/main" id="{D6BF5369-C0D6-4B55-8D7F-3936C739CF8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10947" name="Rectangle 6">
            <a:extLst>
              <a:ext uri="{FF2B5EF4-FFF2-40B4-BE49-F238E27FC236}">
                <a16:creationId xmlns:a16="http://schemas.microsoft.com/office/drawing/2014/main" id="{F8E1E3EC-F72B-4DB7-BE42-19701227E700}"/>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577B06EE-A109-48B6-8686-E3B83E449E53}"/>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10949" name="Text Box 10">
            <a:extLst>
              <a:ext uri="{FF2B5EF4-FFF2-40B4-BE49-F238E27FC236}">
                <a16:creationId xmlns:a16="http://schemas.microsoft.com/office/drawing/2014/main" id="{F2CFA1E3-8AD9-4775-9F04-E484EFD9C003}"/>
              </a:ext>
            </a:extLst>
          </p:cNvPr>
          <p:cNvSpPr txBox="1">
            <a:spLocks noChangeArrowheads="1"/>
          </p:cNvSpPr>
          <p:nvPr/>
        </p:nvSpPr>
        <p:spPr bwMode="auto">
          <a:xfrm>
            <a:off x="762000" y="3810000"/>
            <a:ext cx="7848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cs typeface="Arial" panose="020B0604020202020204" pitchFamily="34" charset="0"/>
              </a:rPr>
              <a:t>In 2016, European satellite broadcast company Sky launched ambitious 4K broadcast plans, announcing no less than 124 Premier League matches would be broadcast live in the Ultra High Definition format (4K), along with every Formula 1 race and the world premier of the </a:t>
            </a:r>
            <a:r>
              <a:rPr lang="en-US" altLang="en-US" b="0">
                <a:cs typeface="Times New Roman" panose="02020603050405020304" pitchFamily="18" charset="0"/>
              </a:rPr>
              <a:t>Spectre </a:t>
            </a:r>
            <a:r>
              <a:rPr lang="en-US" altLang="en-US" b="0">
                <a:cs typeface="Arial" panose="020B0604020202020204" pitchFamily="34" charset="0"/>
              </a:rPr>
              <a:t>James Bond film.</a:t>
            </a:r>
          </a:p>
        </p:txBody>
      </p:sp>
      <p:pic>
        <p:nvPicPr>
          <p:cNvPr id="210950" name="Picture 11" descr="I:\temp\sky.jpg">
            <a:extLst>
              <a:ext uri="{FF2B5EF4-FFF2-40B4-BE49-F238E27FC236}">
                <a16:creationId xmlns:a16="http://schemas.microsoft.com/office/drawing/2014/main" id="{E20CC54D-9917-48AF-9241-4B32C175DD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2362200"/>
            <a:ext cx="2133600"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2993" name="Group 2">
            <a:extLst>
              <a:ext uri="{FF2B5EF4-FFF2-40B4-BE49-F238E27FC236}">
                <a16:creationId xmlns:a16="http://schemas.microsoft.com/office/drawing/2014/main" id="{711F531A-208C-4AB5-9969-9964AEFFEA58}"/>
              </a:ext>
            </a:extLst>
          </p:cNvPr>
          <p:cNvGrpSpPr>
            <a:grpSpLocks/>
          </p:cNvGrpSpPr>
          <p:nvPr/>
        </p:nvGrpSpPr>
        <p:grpSpPr bwMode="auto">
          <a:xfrm>
            <a:off x="0" y="0"/>
            <a:ext cx="9144000" cy="976313"/>
            <a:chOff x="0" y="0"/>
            <a:chExt cx="5760" cy="615"/>
          </a:xfrm>
        </p:grpSpPr>
        <p:sp>
          <p:nvSpPr>
            <p:cNvPr id="212999" name="Text Box 3">
              <a:extLst>
                <a:ext uri="{FF2B5EF4-FFF2-40B4-BE49-F238E27FC236}">
                  <a16:creationId xmlns:a16="http://schemas.microsoft.com/office/drawing/2014/main" id="{A8AF9AFC-3FB0-4DF7-8254-C7AE2373ACF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13000" name="Text Box 4">
              <a:extLst>
                <a:ext uri="{FF2B5EF4-FFF2-40B4-BE49-F238E27FC236}">
                  <a16:creationId xmlns:a16="http://schemas.microsoft.com/office/drawing/2014/main" id="{03CD1B33-455B-4B2D-B795-F18B3C1C09F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12994" name="Text Box 5">
            <a:extLst>
              <a:ext uri="{FF2B5EF4-FFF2-40B4-BE49-F238E27FC236}">
                <a16:creationId xmlns:a16="http://schemas.microsoft.com/office/drawing/2014/main" id="{B9B32B52-21FB-4B44-9B27-EF6D4A54D9D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12995" name="Rectangle 6">
            <a:extLst>
              <a:ext uri="{FF2B5EF4-FFF2-40B4-BE49-F238E27FC236}">
                <a16:creationId xmlns:a16="http://schemas.microsoft.com/office/drawing/2014/main" id="{C44EFDD4-2379-4F8E-9043-199AA8B87702}"/>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5B43236D-D715-4358-8626-5730C5A0E795}"/>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12997" name="Rectangle 1">
            <a:extLst>
              <a:ext uri="{FF2B5EF4-FFF2-40B4-BE49-F238E27FC236}">
                <a16:creationId xmlns:a16="http://schemas.microsoft.com/office/drawing/2014/main" id="{1854ED55-12AF-425B-A9F6-5ED8E08371F5}"/>
              </a:ext>
            </a:extLst>
          </p:cNvPr>
          <p:cNvSpPr>
            <a:spLocks noChangeArrowheads="1"/>
          </p:cNvSpPr>
          <p:nvPr/>
        </p:nvSpPr>
        <p:spPr bwMode="auto">
          <a:xfrm>
            <a:off x="533400" y="2381250"/>
            <a:ext cx="80772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200" b="0" dirty="0"/>
              <a:t>Fox Sports’ broadcast of the Super Bowl included 4K and 8K cameras, augmented reality, and next-gen graphics and stats</a:t>
            </a:r>
          </a:p>
          <a:p>
            <a:pPr eaLnBrk="1" hangingPunct="1"/>
            <a:endParaRPr lang="en-US" altLang="en-US" sz="2200" b="0" dirty="0"/>
          </a:p>
          <a:p>
            <a:pPr eaLnBrk="1" hangingPunct="1"/>
            <a:r>
              <a:rPr lang="en-US" altLang="en-US" sz="2200" b="0" dirty="0"/>
              <a:t>According to the Sports Business Journal, the Pittsburgh Pirates upgraded the suites at PNC Park in </a:t>
            </a:r>
            <a:r>
              <a:rPr lang="is-IS" altLang="en-US" sz="2200" b="0" dirty="0"/>
              <a:t>2017</a:t>
            </a:r>
            <a:r>
              <a:rPr lang="en-US" altLang="en-US" sz="2200" b="0" dirty="0"/>
              <a:t>, adding new furniture, countertops, flooring and a 65-inch 4K television to each suite </a:t>
            </a:r>
          </a:p>
        </p:txBody>
      </p:sp>
      <p:pic>
        <p:nvPicPr>
          <p:cNvPr id="212998" name="Picture 2" descr="SuperBowl51_what_channel_logos_0.jpg">
            <a:extLst>
              <a:ext uri="{FF2B5EF4-FFF2-40B4-BE49-F238E27FC236}">
                <a16:creationId xmlns:a16="http://schemas.microsoft.com/office/drawing/2014/main" id="{C6102604-421F-4C8F-826E-013534C8F7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4876800"/>
            <a:ext cx="28194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1607"/>
                                        </p:tgtEl>
                                        <p:attrNameLst>
                                          <p:attrName>style.visibility</p:attrName>
                                        </p:attrNameLst>
                                      </p:cBhvr>
                                      <p:to>
                                        <p:strVal val="visible"/>
                                      </p:to>
                                    </p:set>
                                    <p:animEffect transition="in" filter="diamond(in)">
                                      <p:cBhvr>
                                        <p:cTn id="7" dur="1000"/>
                                        <p:tgtEl>
                                          <p:spTgt spid="281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41" name="Group 2">
            <a:extLst>
              <a:ext uri="{FF2B5EF4-FFF2-40B4-BE49-F238E27FC236}">
                <a16:creationId xmlns:a16="http://schemas.microsoft.com/office/drawing/2014/main" id="{D2B2A14F-37EA-4A4F-9224-AC9541B58E11}"/>
              </a:ext>
            </a:extLst>
          </p:cNvPr>
          <p:cNvGrpSpPr>
            <a:grpSpLocks/>
          </p:cNvGrpSpPr>
          <p:nvPr/>
        </p:nvGrpSpPr>
        <p:grpSpPr bwMode="auto">
          <a:xfrm>
            <a:off x="0" y="0"/>
            <a:ext cx="9144000" cy="976313"/>
            <a:chOff x="0" y="0"/>
            <a:chExt cx="5760" cy="615"/>
          </a:xfrm>
        </p:grpSpPr>
        <p:sp>
          <p:nvSpPr>
            <p:cNvPr id="215047" name="Text Box 3">
              <a:extLst>
                <a:ext uri="{FF2B5EF4-FFF2-40B4-BE49-F238E27FC236}">
                  <a16:creationId xmlns:a16="http://schemas.microsoft.com/office/drawing/2014/main" id="{60752949-B39E-42BF-9809-8DEF321E69D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15048" name="Text Box 4">
              <a:extLst>
                <a:ext uri="{FF2B5EF4-FFF2-40B4-BE49-F238E27FC236}">
                  <a16:creationId xmlns:a16="http://schemas.microsoft.com/office/drawing/2014/main" id="{F9AB0CCB-E29F-45BC-90DA-3A964E76F94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15042" name="Text Box 5">
            <a:extLst>
              <a:ext uri="{FF2B5EF4-FFF2-40B4-BE49-F238E27FC236}">
                <a16:creationId xmlns:a16="http://schemas.microsoft.com/office/drawing/2014/main" id="{C58F32AD-1527-4AF9-B874-EC6D702F154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15043" name="Rectangle 6">
            <a:extLst>
              <a:ext uri="{FF2B5EF4-FFF2-40B4-BE49-F238E27FC236}">
                <a16:creationId xmlns:a16="http://schemas.microsoft.com/office/drawing/2014/main" id="{5FF278AE-70B5-4DF7-9A33-BCDF65EC34F1}"/>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F6B7C1C8-A1F1-4D1F-8C07-B0E6517763EA}"/>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15045" name="Rectangle 1">
            <a:extLst>
              <a:ext uri="{FF2B5EF4-FFF2-40B4-BE49-F238E27FC236}">
                <a16:creationId xmlns:a16="http://schemas.microsoft.com/office/drawing/2014/main" id="{700BAC52-F449-4AE5-96AD-264D107E3AB7}"/>
              </a:ext>
            </a:extLst>
          </p:cNvPr>
          <p:cNvSpPr>
            <a:spLocks noChangeArrowheads="1"/>
          </p:cNvSpPr>
          <p:nvPr/>
        </p:nvSpPr>
        <p:spPr bwMode="auto">
          <a:xfrm>
            <a:off x="304800" y="2590800"/>
            <a:ext cx="60960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200" b="0" dirty="0"/>
              <a:t>ESPN deployed a 4D Replay system at the 2018 Home Run Derby that provided viewers with 360-degree replays of homers throughout the telecast</a:t>
            </a:r>
          </a:p>
          <a:p>
            <a:pPr eaLnBrk="1" hangingPunct="1"/>
            <a:endParaRPr lang="en-US" altLang="en-US" sz="2200" b="0" dirty="0"/>
          </a:p>
          <a:p>
            <a:pPr eaLnBrk="1" hangingPunct="1"/>
            <a:r>
              <a:rPr lang="en-US" altLang="en-US" sz="2200" b="0" dirty="0"/>
              <a:t>According to </a:t>
            </a:r>
            <a:r>
              <a:rPr lang="en-US" altLang="en-US" sz="2200" b="0" dirty="0" err="1"/>
              <a:t>sportsvideo.org</a:t>
            </a:r>
            <a:r>
              <a:rPr lang="en-US" altLang="en-US" sz="2200" b="0" dirty="0"/>
              <a:t>, the technology relied on 60 4K cameras mounted on the concourse level behind home plate and stretching from first to third base</a:t>
            </a:r>
          </a:p>
        </p:txBody>
      </p:sp>
      <p:pic>
        <p:nvPicPr>
          <p:cNvPr id="215046" name="Picture 2" descr="Screen Shot 2018-07-27 at 4.26.10 PM.png">
            <a:extLst>
              <a:ext uri="{FF2B5EF4-FFF2-40B4-BE49-F238E27FC236}">
                <a16:creationId xmlns:a16="http://schemas.microsoft.com/office/drawing/2014/main" id="{44EF1C20-E8A0-4FC1-8D70-5C0D252EB63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2667000"/>
            <a:ext cx="2514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1607"/>
                                        </p:tgtEl>
                                        <p:attrNameLst>
                                          <p:attrName>style.visibility</p:attrName>
                                        </p:attrNameLst>
                                      </p:cBhvr>
                                      <p:to>
                                        <p:strVal val="visible"/>
                                      </p:to>
                                    </p:set>
                                    <p:animEffect transition="in" filter="diamond(in)">
                                      <p:cBhvr>
                                        <p:cTn id="7" dur="1000"/>
                                        <p:tgtEl>
                                          <p:spTgt spid="281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7089" name="Group 2">
            <a:extLst>
              <a:ext uri="{FF2B5EF4-FFF2-40B4-BE49-F238E27FC236}">
                <a16:creationId xmlns:a16="http://schemas.microsoft.com/office/drawing/2014/main" id="{CC185BC2-428A-4FFB-AEB8-EA59CA3387C1}"/>
              </a:ext>
            </a:extLst>
          </p:cNvPr>
          <p:cNvGrpSpPr>
            <a:grpSpLocks/>
          </p:cNvGrpSpPr>
          <p:nvPr/>
        </p:nvGrpSpPr>
        <p:grpSpPr bwMode="auto">
          <a:xfrm>
            <a:off x="0" y="0"/>
            <a:ext cx="9144000" cy="976313"/>
            <a:chOff x="0" y="0"/>
            <a:chExt cx="5760" cy="615"/>
          </a:xfrm>
        </p:grpSpPr>
        <p:sp>
          <p:nvSpPr>
            <p:cNvPr id="217094" name="Text Box 3">
              <a:extLst>
                <a:ext uri="{FF2B5EF4-FFF2-40B4-BE49-F238E27FC236}">
                  <a16:creationId xmlns:a16="http://schemas.microsoft.com/office/drawing/2014/main" id="{B93F7EF4-CBBA-49D5-9C7D-16DFC29FC74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17095" name="Text Box 4">
              <a:extLst>
                <a:ext uri="{FF2B5EF4-FFF2-40B4-BE49-F238E27FC236}">
                  <a16:creationId xmlns:a16="http://schemas.microsoft.com/office/drawing/2014/main" id="{C6F0D5B7-0867-4DB5-AB5D-FF473C5C7A4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17090" name="Text Box 5">
            <a:extLst>
              <a:ext uri="{FF2B5EF4-FFF2-40B4-BE49-F238E27FC236}">
                <a16:creationId xmlns:a16="http://schemas.microsoft.com/office/drawing/2014/main" id="{1084AEB9-54B5-4F25-9E1C-C63D1E02EEC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17091" name="Rectangle 6">
            <a:extLst>
              <a:ext uri="{FF2B5EF4-FFF2-40B4-BE49-F238E27FC236}">
                <a16:creationId xmlns:a16="http://schemas.microsoft.com/office/drawing/2014/main" id="{13ABC70D-2923-40BB-8D79-397CBF128442}"/>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64B250C4-2EB9-49BE-B0FB-3B33E37A1A52}"/>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17093" name="Rectangle 2">
            <a:extLst>
              <a:ext uri="{FF2B5EF4-FFF2-40B4-BE49-F238E27FC236}">
                <a16:creationId xmlns:a16="http://schemas.microsoft.com/office/drawing/2014/main" id="{35756D8C-7D80-4C3D-9707-B289CE42FB5C}"/>
              </a:ext>
            </a:extLst>
          </p:cNvPr>
          <p:cNvSpPr>
            <a:spLocks noChangeArrowheads="1"/>
          </p:cNvSpPr>
          <p:nvPr/>
        </p:nvSpPr>
        <p:spPr bwMode="auto">
          <a:xfrm>
            <a:off x="457200" y="2590800"/>
            <a:ext cx="81534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t>While Google’s “glass” project might have flopped, others remain intrigued about the prospects of streaming video from the athlete or performer’s perspective through a pair of technologically advanced glasses and its potential to impact the sports and entertainment consumer’s home viewing experience</a:t>
            </a:r>
          </a:p>
          <a:p>
            <a:pPr eaLnBrk="1" hangingPunct="1"/>
            <a:endParaRPr lang="en-US" altLang="en-US" b="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9137" name="Group 2">
            <a:extLst>
              <a:ext uri="{FF2B5EF4-FFF2-40B4-BE49-F238E27FC236}">
                <a16:creationId xmlns:a16="http://schemas.microsoft.com/office/drawing/2014/main" id="{2302363E-857B-4850-AAE5-C0E294809E45}"/>
              </a:ext>
            </a:extLst>
          </p:cNvPr>
          <p:cNvGrpSpPr>
            <a:grpSpLocks/>
          </p:cNvGrpSpPr>
          <p:nvPr/>
        </p:nvGrpSpPr>
        <p:grpSpPr bwMode="auto">
          <a:xfrm>
            <a:off x="0" y="0"/>
            <a:ext cx="9144000" cy="976313"/>
            <a:chOff x="0" y="0"/>
            <a:chExt cx="5760" cy="615"/>
          </a:xfrm>
        </p:grpSpPr>
        <p:sp>
          <p:nvSpPr>
            <p:cNvPr id="219143" name="Text Box 3">
              <a:extLst>
                <a:ext uri="{FF2B5EF4-FFF2-40B4-BE49-F238E27FC236}">
                  <a16:creationId xmlns:a16="http://schemas.microsoft.com/office/drawing/2014/main" id="{18D88754-C7EA-47FC-97A8-FF6B9FBE089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19144" name="Text Box 4">
              <a:extLst>
                <a:ext uri="{FF2B5EF4-FFF2-40B4-BE49-F238E27FC236}">
                  <a16:creationId xmlns:a16="http://schemas.microsoft.com/office/drawing/2014/main" id="{C82EA46C-D29F-4E3A-9A30-26CB27C7F12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19138" name="Text Box 5">
            <a:extLst>
              <a:ext uri="{FF2B5EF4-FFF2-40B4-BE49-F238E27FC236}">
                <a16:creationId xmlns:a16="http://schemas.microsoft.com/office/drawing/2014/main" id="{2C110835-CDA3-459D-93DB-64420628822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19139" name="Rectangle 6">
            <a:extLst>
              <a:ext uri="{FF2B5EF4-FFF2-40B4-BE49-F238E27FC236}">
                <a16:creationId xmlns:a16="http://schemas.microsoft.com/office/drawing/2014/main" id="{6C7F17E7-2F88-4385-B09B-B1363883DB4D}"/>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A3895FF0-1211-4F80-A70D-A69F41AD31EC}"/>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pic>
        <p:nvPicPr>
          <p:cNvPr id="219141" name="Picture 9" descr="https://www.sporttechie.com/wp-content/uploads/2017/05/spectacles-featured.png">
            <a:extLst>
              <a:ext uri="{FF2B5EF4-FFF2-40B4-BE49-F238E27FC236}">
                <a16:creationId xmlns:a16="http://schemas.microsoft.com/office/drawing/2014/main" id="{041F056E-3A97-492E-ACFC-8ADBF98C7E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2038" y="3962400"/>
            <a:ext cx="47847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142" name="Rectangle 2">
            <a:extLst>
              <a:ext uri="{FF2B5EF4-FFF2-40B4-BE49-F238E27FC236}">
                <a16:creationId xmlns:a16="http://schemas.microsoft.com/office/drawing/2014/main" id="{9AD6F77D-D94B-4D68-A94D-A1C4AE51DB3D}"/>
              </a:ext>
            </a:extLst>
          </p:cNvPr>
          <p:cNvSpPr>
            <a:spLocks noChangeArrowheads="1"/>
          </p:cNvSpPr>
          <p:nvPr/>
        </p:nvSpPr>
        <p:spPr bwMode="auto">
          <a:xfrm>
            <a:off x="571500" y="2552700"/>
            <a:ext cx="8305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solidFill>
                  <a:srgbClr val="22228B"/>
                </a:solidFill>
              </a:rPr>
              <a:t>Poised to potentially fill that niche is Snapchat’s “spectacles” product, which can help to bring fans closer to the action</a:t>
            </a:r>
          </a:p>
          <a:p>
            <a:pPr algn="ctr" eaLnBrk="1" hangingPunct="1"/>
            <a:endParaRPr lang="en-US" altLang="en-US" b="0">
              <a:solidFill>
                <a:srgbClr val="22228B"/>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1185" name="Group 2">
            <a:extLst>
              <a:ext uri="{FF2B5EF4-FFF2-40B4-BE49-F238E27FC236}">
                <a16:creationId xmlns:a16="http://schemas.microsoft.com/office/drawing/2014/main" id="{250CAD40-2939-4E1F-9126-E1F34AABE6E9}"/>
              </a:ext>
            </a:extLst>
          </p:cNvPr>
          <p:cNvGrpSpPr>
            <a:grpSpLocks/>
          </p:cNvGrpSpPr>
          <p:nvPr/>
        </p:nvGrpSpPr>
        <p:grpSpPr bwMode="auto">
          <a:xfrm>
            <a:off x="0" y="0"/>
            <a:ext cx="9144000" cy="976313"/>
            <a:chOff x="0" y="0"/>
            <a:chExt cx="5760" cy="615"/>
          </a:xfrm>
        </p:grpSpPr>
        <p:sp>
          <p:nvSpPr>
            <p:cNvPr id="221191" name="Text Box 3">
              <a:extLst>
                <a:ext uri="{FF2B5EF4-FFF2-40B4-BE49-F238E27FC236}">
                  <a16:creationId xmlns:a16="http://schemas.microsoft.com/office/drawing/2014/main" id="{AC892EB0-D58B-40D9-AD4E-6E2E31C5081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21192" name="Text Box 4">
              <a:extLst>
                <a:ext uri="{FF2B5EF4-FFF2-40B4-BE49-F238E27FC236}">
                  <a16:creationId xmlns:a16="http://schemas.microsoft.com/office/drawing/2014/main" id="{633393D2-D5B5-4785-9DD9-1B6C9700B90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21186" name="Text Box 5">
            <a:extLst>
              <a:ext uri="{FF2B5EF4-FFF2-40B4-BE49-F238E27FC236}">
                <a16:creationId xmlns:a16="http://schemas.microsoft.com/office/drawing/2014/main" id="{C1B0D4E2-5E12-4BAE-ADA0-3E786249875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21187" name="Rectangle 6">
            <a:extLst>
              <a:ext uri="{FF2B5EF4-FFF2-40B4-BE49-F238E27FC236}">
                <a16:creationId xmlns:a16="http://schemas.microsoft.com/office/drawing/2014/main" id="{0E7DD250-1C50-4125-B76B-551B78ADE925}"/>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21188" name="Rectangle 7">
            <a:extLst>
              <a:ext uri="{FF2B5EF4-FFF2-40B4-BE49-F238E27FC236}">
                <a16:creationId xmlns:a16="http://schemas.microsoft.com/office/drawing/2014/main" id="{7D616341-5F2D-4054-992F-7F881F10A2FE}"/>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21189" name="Rectangle 2">
            <a:extLst>
              <a:ext uri="{FF2B5EF4-FFF2-40B4-BE49-F238E27FC236}">
                <a16:creationId xmlns:a16="http://schemas.microsoft.com/office/drawing/2014/main" id="{A08D0597-8870-4FCF-9701-309971783E35}"/>
              </a:ext>
            </a:extLst>
          </p:cNvPr>
          <p:cNvSpPr>
            <a:spLocks noChangeArrowheads="1"/>
          </p:cNvSpPr>
          <p:nvPr/>
        </p:nvSpPr>
        <p:spPr bwMode="auto">
          <a:xfrm>
            <a:off x="152400" y="2552700"/>
            <a:ext cx="50292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200" b="0" dirty="0">
                <a:solidFill>
                  <a:srgbClr val="22228B"/>
                </a:solidFill>
              </a:rPr>
              <a:t>MLB Network used Snapchat Spectacles to give fans an on-field experience throughout the 2018 MLB All-Star festivities.</a:t>
            </a:r>
          </a:p>
          <a:p>
            <a:pPr algn="ctr" eaLnBrk="1" hangingPunct="1"/>
            <a:r>
              <a:rPr lang="en-US" altLang="en-US" sz="2200" b="0" dirty="0">
                <a:solidFill>
                  <a:srgbClr val="22228B"/>
                </a:solidFill>
              </a:rPr>
              <a:t> </a:t>
            </a:r>
          </a:p>
          <a:p>
            <a:pPr algn="ctr" eaLnBrk="1" hangingPunct="1"/>
            <a:r>
              <a:rPr lang="en-US" altLang="en-US" sz="2200" b="0" dirty="0">
                <a:solidFill>
                  <a:srgbClr val="22228B"/>
                </a:solidFill>
              </a:rPr>
              <a:t>According to </a:t>
            </a:r>
            <a:r>
              <a:rPr lang="en-US" altLang="en-US" sz="2200" b="0" dirty="0" err="1">
                <a:solidFill>
                  <a:srgbClr val="22228B"/>
                </a:solidFill>
              </a:rPr>
              <a:t>sportsvideo.org</a:t>
            </a:r>
            <a:r>
              <a:rPr lang="en-US" altLang="en-US" sz="2200" b="0" dirty="0">
                <a:solidFill>
                  <a:srgbClr val="22228B"/>
                </a:solidFill>
              </a:rPr>
              <a:t>, MLB Network analyst Harold Reynolds wore Snapchat Spectacles during the MLB Futures Game on Sunday, providing fans with unique social-first content.</a:t>
            </a:r>
          </a:p>
        </p:txBody>
      </p:sp>
      <p:pic>
        <p:nvPicPr>
          <p:cNvPr id="221190" name="Picture 9" descr="https://www.sportsvideo.org/new/wp-content/uploads/2018/07/ASG-MLB-Social-SnapSpecs.jpg">
            <a:extLst>
              <a:ext uri="{FF2B5EF4-FFF2-40B4-BE49-F238E27FC236}">
                <a16:creationId xmlns:a16="http://schemas.microsoft.com/office/drawing/2014/main" id="{C205204F-AC9E-4635-B110-918CF0FFAD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3124200"/>
            <a:ext cx="295275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3233" name="Group 2">
            <a:extLst>
              <a:ext uri="{FF2B5EF4-FFF2-40B4-BE49-F238E27FC236}">
                <a16:creationId xmlns:a16="http://schemas.microsoft.com/office/drawing/2014/main" id="{EB33D943-B0C3-434F-B9A2-111EFFB80E1C}"/>
              </a:ext>
            </a:extLst>
          </p:cNvPr>
          <p:cNvGrpSpPr>
            <a:grpSpLocks/>
          </p:cNvGrpSpPr>
          <p:nvPr/>
        </p:nvGrpSpPr>
        <p:grpSpPr bwMode="auto">
          <a:xfrm>
            <a:off x="0" y="0"/>
            <a:ext cx="9144000" cy="976313"/>
            <a:chOff x="0" y="0"/>
            <a:chExt cx="5760" cy="615"/>
          </a:xfrm>
        </p:grpSpPr>
        <p:sp>
          <p:nvSpPr>
            <p:cNvPr id="223238" name="Text Box 3">
              <a:extLst>
                <a:ext uri="{FF2B5EF4-FFF2-40B4-BE49-F238E27FC236}">
                  <a16:creationId xmlns:a16="http://schemas.microsoft.com/office/drawing/2014/main" id="{9646DEBE-0114-4388-916C-8CD26CEC7AC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23239" name="Text Box 4">
              <a:extLst>
                <a:ext uri="{FF2B5EF4-FFF2-40B4-BE49-F238E27FC236}">
                  <a16:creationId xmlns:a16="http://schemas.microsoft.com/office/drawing/2014/main" id="{3E179849-EE7B-416A-9750-978D8B10B63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23234" name="Text Box 5">
            <a:extLst>
              <a:ext uri="{FF2B5EF4-FFF2-40B4-BE49-F238E27FC236}">
                <a16:creationId xmlns:a16="http://schemas.microsoft.com/office/drawing/2014/main" id="{DE9130E1-C0E9-4FAE-8408-4B8F164995B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23235" name="Rectangle 6">
            <a:extLst>
              <a:ext uri="{FF2B5EF4-FFF2-40B4-BE49-F238E27FC236}">
                <a16:creationId xmlns:a16="http://schemas.microsoft.com/office/drawing/2014/main" id="{79FCBEEA-F31F-4C48-B96B-BC76A0EA951E}"/>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0D35D00F-7563-4A44-8B3E-EC10690B966B}"/>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81608" name="Rectangle 8">
            <a:extLst>
              <a:ext uri="{FF2B5EF4-FFF2-40B4-BE49-F238E27FC236}">
                <a16:creationId xmlns:a16="http://schemas.microsoft.com/office/drawing/2014/main" id="{90C5A52E-7D1F-4B4F-996F-D083B6779A2B}"/>
              </a:ext>
            </a:extLst>
          </p:cNvPr>
          <p:cNvSpPr>
            <a:spLocks noChangeArrowheads="1"/>
          </p:cNvSpPr>
          <p:nvPr/>
        </p:nvSpPr>
        <p:spPr bwMode="auto">
          <a:xfrm>
            <a:off x="381000" y="2895600"/>
            <a:ext cx="84582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algn="ctr" eaLnBrk="1" hangingPunct="1"/>
            <a:r>
              <a:rPr lang="en-US" altLang="en-US" sz="2800" b="0" i="1" dirty="0"/>
              <a:t>Many believe the future in live sports programming may be through virtual reality</a:t>
            </a:r>
          </a:p>
          <a:p>
            <a:pPr marL="0" lvl="4" eaLnBrk="1" hangingPunct="1"/>
            <a:endParaRPr lang="en-US" altLang="en-US" b="0" dirty="0"/>
          </a:p>
          <a:p>
            <a:pPr marL="0" lvl="4" eaLnBrk="1" hangingPunct="1"/>
            <a:r>
              <a:rPr lang="en-US" altLang="en-US" b="0" dirty="0"/>
              <a:t>In 2016, the NCAA partnered with Fox Sports and </a:t>
            </a:r>
            <a:r>
              <a:rPr lang="en-US" altLang="en-US" b="0" dirty="0" err="1"/>
              <a:t>NextVR</a:t>
            </a:r>
            <a:r>
              <a:rPr lang="en-US" altLang="en-US" b="0" dirty="0"/>
              <a:t> to offer the entire men's basketball Big East tournament in VR –the first time an entire tournament has been offered in VR.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816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81" name="Group 2">
            <a:extLst>
              <a:ext uri="{FF2B5EF4-FFF2-40B4-BE49-F238E27FC236}">
                <a16:creationId xmlns:a16="http://schemas.microsoft.com/office/drawing/2014/main" id="{69A47755-FEBE-4A56-930F-66B9F2967A38}"/>
              </a:ext>
            </a:extLst>
          </p:cNvPr>
          <p:cNvGrpSpPr>
            <a:grpSpLocks/>
          </p:cNvGrpSpPr>
          <p:nvPr/>
        </p:nvGrpSpPr>
        <p:grpSpPr bwMode="auto">
          <a:xfrm>
            <a:off x="0" y="0"/>
            <a:ext cx="9144000" cy="976313"/>
            <a:chOff x="0" y="0"/>
            <a:chExt cx="5760" cy="615"/>
          </a:xfrm>
        </p:grpSpPr>
        <p:sp>
          <p:nvSpPr>
            <p:cNvPr id="225287" name="Text Box 3">
              <a:extLst>
                <a:ext uri="{FF2B5EF4-FFF2-40B4-BE49-F238E27FC236}">
                  <a16:creationId xmlns:a16="http://schemas.microsoft.com/office/drawing/2014/main" id="{15A1761D-AEEC-4885-A3AB-46ADCA717BF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25288" name="Text Box 4">
              <a:extLst>
                <a:ext uri="{FF2B5EF4-FFF2-40B4-BE49-F238E27FC236}">
                  <a16:creationId xmlns:a16="http://schemas.microsoft.com/office/drawing/2014/main" id="{2852CDD5-357D-45C2-B58E-D7E67C91800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25282" name="Text Box 5">
            <a:extLst>
              <a:ext uri="{FF2B5EF4-FFF2-40B4-BE49-F238E27FC236}">
                <a16:creationId xmlns:a16="http://schemas.microsoft.com/office/drawing/2014/main" id="{1AA3E447-780B-4E19-940E-D9E5B9981FA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25283" name="Rectangle 6">
            <a:extLst>
              <a:ext uri="{FF2B5EF4-FFF2-40B4-BE49-F238E27FC236}">
                <a16:creationId xmlns:a16="http://schemas.microsoft.com/office/drawing/2014/main" id="{A457EC25-B890-448E-9F74-5242E985F7AC}"/>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3CC5583A-F545-437F-A0E3-C3F0A97F4EF0}"/>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81608" name="Rectangle 8">
            <a:extLst>
              <a:ext uri="{FF2B5EF4-FFF2-40B4-BE49-F238E27FC236}">
                <a16:creationId xmlns:a16="http://schemas.microsoft.com/office/drawing/2014/main" id="{747B12FE-00BB-4659-B27B-7D15905A1F82}"/>
              </a:ext>
            </a:extLst>
          </p:cNvPr>
          <p:cNvSpPr>
            <a:spLocks noChangeArrowheads="1"/>
          </p:cNvSpPr>
          <p:nvPr/>
        </p:nvSpPr>
        <p:spPr bwMode="auto">
          <a:xfrm>
            <a:off x="381000" y="2362200"/>
            <a:ext cx="8458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eaLnBrk="1" hangingPunct="1"/>
            <a:r>
              <a:rPr lang="en-US" altLang="en-US" b="0"/>
              <a:t>In </a:t>
            </a:r>
            <a:r>
              <a:rPr lang="is-IS" altLang="en-US" b="0"/>
              <a:t>2017</a:t>
            </a:r>
            <a:r>
              <a:rPr lang="en-US" altLang="en-US" b="0"/>
              <a:t>, ESPN broadcast the X Games live, in VR, from Minneapolis, when it streamed skateboarding and BMX racing events for its first live VR production</a:t>
            </a:r>
          </a:p>
        </p:txBody>
      </p:sp>
      <p:pic>
        <p:nvPicPr>
          <p:cNvPr id="225286" name="Picture 1" descr="default_800x450.jpg">
            <a:extLst>
              <a:ext uri="{FF2B5EF4-FFF2-40B4-BE49-F238E27FC236}">
                <a16:creationId xmlns:a16="http://schemas.microsoft.com/office/drawing/2014/main" id="{A084312D-7C19-472E-A424-D2D6CA3911B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3733800"/>
            <a:ext cx="4648200" cy="261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816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7329" name="Group 2">
            <a:extLst>
              <a:ext uri="{FF2B5EF4-FFF2-40B4-BE49-F238E27FC236}">
                <a16:creationId xmlns:a16="http://schemas.microsoft.com/office/drawing/2014/main" id="{23535CE9-232C-4B33-9975-7BEE11A84675}"/>
              </a:ext>
            </a:extLst>
          </p:cNvPr>
          <p:cNvGrpSpPr>
            <a:grpSpLocks/>
          </p:cNvGrpSpPr>
          <p:nvPr/>
        </p:nvGrpSpPr>
        <p:grpSpPr bwMode="auto">
          <a:xfrm>
            <a:off x="0" y="0"/>
            <a:ext cx="9144000" cy="976313"/>
            <a:chOff x="0" y="0"/>
            <a:chExt cx="5760" cy="615"/>
          </a:xfrm>
        </p:grpSpPr>
        <p:sp>
          <p:nvSpPr>
            <p:cNvPr id="227335" name="Text Box 3">
              <a:extLst>
                <a:ext uri="{FF2B5EF4-FFF2-40B4-BE49-F238E27FC236}">
                  <a16:creationId xmlns:a16="http://schemas.microsoft.com/office/drawing/2014/main" id="{6E69AA74-C37F-4471-9EAF-D37E9E3E819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27336" name="Text Box 4">
              <a:extLst>
                <a:ext uri="{FF2B5EF4-FFF2-40B4-BE49-F238E27FC236}">
                  <a16:creationId xmlns:a16="http://schemas.microsoft.com/office/drawing/2014/main" id="{B93CFDE0-8B9A-4275-B9B6-ED525A7A832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27330" name="Text Box 5">
            <a:extLst>
              <a:ext uri="{FF2B5EF4-FFF2-40B4-BE49-F238E27FC236}">
                <a16:creationId xmlns:a16="http://schemas.microsoft.com/office/drawing/2014/main" id="{27AA6638-00F3-4535-A585-E9C9A731C53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27331" name="Rectangle 6">
            <a:extLst>
              <a:ext uri="{FF2B5EF4-FFF2-40B4-BE49-F238E27FC236}">
                <a16:creationId xmlns:a16="http://schemas.microsoft.com/office/drawing/2014/main" id="{74F48EB5-AB9C-4827-8F31-0DDB6D3992DB}"/>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B89B5173-72AD-4356-85A3-5CBB06ECC622}"/>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81608" name="Rectangle 8">
            <a:extLst>
              <a:ext uri="{FF2B5EF4-FFF2-40B4-BE49-F238E27FC236}">
                <a16:creationId xmlns:a16="http://schemas.microsoft.com/office/drawing/2014/main" id="{57F1EBAB-AF44-4C35-8131-C53E5FAEE63A}"/>
              </a:ext>
            </a:extLst>
          </p:cNvPr>
          <p:cNvSpPr>
            <a:spLocks noChangeArrowheads="1"/>
          </p:cNvSpPr>
          <p:nvPr/>
        </p:nvSpPr>
        <p:spPr bwMode="auto">
          <a:xfrm>
            <a:off x="381000" y="2324100"/>
            <a:ext cx="84582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eaLnBrk="1" hangingPunct="1"/>
            <a:r>
              <a:rPr lang="en-US" altLang="en-US" b="0"/>
              <a:t>Six Flags Over Georgia added the first North American VR roller coaster, giving fans the chance to fly like Superman or save the planet from alien invasion.</a:t>
            </a:r>
          </a:p>
        </p:txBody>
      </p:sp>
      <p:pic>
        <p:nvPicPr>
          <p:cNvPr id="227334" name="Picture 10" descr="I:\temp\6.jpg">
            <a:extLst>
              <a:ext uri="{FF2B5EF4-FFF2-40B4-BE49-F238E27FC236}">
                <a16:creationId xmlns:a16="http://schemas.microsoft.com/office/drawing/2014/main" id="{843D97AE-FE21-4B42-AE32-FFFB27FA03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3886200"/>
            <a:ext cx="4038600" cy="226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816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2">
            <a:extLst>
              <a:ext uri="{FF2B5EF4-FFF2-40B4-BE49-F238E27FC236}">
                <a16:creationId xmlns:a16="http://schemas.microsoft.com/office/drawing/2014/main" id="{518944D1-E66A-4F72-80C7-AFBE30BA41A3}"/>
              </a:ext>
            </a:extLst>
          </p:cNvPr>
          <p:cNvGrpSpPr>
            <a:grpSpLocks/>
          </p:cNvGrpSpPr>
          <p:nvPr/>
        </p:nvGrpSpPr>
        <p:grpSpPr bwMode="auto">
          <a:xfrm>
            <a:off x="0" y="0"/>
            <a:ext cx="9144000" cy="976313"/>
            <a:chOff x="0" y="0"/>
            <a:chExt cx="5760" cy="615"/>
          </a:xfrm>
        </p:grpSpPr>
        <p:sp>
          <p:nvSpPr>
            <p:cNvPr id="28679" name="Text Box 3">
              <a:extLst>
                <a:ext uri="{FF2B5EF4-FFF2-40B4-BE49-F238E27FC236}">
                  <a16:creationId xmlns:a16="http://schemas.microsoft.com/office/drawing/2014/main" id="{38916FB8-46A8-46BE-8A38-F8EB6DD53F1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8680" name="Text Box 4">
              <a:extLst>
                <a:ext uri="{FF2B5EF4-FFF2-40B4-BE49-F238E27FC236}">
                  <a16:creationId xmlns:a16="http://schemas.microsoft.com/office/drawing/2014/main" id="{8963EBEC-F5D7-485B-9E20-607982302D2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8674" name="Text Box 5">
            <a:extLst>
              <a:ext uri="{FF2B5EF4-FFF2-40B4-BE49-F238E27FC236}">
                <a16:creationId xmlns:a16="http://schemas.microsoft.com/office/drawing/2014/main" id="{12B7EDDD-0D2A-4BEC-A9FC-E6B79BF02022}"/>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
        <p:nvSpPr>
          <p:cNvPr id="93190" name="Rectangle 6">
            <a:extLst>
              <a:ext uri="{FF2B5EF4-FFF2-40B4-BE49-F238E27FC236}">
                <a16:creationId xmlns:a16="http://schemas.microsoft.com/office/drawing/2014/main" id="{397EAB24-6976-4375-93DD-C95DBD208F10}"/>
              </a:ext>
            </a:extLst>
          </p:cNvPr>
          <p:cNvSpPr>
            <a:spLocks noChangeArrowheads="1"/>
          </p:cNvSpPr>
          <p:nvPr/>
        </p:nvSpPr>
        <p:spPr bwMode="auto">
          <a:xfrm>
            <a:off x="609600" y="2438400"/>
            <a:ext cx="822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b="0" i="1">
                <a:solidFill>
                  <a:srgbClr val="000099"/>
                </a:solidFill>
              </a:rPr>
              <a:t>Examples of intangible product attributes:</a:t>
            </a:r>
          </a:p>
        </p:txBody>
      </p:sp>
      <p:sp>
        <p:nvSpPr>
          <p:cNvPr id="28676" name="Line 7">
            <a:extLst>
              <a:ext uri="{FF2B5EF4-FFF2-40B4-BE49-F238E27FC236}">
                <a16:creationId xmlns:a16="http://schemas.microsoft.com/office/drawing/2014/main" id="{0002E509-AD95-417F-9A39-C978875EE99A}"/>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92" name="Rectangle 8">
            <a:extLst>
              <a:ext uri="{FF2B5EF4-FFF2-40B4-BE49-F238E27FC236}">
                <a16:creationId xmlns:a16="http://schemas.microsoft.com/office/drawing/2014/main" id="{E91BAC1F-C20D-47EE-B759-6521EF57E8E8}"/>
              </a:ext>
            </a:extLst>
          </p:cNvPr>
          <p:cNvSpPr>
            <a:spLocks noChangeArrowheads="1"/>
          </p:cNvSpPr>
          <p:nvPr/>
        </p:nvSpPr>
        <p:spPr bwMode="auto">
          <a:xfrm>
            <a:off x="304800" y="3271838"/>
            <a:ext cx="8534400"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solidFill>
                  <a:srgbClr val="CC0000"/>
                </a:solidFill>
              </a:rPr>
              <a:t>The </a:t>
            </a:r>
            <a:r>
              <a:rPr lang="en-US" altLang="en-US">
                <a:solidFill>
                  <a:srgbClr val="CC0000"/>
                </a:solidFill>
              </a:rPr>
              <a:t>exhilaration</a:t>
            </a:r>
            <a:r>
              <a:rPr lang="en-US" altLang="en-US" b="0">
                <a:solidFill>
                  <a:srgbClr val="CC0000"/>
                </a:solidFill>
              </a:rPr>
              <a:t> we get from running our best marathon</a:t>
            </a:r>
          </a:p>
          <a:p>
            <a:pPr eaLnBrk="1" hangingPunct="1"/>
            <a:endParaRPr lang="en-US" altLang="en-US" sz="1400" b="0">
              <a:solidFill>
                <a:srgbClr val="CC0000"/>
              </a:solidFill>
            </a:endParaRPr>
          </a:p>
          <a:p>
            <a:pPr eaLnBrk="1" hangingPunct="1"/>
            <a:r>
              <a:rPr lang="en-US" altLang="en-US" b="0">
                <a:solidFill>
                  <a:srgbClr val="CC0000"/>
                </a:solidFill>
              </a:rPr>
              <a:t>The </a:t>
            </a:r>
            <a:r>
              <a:rPr lang="en-US" altLang="en-US">
                <a:solidFill>
                  <a:srgbClr val="CC0000"/>
                </a:solidFill>
              </a:rPr>
              <a:t>thrill</a:t>
            </a:r>
            <a:r>
              <a:rPr lang="en-US" altLang="en-US" b="0">
                <a:solidFill>
                  <a:srgbClr val="CC0000"/>
                </a:solidFill>
              </a:rPr>
              <a:t> of winning a competition</a:t>
            </a:r>
          </a:p>
          <a:p>
            <a:pPr eaLnBrk="1" hangingPunct="1"/>
            <a:endParaRPr lang="en-US" altLang="en-US" sz="1400" b="0">
              <a:solidFill>
                <a:srgbClr val="CC0000"/>
              </a:solidFill>
            </a:endParaRPr>
          </a:p>
          <a:p>
            <a:pPr eaLnBrk="1" hangingPunct="1"/>
            <a:r>
              <a:rPr lang="en-US" altLang="en-US" b="0">
                <a:solidFill>
                  <a:srgbClr val="CC0000"/>
                </a:solidFill>
              </a:rPr>
              <a:t>The </a:t>
            </a:r>
            <a:r>
              <a:rPr lang="en-US" altLang="en-US">
                <a:solidFill>
                  <a:srgbClr val="CC0000"/>
                </a:solidFill>
              </a:rPr>
              <a:t>satisfaction</a:t>
            </a:r>
            <a:r>
              <a:rPr lang="en-US" altLang="en-US" b="0">
                <a:solidFill>
                  <a:srgbClr val="CC0000"/>
                </a:solidFill>
              </a:rPr>
              <a:t> of scoring well on a challenging golf course</a:t>
            </a:r>
          </a:p>
          <a:p>
            <a:pPr eaLnBrk="1" hangingPunct="1"/>
            <a:endParaRPr lang="en-US" altLang="en-US" sz="1400" b="0">
              <a:solidFill>
                <a:srgbClr val="CC0000"/>
              </a:solidFill>
            </a:endParaRPr>
          </a:p>
          <a:p>
            <a:pPr eaLnBrk="1" hangingPunct="1"/>
            <a:r>
              <a:rPr lang="en-US" altLang="en-US" b="0">
                <a:solidFill>
                  <a:srgbClr val="CC0000"/>
                </a:solidFill>
              </a:rPr>
              <a:t>The </a:t>
            </a:r>
            <a:r>
              <a:rPr lang="en-US" altLang="en-US">
                <a:solidFill>
                  <a:srgbClr val="CC0000"/>
                </a:solidFill>
              </a:rPr>
              <a:t>pride</a:t>
            </a:r>
            <a:r>
              <a:rPr lang="en-US" altLang="en-US" b="0">
                <a:solidFill>
                  <a:srgbClr val="CC0000"/>
                </a:solidFill>
              </a:rPr>
              <a:t> we feel when teams we support win</a:t>
            </a:r>
          </a:p>
        </p:txBody>
      </p:sp>
      <p:sp>
        <p:nvSpPr>
          <p:cNvPr id="28678" name="Text Box 9">
            <a:extLst>
              <a:ext uri="{FF2B5EF4-FFF2-40B4-BE49-F238E27FC236}">
                <a16:creationId xmlns:a16="http://schemas.microsoft.com/office/drawing/2014/main" id="{F70F6785-942E-46C5-A734-BE4DE370B0D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93190">
                                            <p:txEl>
                                              <p:pRg st="0" end="0"/>
                                            </p:txEl>
                                          </p:spTgt>
                                        </p:tgtEl>
                                        <p:attrNameLst>
                                          <p:attrName>style.visibility</p:attrName>
                                        </p:attrNameLst>
                                      </p:cBhvr>
                                      <p:to>
                                        <p:strVal val="visible"/>
                                      </p:to>
                                    </p:set>
                                    <p:animEffect transition="in" filter="checkerboard(across)">
                                      <p:cBhvr>
                                        <p:cTn id="7" dur="500"/>
                                        <p:tgtEl>
                                          <p:spTgt spid="93190">
                                            <p:txEl>
                                              <p:pRg st="0" end="0"/>
                                            </p:txEl>
                                          </p:spTgt>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93192">
                                            <p:txEl>
                                              <p:pRg st="0" end="0"/>
                                            </p:txEl>
                                          </p:spTgt>
                                        </p:tgtEl>
                                        <p:attrNameLst>
                                          <p:attrName>style.visibility</p:attrName>
                                        </p:attrNameLst>
                                      </p:cBhvr>
                                      <p:to>
                                        <p:strVal val="visible"/>
                                      </p:to>
                                    </p:set>
                                    <p:animEffect transition="in" filter="blinds(horizontal)">
                                      <p:cBhvr>
                                        <p:cTn id="11" dur="1000"/>
                                        <p:tgtEl>
                                          <p:spTgt spid="93192">
                                            <p:txEl>
                                              <p:pRg st="0" end="0"/>
                                            </p:txEl>
                                          </p:spTgt>
                                        </p:tgtEl>
                                      </p:cBhvr>
                                    </p:animEffect>
                                  </p:childTnLst>
                                </p:cTn>
                              </p:par>
                            </p:childTnLst>
                          </p:cTn>
                        </p:par>
                        <p:par>
                          <p:cTn id="12" fill="hold" nodeType="afterGroup">
                            <p:stCondLst>
                              <p:cond delay="1500"/>
                            </p:stCondLst>
                            <p:childTnLst>
                              <p:par>
                                <p:cTn id="13" presetID="3" presetClass="entr" presetSubtype="10" fill="hold" nodeType="afterEffect">
                                  <p:stCondLst>
                                    <p:cond delay="0"/>
                                  </p:stCondLst>
                                  <p:childTnLst>
                                    <p:set>
                                      <p:cBhvr>
                                        <p:cTn id="14" dur="1" fill="hold">
                                          <p:stCondLst>
                                            <p:cond delay="0"/>
                                          </p:stCondLst>
                                        </p:cTn>
                                        <p:tgtEl>
                                          <p:spTgt spid="93192">
                                            <p:txEl>
                                              <p:pRg st="2" end="2"/>
                                            </p:txEl>
                                          </p:spTgt>
                                        </p:tgtEl>
                                        <p:attrNameLst>
                                          <p:attrName>style.visibility</p:attrName>
                                        </p:attrNameLst>
                                      </p:cBhvr>
                                      <p:to>
                                        <p:strVal val="visible"/>
                                      </p:to>
                                    </p:set>
                                    <p:animEffect transition="in" filter="blinds(horizontal)">
                                      <p:cBhvr>
                                        <p:cTn id="15" dur="1000"/>
                                        <p:tgtEl>
                                          <p:spTgt spid="93192">
                                            <p:txEl>
                                              <p:pRg st="2" end="2"/>
                                            </p:txEl>
                                          </p:spTgt>
                                        </p:tgtEl>
                                      </p:cBhvr>
                                    </p:animEffect>
                                  </p:childTnLst>
                                </p:cTn>
                              </p:par>
                            </p:childTnLst>
                          </p:cTn>
                        </p:par>
                        <p:par>
                          <p:cTn id="16" fill="hold" nodeType="afterGroup">
                            <p:stCondLst>
                              <p:cond delay="2500"/>
                            </p:stCondLst>
                            <p:childTnLst>
                              <p:par>
                                <p:cTn id="17" presetID="3" presetClass="entr" presetSubtype="10" fill="hold" nodeType="afterEffect">
                                  <p:stCondLst>
                                    <p:cond delay="0"/>
                                  </p:stCondLst>
                                  <p:childTnLst>
                                    <p:set>
                                      <p:cBhvr>
                                        <p:cTn id="18" dur="1" fill="hold">
                                          <p:stCondLst>
                                            <p:cond delay="0"/>
                                          </p:stCondLst>
                                        </p:cTn>
                                        <p:tgtEl>
                                          <p:spTgt spid="93192">
                                            <p:txEl>
                                              <p:pRg st="4" end="4"/>
                                            </p:txEl>
                                          </p:spTgt>
                                        </p:tgtEl>
                                        <p:attrNameLst>
                                          <p:attrName>style.visibility</p:attrName>
                                        </p:attrNameLst>
                                      </p:cBhvr>
                                      <p:to>
                                        <p:strVal val="visible"/>
                                      </p:to>
                                    </p:set>
                                    <p:animEffect transition="in" filter="blinds(horizontal)">
                                      <p:cBhvr>
                                        <p:cTn id="19" dur="1000"/>
                                        <p:tgtEl>
                                          <p:spTgt spid="93192">
                                            <p:txEl>
                                              <p:pRg st="4" end="4"/>
                                            </p:txEl>
                                          </p:spTgt>
                                        </p:tgtEl>
                                      </p:cBhvr>
                                    </p:animEffect>
                                  </p:childTnLst>
                                </p:cTn>
                              </p:par>
                            </p:childTnLst>
                          </p:cTn>
                        </p:par>
                        <p:par>
                          <p:cTn id="20" fill="hold" nodeType="afterGroup">
                            <p:stCondLst>
                              <p:cond delay="3500"/>
                            </p:stCondLst>
                            <p:childTnLst>
                              <p:par>
                                <p:cTn id="21" presetID="3" presetClass="entr" presetSubtype="10" fill="hold" nodeType="afterEffect">
                                  <p:stCondLst>
                                    <p:cond delay="0"/>
                                  </p:stCondLst>
                                  <p:childTnLst>
                                    <p:set>
                                      <p:cBhvr>
                                        <p:cTn id="22" dur="1" fill="hold">
                                          <p:stCondLst>
                                            <p:cond delay="0"/>
                                          </p:stCondLst>
                                        </p:cTn>
                                        <p:tgtEl>
                                          <p:spTgt spid="93192">
                                            <p:txEl>
                                              <p:pRg st="6" end="6"/>
                                            </p:txEl>
                                          </p:spTgt>
                                        </p:tgtEl>
                                        <p:attrNameLst>
                                          <p:attrName>style.visibility</p:attrName>
                                        </p:attrNameLst>
                                      </p:cBhvr>
                                      <p:to>
                                        <p:strVal val="visible"/>
                                      </p:to>
                                    </p:set>
                                    <p:animEffect transition="in" filter="blinds(horizontal)">
                                      <p:cBhvr>
                                        <p:cTn id="23" dur="1000"/>
                                        <p:tgtEl>
                                          <p:spTgt spid="9319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9377" name="Group 2">
            <a:extLst>
              <a:ext uri="{FF2B5EF4-FFF2-40B4-BE49-F238E27FC236}">
                <a16:creationId xmlns:a16="http://schemas.microsoft.com/office/drawing/2014/main" id="{380B3236-2859-4270-A6BD-B1A15AA24447}"/>
              </a:ext>
            </a:extLst>
          </p:cNvPr>
          <p:cNvGrpSpPr>
            <a:grpSpLocks/>
          </p:cNvGrpSpPr>
          <p:nvPr/>
        </p:nvGrpSpPr>
        <p:grpSpPr bwMode="auto">
          <a:xfrm>
            <a:off x="0" y="0"/>
            <a:ext cx="9144000" cy="976313"/>
            <a:chOff x="0" y="0"/>
            <a:chExt cx="5760" cy="615"/>
          </a:xfrm>
        </p:grpSpPr>
        <p:sp>
          <p:nvSpPr>
            <p:cNvPr id="229382" name="Text Box 3">
              <a:extLst>
                <a:ext uri="{FF2B5EF4-FFF2-40B4-BE49-F238E27FC236}">
                  <a16:creationId xmlns:a16="http://schemas.microsoft.com/office/drawing/2014/main" id="{8BA7474C-20DB-4477-84C2-E6F22D6A30B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29383" name="Text Box 4">
              <a:extLst>
                <a:ext uri="{FF2B5EF4-FFF2-40B4-BE49-F238E27FC236}">
                  <a16:creationId xmlns:a16="http://schemas.microsoft.com/office/drawing/2014/main" id="{DD5E3B88-4FD6-48B3-BD56-EC17F47A773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29378" name="Text Box 5">
            <a:extLst>
              <a:ext uri="{FF2B5EF4-FFF2-40B4-BE49-F238E27FC236}">
                <a16:creationId xmlns:a16="http://schemas.microsoft.com/office/drawing/2014/main" id="{A12E7096-3C80-4A40-8F7F-B3C48653E8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29379" name="Rectangle 6">
            <a:extLst>
              <a:ext uri="{FF2B5EF4-FFF2-40B4-BE49-F238E27FC236}">
                <a16:creationId xmlns:a16="http://schemas.microsoft.com/office/drawing/2014/main" id="{9F685B1F-BB42-431F-9044-F88BC7301D9F}"/>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DD8ED308-FB0F-4157-805F-4026FB727AC3}"/>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81608" name="Rectangle 8">
            <a:extLst>
              <a:ext uri="{FF2B5EF4-FFF2-40B4-BE49-F238E27FC236}">
                <a16:creationId xmlns:a16="http://schemas.microsoft.com/office/drawing/2014/main" id="{10D34B8B-6337-4C61-98D7-2E455C4625A3}"/>
              </a:ext>
            </a:extLst>
          </p:cNvPr>
          <p:cNvSpPr>
            <a:spLocks noChangeArrowheads="1"/>
          </p:cNvSpPr>
          <p:nvPr/>
        </p:nvSpPr>
        <p:spPr bwMode="auto">
          <a:xfrm>
            <a:off x="381000" y="2438400"/>
            <a:ext cx="84582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eaLnBrk="1" hangingPunct="1"/>
            <a:r>
              <a:rPr lang="en-US" altLang="en-US" b="0"/>
              <a:t>Disney’s investment in VR has yielded a significant return as the ‘Avatar: Flight of the Banshee’ ride has quickly become one of the most popular attractions</a:t>
            </a:r>
          </a:p>
          <a:p>
            <a:pPr marL="0" lvl="4" eaLnBrk="1" hangingPunct="1"/>
            <a:endParaRPr lang="en-US" altLang="en-US" b="0"/>
          </a:p>
          <a:p>
            <a:pPr marL="0" lvl="4" eaLnBrk="1" hangingPunct="1"/>
            <a:r>
              <a:rPr lang="en-US" altLang="en-US" b="0"/>
              <a:t>According to wdwnt.com, attendance last year at Disney’s Animal Kingdom went up 15%, beating out Epcot for the first time and making Animal Kingdom the second-highest-attended park at Walt Disney World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816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9377" name="Group 2">
            <a:extLst>
              <a:ext uri="{FF2B5EF4-FFF2-40B4-BE49-F238E27FC236}">
                <a16:creationId xmlns:a16="http://schemas.microsoft.com/office/drawing/2014/main" id="{380B3236-2859-4270-A6BD-B1A15AA24447}"/>
              </a:ext>
            </a:extLst>
          </p:cNvPr>
          <p:cNvGrpSpPr>
            <a:grpSpLocks/>
          </p:cNvGrpSpPr>
          <p:nvPr/>
        </p:nvGrpSpPr>
        <p:grpSpPr bwMode="auto">
          <a:xfrm>
            <a:off x="0" y="0"/>
            <a:ext cx="9144000" cy="976313"/>
            <a:chOff x="0" y="0"/>
            <a:chExt cx="5760" cy="615"/>
          </a:xfrm>
        </p:grpSpPr>
        <p:sp>
          <p:nvSpPr>
            <p:cNvPr id="229382" name="Text Box 3">
              <a:extLst>
                <a:ext uri="{FF2B5EF4-FFF2-40B4-BE49-F238E27FC236}">
                  <a16:creationId xmlns:a16="http://schemas.microsoft.com/office/drawing/2014/main" id="{8BA7474C-20DB-4477-84C2-E6F22D6A30B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29383" name="Text Box 4">
              <a:extLst>
                <a:ext uri="{FF2B5EF4-FFF2-40B4-BE49-F238E27FC236}">
                  <a16:creationId xmlns:a16="http://schemas.microsoft.com/office/drawing/2014/main" id="{DD5E3B88-4FD6-48B3-BD56-EC17F47A773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29378" name="Text Box 5">
            <a:extLst>
              <a:ext uri="{FF2B5EF4-FFF2-40B4-BE49-F238E27FC236}">
                <a16:creationId xmlns:a16="http://schemas.microsoft.com/office/drawing/2014/main" id="{A12E7096-3C80-4A40-8F7F-B3C48653E8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29379" name="Rectangle 6">
            <a:extLst>
              <a:ext uri="{FF2B5EF4-FFF2-40B4-BE49-F238E27FC236}">
                <a16:creationId xmlns:a16="http://schemas.microsoft.com/office/drawing/2014/main" id="{9F685B1F-BB42-431F-9044-F88BC7301D9F}"/>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DD8ED308-FB0F-4157-805F-4026FB727AC3}"/>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81608" name="Rectangle 8">
            <a:extLst>
              <a:ext uri="{FF2B5EF4-FFF2-40B4-BE49-F238E27FC236}">
                <a16:creationId xmlns:a16="http://schemas.microsoft.com/office/drawing/2014/main" id="{10D34B8B-6337-4C61-98D7-2E455C4625A3}"/>
              </a:ext>
            </a:extLst>
          </p:cNvPr>
          <p:cNvSpPr>
            <a:spLocks noChangeArrowheads="1"/>
          </p:cNvSpPr>
          <p:nvPr/>
        </p:nvSpPr>
        <p:spPr bwMode="auto">
          <a:xfrm>
            <a:off x="381000" y="2992389"/>
            <a:ext cx="84582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eaLnBrk="1" hangingPunct="1"/>
            <a:r>
              <a:rPr lang="en-US" altLang="en-US" b="0" dirty="0"/>
              <a:t>Bloomberg reported that the NHL is investing heavily in technology by placing microchips in player uniforms and in hockey pucks to collect data that can help them to craft the ideal viewing experience, perhaps setting the stage for fans to experience a game from the live-action vantage point of the goalie</a:t>
            </a:r>
          </a:p>
        </p:txBody>
      </p:sp>
    </p:spTree>
    <p:extLst>
      <p:ext uri="{BB962C8B-B14F-4D97-AF65-F5344CB8AC3E}">
        <p14:creationId xmlns:p14="http://schemas.microsoft.com/office/powerpoint/2010/main" val="42176386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816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9377" name="Group 2">
            <a:extLst>
              <a:ext uri="{FF2B5EF4-FFF2-40B4-BE49-F238E27FC236}">
                <a16:creationId xmlns:a16="http://schemas.microsoft.com/office/drawing/2014/main" id="{380B3236-2859-4270-A6BD-B1A15AA24447}"/>
              </a:ext>
            </a:extLst>
          </p:cNvPr>
          <p:cNvGrpSpPr>
            <a:grpSpLocks/>
          </p:cNvGrpSpPr>
          <p:nvPr/>
        </p:nvGrpSpPr>
        <p:grpSpPr bwMode="auto">
          <a:xfrm>
            <a:off x="0" y="0"/>
            <a:ext cx="9144000" cy="976313"/>
            <a:chOff x="0" y="0"/>
            <a:chExt cx="5760" cy="615"/>
          </a:xfrm>
        </p:grpSpPr>
        <p:sp>
          <p:nvSpPr>
            <p:cNvPr id="229382" name="Text Box 3">
              <a:extLst>
                <a:ext uri="{FF2B5EF4-FFF2-40B4-BE49-F238E27FC236}">
                  <a16:creationId xmlns:a16="http://schemas.microsoft.com/office/drawing/2014/main" id="{8BA7474C-20DB-4477-84C2-E6F22D6A30B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29383" name="Text Box 4">
              <a:extLst>
                <a:ext uri="{FF2B5EF4-FFF2-40B4-BE49-F238E27FC236}">
                  <a16:creationId xmlns:a16="http://schemas.microsoft.com/office/drawing/2014/main" id="{DD5E3B88-4FD6-48B3-BD56-EC17F47A773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29378" name="Text Box 5">
            <a:extLst>
              <a:ext uri="{FF2B5EF4-FFF2-40B4-BE49-F238E27FC236}">
                <a16:creationId xmlns:a16="http://schemas.microsoft.com/office/drawing/2014/main" id="{A12E7096-3C80-4A40-8F7F-B3C48653E8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29379" name="Rectangle 6">
            <a:extLst>
              <a:ext uri="{FF2B5EF4-FFF2-40B4-BE49-F238E27FC236}">
                <a16:creationId xmlns:a16="http://schemas.microsoft.com/office/drawing/2014/main" id="{9F685B1F-BB42-431F-9044-F88BC7301D9F}"/>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81607" name="Rectangle 7">
            <a:extLst>
              <a:ext uri="{FF2B5EF4-FFF2-40B4-BE49-F238E27FC236}">
                <a16:creationId xmlns:a16="http://schemas.microsoft.com/office/drawing/2014/main" id="{DD8ED308-FB0F-4157-805F-4026FB727AC3}"/>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Broadcasting / Viewer Experience</a:t>
            </a:r>
          </a:p>
        </p:txBody>
      </p:sp>
      <p:sp>
        <p:nvSpPr>
          <p:cNvPr id="281608" name="Rectangle 8">
            <a:extLst>
              <a:ext uri="{FF2B5EF4-FFF2-40B4-BE49-F238E27FC236}">
                <a16:creationId xmlns:a16="http://schemas.microsoft.com/office/drawing/2014/main" id="{10D34B8B-6337-4C61-98D7-2E455C4625A3}"/>
              </a:ext>
            </a:extLst>
          </p:cNvPr>
          <p:cNvSpPr>
            <a:spLocks noChangeArrowheads="1"/>
          </p:cNvSpPr>
          <p:nvPr/>
        </p:nvSpPr>
        <p:spPr bwMode="auto">
          <a:xfrm>
            <a:off x="598170" y="2408238"/>
            <a:ext cx="77724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algn="ctr" eaLnBrk="1" hangingPunct="1"/>
            <a:r>
              <a:rPr lang="en-US" altLang="en-US" b="0" dirty="0"/>
              <a:t>Remote Cheerer, a new app which plays fans’ claps, cheers and chants out loud into the stadium. Users in various remote locations sent cheers, applause, jeers and club chants into the stadium via their smartphones.</a:t>
            </a:r>
          </a:p>
        </p:txBody>
      </p:sp>
      <p:pic>
        <p:nvPicPr>
          <p:cNvPr id="9" name="Picture 8">
            <a:extLst>
              <a:ext uri="{FF2B5EF4-FFF2-40B4-BE49-F238E27FC236}">
                <a16:creationId xmlns:a16="http://schemas.microsoft.com/office/drawing/2014/main" id="{03EC3A6C-D4A6-4E0D-BC60-8F5BFA6A0D5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145030" y="4499630"/>
            <a:ext cx="4853940" cy="1938992"/>
          </a:xfrm>
          <a:prstGeom prst="rect">
            <a:avLst/>
          </a:prstGeom>
          <a:noFill/>
          <a:ln>
            <a:noFill/>
          </a:ln>
        </p:spPr>
      </p:pic>
    </p:spTree>
    <p:extLst>
      <p:ext uri="{BB962C8B-B14F-4D97-AF65-F5344CB8AC3E}">
        <p14:creationId xmlns:p14="http://schemas.microsoft.com/office/powerpoint/2010/main" val="6146605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816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9377" name="Group 2">
            <a:extLst>
              <a:ext uri="{FF2B5EF4-FFF2-40B4-BE49-F238E27FC236}">
                <a16:creationId xmlns:a16="http://schemas.microsoft.com/office/drawing/2014/main" id="{380B3236-2859-4270-A6BD-B1A15AA24447}"/>
              </a:ext>
            </a:extLst>
          </p:cNvPr>
          <p:cNvGrpSpPr>
            <a:grpSpLocks/>
          </p:cNvGrpSpPr>
          <p:nvPr/>
        </p:nvGrpSpPr>
        <p:grpSpPr bwMode="auto">
          <a:xfrm>
            <a:off x="0" y="0"/>
            <a:ext cx="9144000" cy="976313"/>
            <a:chOff x="0" y="0"/>
            <a:chExt cx="5760" cy="615"/>
          </a:xfrm>
        </p:grpSpPr>
        <p:sp>
          <p:nvSpPr>
            <p:cNvPr id="229382" name="Text Box 3">
              <a:extLst>
                <a:ext uri="{FF2B5EF4-FFF2-40B4-BE49-F238E27FC236}">
                  <a16:creationId xmlns:a16="http://schemas.microsoft.com/office/drawing/2014/main" id="{8BA7474C-20DB-4477-84C2-E6F22D6A30B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229383" name="Text Box 4">
              <a:extLst>
                <a:ext uri="{FF2B5EF4-FFF2-40B4-BE49-F238E27FC236}">
                  <a16:creationId xmlns:a16="http://schemas.microsoft.com/office/drawing/2014/main" id="{DD5E3B88-4FD6-48B3-BD56-EC17F47A773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229378" name="Text Box 5">
            <a:extLst>
              <a:ext uri="{FF2B5EF4-FFF2-40B4-BE49-F238E27FC236}">
                <a16:creationId xmlns:a16="http://schemas.microsoft.com/office/drawing/2014/main" id="{A12E7096-3C80-4A40-8F7F-B3C48653E8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229379" name="Rectangle 6">
            <a:extLst>
              <a:ext uri="{FF2B5EF4-FFF2-40B4-BE49-F238E27FC236}">
                <a16:creationId xmlns:a16="http://schemas.microsoft.com/office/drawing/2014/main" id="{9F685B1F-BB42-431F-9044-F88BC7301D9F}"/>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Technology</a:t>
            </a:r>
            <a:r>
              <a:rPr kumimoji="0" lang="ja-JP"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s Impact on SEM</a:t>
            </a:r>
            <a:r>
              <a:rPr kumimoji="0" lang="en-US" altLang="ja-JP"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 </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81607" name="Rectangle 7">
            <a:extLst>
              <a:ext uri="{FF2B5EF4-FFF2-40B4-BE49-F238E27FC236}">
                <a16:creationId xmlns:a16="http://schemas.microsoft.com/office/drawing/2014/main" id="{DD8ED308-FB0F-4157-805F-4026FB727AC3}"/>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3333CC"/>
                </a:solidFill>
                <a:effectLst/>
                <a:uLnTx/>
                <a:uFillTx/>
                <a:latin typeface="Verdana" panose="020B0604030504040204" pitchFamily="34" charset="0"/>
                <a:ea typeface="MS PGothic" panose="020B0600070205080204" pitchFamily="34" charset="-128"/>
                <a:cs typeface="+mn-cs"/>
              </a:rPr>
              <a:t>Broadcasting / Viewer Experience</a:t>
            </a:r>
          </a:p>
        </p:txBody>
      </p:sp>
      <p:sp>
        <p:nvSpPr>
          <p:cNvPr id="281608" name="Rectangle 8">
            <a:extLst>
              <a:ext uri="{FF2B5EF4-FFF2-40B4-BE49-F238E27FC236}">
                <a16:creationId xmlns:a16="http://schemas.microsoft.com/office/drawing/2014/main" id="{10D34B8B-6337-4C61-98D7-2E455C4625A3}"/>
              </a:ext>
            </a:extLst>
          </p:cNvPr>
          <p:cNvSpPr>
            <a:spLocks noChangeArrowheads="1"/>
          </p:cNvSpPr>
          <p:nvPr/>
        </p:nvSpPr>
        <p:spPr bwMode="auto">
          <a:xfrm>
            <a:off x="685800" y="2583733"/>
            <a:ext cx="77724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algn="ctr" eaLnBrk="1" hangingPunct="1"/>
            <a:r>
              <a:rPr lang="en-US" altLang="en-US" b="0" dirty="0">
                <a:solidFill>
                  <a:srgbClr val="000000"/>
                </a:solidFill>
              </a:rPr>
              <a:t>The Minnesota Vikings are the first team to launch a virtual reality application for Oculus. Titled "Vikings VR", the app takes fans directly inside U.S. Bank Stadium to view 360 videos and photos from Vikings games and events.</a:t>
            </a:r>
            <a:endParaRPr kumimoji="0" lang="en-US" altLang="en-US" sz="24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endParaRPr>
          </a:p>
        </p:txBody>
      </p:sp>
      <p:pic>
        <p:nvPicPr>
          <p:cNvPr id="1026" name="Picture 2" descr="Vikings Virtual Reality App | Minnesota Vikings – vikings.com">
            <a:extLst>
              <a:ext uri="{FF2B5EF4-FFF2-40B4-BE49-F238E27FC236}">
                <a16:creationId xmlns:a16="http://schemas.microsoft.com/office/drawing/2014/main" id="{46801464-79D0-4171-9F94-A01895F6D1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4832754"/>
            <a:ext cx="6553200" cy="1638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2703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816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9377" name="Group 2">
            <a:extLst>
              <a:ext uri="{FF2B5EF4-FFF2-40B4-BE49-F238E27FC236}">
                <a16:creationId xmlns:a16="http://schemas.microsoft.com/office/drawing/2014/main" id="{380B3236-2859-4270-A6BD-B1A15AA24447}"/>
              </a:ext>
            </a:extLst>
          </p:cNvPr>
          <p:cNvGrpSpPr>
            <a:grpSpLocks/>
          </p:cNvGrpSpPr>
          <p:nvPr/>
        </p:nvGrpSpPr>
        <p:grpSpPr bwMode="auto">
          <a:xfrm>
            <a:off x="0" y="0"/>
            <a:ext cx="9144000" cy="976313"/>
            <a:chOff x="0" y="0"/>
            <a:chExt cx="5760" cy="615"/>
          </a:xfrm>
        </p:grpSpPr>
        <p:sp>
          <p:nvSpPr>
            <p:cNvPr id="229382" name="Text Box 3">
              <a:extLst>
                <a:ext uri="{FF2B5EF4-FFF2-40B4-BE49-F238E27FC236}">
                  <a16:creationId xmlns:a16="http://schemas.microsoft.com/office/drawing/2014/main" id="{8BA7474C-20DB-4477-84C2-E6F22D6A30B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229383" name="Text Box 4">
              <a:extLst>
                <a:ext uri="{FF2B5EF4-FFF2-40B4-BE49-F238E27FC236}">
                  <a16:creationId xmlns:a16="http://schemas.microsoft.com/office/drawing/2014/main" id="{DD5E3B88-4FD6-48B3-BD56-EC17F47A773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229378" name="Text Box 5">
            <a:extLst>
              <a:ext uri="{FF2B5EF4-FFF2-40B4-BE49-F238E27FC236}">
                <a16:creationId xmlns:a16="http://schemas.microsoft.com/office/drawing/2014/main" id="{A12E7096-3C80-4A40-8F7F-B3C48653E8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229379" name="Rectangle 6">
            <a:extLst>
              <a:ext uri="{FF2B5EF4-FFF2-40B4-BE49-F238E27FC236}">
                <a16:creationId xmlns:a16="http://schemas.microsoft.com/office/drawing/2014/main" id="{9F685B1F-BB42-431F-9044-F88BC7301D9F}"/>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Technology</a:t>
            </a:r>
            <a:r>
              <a:rPr kumimoji="0" lang="ja-JP"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s Impact on SEM</a:t>
            </a:r>
            <a:r>
              <a:rPr kumimoji="0" lang="en-US" altLang="ja-JP"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 </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81607" name="Rectangle 7">
            <a:extLst>
              <a:ext uri="{FF2B5EF4-FFF2-40B4-BE49-F238E27FC236}">
                <a16:creationId xmlns:a16="http://schemas.microsoft.com/office/drawing/2014/main" id="{DD8ED308-FB0F-4157-805F-4026FB727AC3}"/>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3333CC"/>
                </a:solidFill>
                <a:effectLst/>
                <a:uLnTx/>
                <a:uFillTx/>
                <a:latin typeface="Verdana" panose="020B0604030504040204" pitchFamily="34" charset="0"/>
                <a:ea typeface="MS PGothic" panose="020B0600070205080204" pitchFamily="34" charset="-128"/>
                <a:cs typeface="+mn-cs"/>
              </a:rPr>
              <a:t>Broadcasting / Viewer Experience</a:t>
            </a:r>
          </a:p>
        </p:txBody>
      </p:sp>
      <p:sp>
        <p:nvSpPr>
          <p:cNvPr id="281608" name="Rectangle 8">
            <a:extLst>
              <a:ext uri="{FF2B5EF4-FFF2-40B4-BE49-F238E27FC236}">
                <a16:creationId xmlns:a16="http://schemas.microsoft.com/office/drawing/2014/main" id="{10D34B8B-6337-4C61-98D7-2E455C4625A3}"/>
              </a:ext>
            </a:extLst>
          </p:cNvPr>
          <p:cNvSpPr>
            <a:spLocks noChangeArrowheads="1"/>
          </p:cNvSpPr>
          <p:nvPr/>
        </p:nvSpPr>
        <p:spPr bwMode="auto">
          <a:xfrm>
            <a:off x="685800" y="2503627"/>
            <a:ext cx="77724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algn="ctr" eaLnBrk="1" hangingPunct="1"/>
            <a:r>
              <a:rPr lang="en-US" altLang="en-US" b="0" dirty="0">
                <a:solidFill>
                  <a:srgbClr val="000000"/>
                </a:solidFill>
              </a:rPr>
              <a:t>Empty stadiums as sports leagues restarted in the wake of the COVID-19 pandemic enabled teams, leagues and broadcasters to experiment with creative technological advances to try to improve the viewing experience</a:t>
            </a:r>
            <a:endParaRPr kumimoji="0" lang="en-US" altLang="en-US" sz="24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endParaRPr>
          </a:p>
        </p:txBody>
      </p:sp>
      <p:pic>
        <p:nvPicPr>
          <p:cNvPr id="3074" name="Picture 2" descr="How is COVID-19 impacting local sports? | Yourbasin">
            <a:extLst>
              <a:ext uri="{FF2B5EF4-FFF2-40B4-BE49-F238E27FC236}">
                <a16:creationId xmlns:a16="http://schemas.microsoft.com/office/drawing/2014/main" id="{B2BB5800-7DBC-4538-B1D8-9C2341B29C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4705350"/>
            <a:ext cx="2743200" cy="1543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83760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816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9377" name="Group 2">
            <a:extLst>
              <a:ext uri="{FF2B5EF4-FFF2-40B4-BE49-F238E27FC236}">
                <a16:creationId xmlns:a16="http://schemas.microsoft.com/office/drawing/2014/main" id="{380B3236-2859-4270-A6BD-B1A15AA24447}"/>
              </a:ext>
            </a:extLst>
          </p:cNvPr>
          <p:cNvGrpSpPr>
            <a:grpSpLocks/>
          </p:cNvGrpSpPr>
          <p:nvPr/>
        </p:nvGrpSpPr>
        <p:grpSpPr bwMode="auto">
          <a:xfrm>
            <a:off x="0" y="0"/>
            <a:ext cx="9144000" cy="976313"/>
            <a:chOff x="0" y="0"/>
            <a:chExt cx="5760" cy="615"/>
          </a:xfrm>
        </p:grpSpPr>
        <p:sp>
          <p:nvSpPr>
            <p:cNvPr id="229382" name="Text Box 3">
              <a:extLst>
                <a:ext uri="{FF2B5EF4-FFF2-40B4-BE49-F238E27FC236}">
                  <a16:creationId xmlns:a16="http://schemas.microsoft.com/office/drawing/2014/main" id="{8BA7474C-20DB-4477-84C2-E6F22D6A30B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229383" name="Text Box 4">
              <a:extLst>
                <a:ext uri="{FF2B5EF4-FFF2-40B4-BE49-F238E27FC236}">
                  <a16:creationId xmlns:a16="http://schemas.microsoft.com/office/drawing/2014/main" id="{DD5E3B88-4FD6-48B3-BD56-EC17F47A773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229378" name="Text Box 5">
            <a:extLst>
              <a:ext uri="{FF2B5EF4-FFF2-40B4-BE49-F238E27FC236}">
                <a16:creationId xmlns:a16="http://schemas.microsoft.com/office/drawing/2014/main" id="{A12E7096-3C80-4A40-8F7F-B3C48653E8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229379" name="Rectangle 6">
            <a:extLst>
              <a:ext uri="{FF2B5EF4-FFF2-40B4-BE49-F238E27FC236}">
                <a16:creationId xmlns:a16="http://schemas.microsoft.com/office/drawing/2014/main" id="{9F685B1F-BB42-431F-9044-F88BC7301D9F}"/>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Technology</a:t>
            </a:r>
            <a:r>
              <a:rPr kumimoji="0" lang="ja-JP"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s Impact on SEM</a:t>
            </a:r>
            <a:r>
              <a:rPr kumimoji="0" lang="en-US" altLang="ja-JP"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 </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81607" name="Rectangle 7">
            <a:extLst>
              <a:ext uri="{FF2B5EF4-FFF2-40B4-BE49-F238E27FC236}">
                <a16:creationId xmlns:a16="http://schemas.microsoft.com/office/drawing/2014/main" id="{DD8ED308-FB0F-4157-805F-4026FB727AC3}"/>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3333CC"/>
                </a:solidFill>
                <a:effectLst/>
                <a:uLnTx/>
                <a:uFillTx/>
                <a:latin typeface="Verdana" panose="020B0604030504040204" pitchFamily="34" charset="0"/>
                <a:ea typeface="MS PGothic" panose="020B0600070205080204" pitchFamily="34" charset="-128"/>
                <a:cs typeface="+mn-cs"/>
              </a:rPr>
              <a:t>Broadcasting / Viewer Experience</a:t>
            </a:r>
          </a:p>
        </p:txBody>
      </p:sp>
      <p:sp>
        <p:nvSpPr>
          <p:cNvPr id="281608" name="Rectangle 8">
            <a:extLst>
              <a:ext uri="{FF2B5EF4-FFF2-40B4-BE49-F238E27FC236}">
                <a16:creationId xmlns:a16="http://schemas.microsoft.com/office/drawing/2014/main" id="{10D34B8B-6337-4C61-98D7-2E455C4625A3}"/>
              </a:ext>
            </a:extLst>
          </p:cNvPr>
          <p:cNvSpPr>
            <a:spLocks noChangeArrowheads="1"/>
          </p:cNvSpPr>
          <p:nvPr/>
        </p:nvSpPr>
        <p:spPr bwMode="auto">
          <a:xfrm>
            <a:off x="719667" y="2917898"/>
            <a:ext cx="7628466"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algn="ctr" eaLnBrk="1" hangingPunct="1"/>
            <a:r>
              <a:rPr lang="en-US" altLang="en-US" sz="2000" b="0" dirty="0">
                <a:solidFill>
                  <a:srgbClr val="000000"/>
                </a:solidFill>
              </a:rPr>
              <a:t>Fox filled stadiums during its broadcasts of Major League Baseball games with virtual fans using augmented reality</a:t>
            </a:r>
          </a:p>
          <a:p>
            <a:pPr marL="457200" lvl="4" indent="-457200" algn="ctr" eaLnBrk="1" hangingPunct="1">
              <a:buAutoNum type="alphaLcParenBoth" startAt="5"/>
            </a:pPr>
            <a:endParaRPr lang="en-US" altLang="en-US" sz="2000" b="0" dirty="0">
              <a:solidFill>
                <a:srgbClr val="000000"/>
              </a:solidFill>
            </a:endParaRPr>
          </a:p>
          <a:p>
            <a:pPr marL="0" lvl="4" algn="ctr" eaLnBrk="1" hangingPunct="1"/>
            <a:r>
              <a:rPr lang="en-US" altLang="en-US" sz="2000" b="0" dirty="0">
                <a:solidFill>
                  <a:srgbClr val="000000"/>
                </a:solidFill>
              </a:rPr>
              <a:t>Fox Sports producers were able to control things like how full the virtual “crowds” were for a given game, what weather fans were dressed for, and what percentage of the crowd were home fans versus away</a:t>
            </a:r>
          </a:p>
        </p:txBody>
      </p:sp>
    </p:spTree>
    <p:extLst>
      <p:ext uri="{BB962C8B-B14F-4D97-AF65-F5344CB8AC3E}">
        <p14:creationId xmlns:p14="http://schemas.microsoft.com/office/powerpoint/2010/main" val="30764472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816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9377" name="Group 2">
            <a:extLst>
              <a:ext uri="{FF2B5EF4-FFF2-40B4-BE49-F238E27FC236}">
                <a16:creationId xmlns:a16="http://schemas.microsoft.com/office/drawing/2014/main" id="{380B3236-2859-4270-A6BD-B1A15AA24447}"/>
              </a:ext>
            </a:extLst>
          </p:cNvPr>
          <p:cNvGrpSpPr>
            <a:grpSpLocks/>
          </p:cNvGrpSpPr>
          <p:nvPr/>
        </p:nvGrpSpPr>
        <p:grpSpPr bwMode="auto">
          <a:xfrm>
            <a:off x="0" y="0"/>
            <a:ext cx="9144000" cy="976313"/>
            <a:chOff x="0" y="0"/>
            <a:chExt cx="5760" cy="615"/>
          </a:xfrm>
        </p:grpSpPr>
        <p:sp>
          <p:nvSpPr>
            <p:cNvPr id="229382" name="Text Box 3">
              <a:extLst>
                <a:ext uri="{FF2B5EF4-FFF2-40B4-BE49-F238E27FC236}">
                  <a16:creationId xmlns:a16="http://schemas.microsoft.com/office/drawing/2014/main" id="{8BA7474C-20DB-4477-84C2-E6F22D6A30B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229383" name="Text Box 4">
              <a:extLst>
                <a:ext uri="{FF2B5EF4-FFF2-40B4-BE49-F238E27FC236}">
                  <a16:creationId xmlns:a16="http://schemas.microsoft.com/office/drawing/2014/main" id="{DD5E3B88-4FD6-48B3-BD56-EC17F47A773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229378" name="Text Box 5">
            <a:extLst>
              <a:ext uri="{FF2B5EF4-FFF2-40B4-BE49-F238E27FC236}">
                <a16:creationId xmlns:a16="http://schemas.microsoft.com/office/drawing/2014/main" id="{A12E7096-3C80-4A40-8F7F-B3C48653E8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229379" name="Rectangle 6">
            <a:extLst>
              <a:ext uri="{FF2B5EF4-FFF2-40B4-BE49-F238E27FC236}">
                <a16:creationId xmlns:a16="http://schemas.microsoft.com/office/drawing/2014/main" id="{9F685B1F-BB42-431F-9044-F88BC7301D9F}"/>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Technology</a:t>
            </a:r>
            <a:r>
              <a:rPr kumimoji="0" lang="ja-JP"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s Impact on SEM</a:t>
            </a:r>
            <a:r>
              <a:rPr kumimoji="0" lang="en-US" altLang="ja-JP"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 </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pic>
        <p:nvPicPr>
          <p:cNvPr id="10" name="Picture 9">
            <a:extLst>
              <a:ext uri="{FF2B5EF4-FFF2-40B4-BE49-F238E27FC236}">
                <a16:creationId xmlns:a16="http://schemas.microsoft.com/office/drawing/2014/main" id="{9429326E-C81E-4AF1-956A-606D75F5812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700" y="1676400"/>
            <a:ext cx="8610600" cy="4660900"/>
          </a:xfrm>
          <a:prstGeom prst="rect">
            <a:avLst/>
          </a:prstGeom>
          <a:noFill/>
          <a:ln>
            <a:noFill/>
          </a:ln>
        </p:spPr>
      </p:pic>
    </p:spTree>
    <p:extLst>
      <p:ext uri="{BB962C8B-B14F-4D97-AF65-F5344CB8AC3E}">
        <p14:creationId xmlns:p14="http://schemas.microsoft.com/office/powerpoint/2010/main" val="170580165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9377" name="Group 2">
            <a:extLst>
              <a:ext uri="{FF2B5EF4-FFF2-40B4-BE49-F238E27FC236}">
                <a16:creationId xmlns:a16="http://schemas.microsoft.com/office/drawing/2014/main" id="{380B3236-2859-4270-A6BD-B1A15AA24447}"/>
              </a:ext>
            </a:extLst>
          </p:cNvPr>
          <p:cNvGrpSpPr>
            <a:grpSpLocks/>
          </p:cNvGrpSpPr>
          <p:nvPr/>
        </p:nvGrpSpPr>
        <p:grpSpPr bwMode="auto">
          <a:xfrm>
            <a:off x="0" y="0"/>
            <a:ext cx="9144000" cy="976313"/>
            <a:chOff x="0" y="0"/>
            <a:chExt cx="5760" cy="615"/>
          </a:xfrm>
        </p:grpSpPr>
        <p:sp>
          <p:nvSpPr>
            <p:cNvPr id="229382" name="Text Box 3">
              <a:extLst>
                <a:ext uri="{FF2B5EF4-FFF2-40B4-BE49-F238E27FC236}">
                  <a16:creationId xmlns:a16="http://schemas.microsoft.com/office/drawing/2014/main" id="{8BA7474C-20DB-4477-84C2-E6F22D6A30B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229383" name="Text Box 4">
              <a:extLst>
                <a:ext uri="{FF2B5EF4-FFF2-40B4-BE49-F238E27FC236}">
                  <a16:creationId xmlns:a16="http://schemas.microsoft.com/office/drawing/2014/main" id="{DD5E3B88-4FD6-48B3-BD56-EC17F47A773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229378" name="Text Box 5">
            <a:extLst>
              <a:ext uri="{FF2B5EF4-FFF2-40B4-BE49-F238E27FC236}">
                <a16:creationId xmlns:a16="http://schemas.microsoft.com/office/drawing/2014/main" id="{A12E7096-3C80-4A40-8F7F-B3C48653E8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229379" name="Rectangle 6">
            <a:extLst>
              <a:ext uri="{FF2B5EF4-FFF2-40B4-BE49-F238E27FC236}">
                <a16:creationId xmlns:a16="http://schemas.microsoft.com/office/drawing/2014/main" id="{9F685B1F-BB42-431F-9044-F88BC7301D9F}"/>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Technology</a:t>
            </a:r>
            <a:r>
              <a:rPr kumimoji="0" lang="ja-JP"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s Impact on SEM</a:t>
            </a:r>
            <a:r>
              <a:rPr kumimoji="0" lang="en-US" altLang="ja-JP"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 </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281607" name="Rectangle 7">
            <a:extLst>
              <a:ext uri="{FF2B5EF4-FFF2-40B4-BE49-F238E27FC236}">
                <a16:creationId xmlns:a16="http://schemas.microsoft.com/office/drawing/2014/main" id="{DD8ED308-FB0F-4157-805F-4026FB727AC3}"/>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3333CC"/>
                </a:solidFill>
                <a:effectLst/>
                <a:uLnTx/>
                <a:uFillTx/>
                <a:latin typeface="Verdana" panose="020B0604030504040204" pitchFamily="34" charset="0"/>
                <a:ea typeface="MS PGothic" panose="020B0600070205080204" pitchFamily="34" charset="-128"/>
                <a:cs typeface="+mn-cs"/>
              </a:rPr>
              <a:t>Broadcasting / Viewer Experience</a:t>
            </a:r>
          </a:p>
        </p:txBody>
      </p:sp>
      <p:sp>
        <p:nvSpPr>
          <p:cNvPr id="281608" name="Rectangle 8">
            <a:extLst>
              <a:ext uri="{FF2B5EF4-FFF2-40B4-BE49-F238E27FC236}">
                <a16:creationId xmlns:a16="http://schemas.microsoft.com/office/drawing/2014/main" id="{10D34B8B-6337-4C61-98D7-2E455C4625A3}"/>
              </a:ext>
            </a:extLst>
          </p:cNvPr>
          <p:cNvSpPr>
            <a:spLocks noChangeArrowheads="1"/>
          </p:cNvSpPr>
          <p:nvPr/>
        </p:nvSpPr>
        <p:spPr bwMode="auto">
          <a:xfrm>
            <a:off x="757767" y="2590800"/>
            <a:ext cx="7628466"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a:defRPr sz="2400" b="1">
                <a:solidFill>
                  <a:schemeClr val="tx1"/>
                </a:solidFill>
                <a:latin typeface="Verdana" panose="020B0604030504040204" pitchFamily="3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lvl="4" algn="ctr" eaLnBrk="1" hangingPunct="1"/>
            <a:r>
              <a:rPr lang="en-US" altLang="en-US" sz="2000" b="0" dirty="0">
                <a:solidFill>
                  <a:srgbClr val="000000"/>
                </a:solidFill>
              </a:rPr>
              <a:t>The NBA restart featured broadcasts with more than 30 cameras placed in new locations, including closer to the court, that (according to the league) would "showcase never-before-seen camera angles in places that are otherwise not accessible with fans in the arena."</a:t>
            </a:r>
          </a:p>
          <a:p>
            <a:pPr marL="0" lvl="4" algn="ctr" eaLnBrk="1" hangingPunct="1"/>
            <a:endParaRPr lang="en-US" altLang="en-US" sz="2000" b="0" dirty="0">
              <a:solidFill>
                <a:srgbClr val="000000"/>
              </a:solidFill>
            </a:endParaRPr>
          </a:p>
          <a:p>
            <a:pPr marL="0" lvl="4" algn="ctr" eaLnBrk="1" hangingPunct="1"/>
            <a:r>
              <a:rPr lang="en-US" altLang="en-US" sz="2000" b="0" dirty="0">
                <a:solidFill>
                  <a:srgbClr val="000000"/>
                </a:solidFill>
              </a:rPr>
              <a:t>The league also introduced virtual fans (in partnership with Microsoft) and put an emphasis on second screens, boosting fan engagement by encouraging social media interactions during the broadcast</a:t>
            </a:r>
          </a:p>
        </p:txBody>
      </p:sp>
    </p:spTree>
    <p:extLst>
      <p:ext uri="{BB962C8B-B14F-4D97-AF65-F5344CB8AC3E}">
        <p14:creationId xmlns:p14="http://schemas.microsoft.com/office/powerpoint/2010/main" val="40766895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1607"/>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2816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7" grpId="0" autoUpdateAnimBg="0"/>
      <p:bldP spid="281608" grpId="0" autoUpdateAnimBg="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9377" name="Group 2">
            <a:extLst>
              <a:ext uri="{FF2B5EF4-FFF2-40B4-BE49-F238E27FC236}">
                <a16:creationId xmlns:a16="http://schemas.microsoft.com/office/drawing/2014/main" id="{380B3236-2859-4270-A6BD-B1A15AA24447}"/>
              </a:ext>
            </a:extLst>
          </p:cNvPr>
          <p:cNvGrpSpPr>
            <a:grpSpLocks/>
          </p:cNvGrpSpPr>
          <p:nvPr/>
        </p:nvGrpSpPr>
        <p:grpSpPr bwMode="auto">
          <a:xfrm>
            <a:off x="0" y="0"/>
            <a:ext cx="9144000" cy="976313"/>
            <a:chOff x="0" y="0"/>
            <a:chExt cx="5760" cy="615"/>
          </a:xfrm>
        </p:grpSpPr>
        <p:sp>
          <p:nvSpPr>
            <p:cNvPr id="229382" name="Text Box 3">
              <a:extLst>
                <a:ext uri="{FF2B5EF4-FFF2-40B4-BE49-F238E27FC236}">
                  <a16:creationId xmlns:a16="http://schemas.microsoft.com/office/drawing/2014/main" id="{8BA7474C-20DB-4477-84C2-E6F22D6A30B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229383" name="Text Box 4">
              <a:extLst>
                <a:ext uri="{FF2B5EF4-FFF2-40B4-BE49-F238E27FC236}">
                  <a16:creationId xmlns:a16="http://schemas.microsoft.com/office/drawing/2014/main" id="{DD5E3B88-4FD6-48B3-BD56-EC17F47A773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229378" name="Text Box 5">
            <a:extLst>
              <a:ext uri="{FF2B5EF4-FFF2-40B4-BE49-F238E27FC236}">
                <a16:creationId xmlns:a16="http://schemas.microsoft.com/office/drawing/2014/main" id="{A12E7096-3C80-4A40-8F7F-B3C48653E86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229379" name="Rectangle 6">
            <a:extLst>
              <a:ext uri="{FF2B5EF4-FFF2-40B4-BE49-F238E27FC236}">
                <a16:creationId xmlns:a16="http://schemas.microsoft.com/office/drawing/2014/main" id="{9F685B1F-BB42-431F-9044-F88BC7301D9F}"/>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Technology</a:t>
            </a:r>
            <a:r>
              <a:rPr kumimoji="0" lang="ja-JP"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s Impact on SEM</a:t>
            </a:r>
            <a:r>
              <a:rPr kumimoji="0" lang="en-US" altLang="ja-JP"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 </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pic>
        <p:nvPicPr>
          <p:cNvPr id="4098" name="Picture 2" descr="NBA">
            <a:extLst>
              <a:ext uri="{FF2B5EF4-FFF2-40B4-BE49-F238E27FC236}">
                <a16:creationId xmlns:a16="http://schemas.microsoft.com/office/drawing/2014/main" id="{1346E28D-0ED5-42A0-A8D0-87425E3B56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140" y="1825625"/>
            <a:ext cx="8459719" cy="4448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69381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1425" name="Group 2">
            <a:extLst>
              <a:ext uri="{FF2B5EF4-FFF2-40B4-BE49-F238E27FC236}">
                <a16:creationId xmlns:a16="http://schemas.microsoft.com/office/drawing/2014/main" id="{26AACB97-B69D-4030-A68B-DF266FCA19FA}"/>
              </a:ext>
            </a:extLst>
          </p:cNvPr>
          <p:cNvGrpSpPr>
            <a:grpSpLocks/>
          </p:cNvGrpSpPr>
          <p:nvPr/>
        </p:nvGrpSpPr>
        <p:grpSpPr bwMode="auto">
          <a:xfrm>
            <a:off x="0" y="0"/>
            <a:ext cx="9144000" cy="976313"/>
            <a:chOff x="0" y="0"/>
            <a:chExt cx="5760" cy="615"/>
          </a:xfrm>
        </p:grpSpPr>
        <p:sp>
          <p:nvSpPr>
            <p:cNvPr id="231430" name="Text Box 3">
              <a:extLst>
                <a:ext uri="{FF2B5EF4-FFF2-40B4-BE49-F238E27FC236}">
                  <a16:creationId xmlns:a16="http://schemas.microsoft.com/office/drawing/2014/main" id="{D04B135B-B3AE-4370-A768-FE212518CB9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31431" name="Text Box 4">
              <a:extLst>
                <a:ext uri="{FF2B5EF4-FFF2-40B4-BE49-F238E27FC236}">
                  <a16:creationId xmlns:a16="http://schemas.microsoft.com/office/drawing/2014/main" id="{982AFD59-85F0-4577-B5E5-DB4E2D61952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31426" name="Text Box 5">
            <a:extLst>
              <a:ext uri="{FF2B5EF4-FFF2-40B4-BE49-F238E27FC236}">
                <a16:creationId xmlns:a16="http://schemas.microsoft.com/office/drawing/2014/main" id="{77E63413-98EC-44EB-98D3-5A98F86521C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31427" name="Rectangle 6">
            <a:extLst>
              <a:ext uri="{FF2B5EF4-FFF2-40B4-BE49-F238E27FC236}">
                <a16:creationId xmlns:a16="http://schemas.microsoft.com/office/drawing/2014/main" id="{96AB3FEF-53CD-435F-8234-91F85E51C73E}"/>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31428" name="Rectangle 7">
            <a:extLst>
              <a:ext uri="{FF2B5EF4-FFF2-40B4-BE49-F238E27FC236}">
                <a16:creationId xmlns:a16="http://schemas.microsoft.com/office/drawing/2014/main" id="{58CA85AF-2323-49A0-B7DD-9126EA3426BB}"/>
              </a:ext>
            </a:extLst>
          </p:cNvPr>
          <p:cNvSpPr>
            <a:spLocks noChangeArrowheads="1"/>
          </p:cNvSpPr>
          <p:nvPr/>
        </p:nvSpPr>
        <p:spPr bwMode="auto">
          <a:xfrm>
            <a:off x="495300" y="1741864"/>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dirty="0">
                <a:solidFill>
                  <a:schemeClr val="accent2"/>
                </a:solidFill>
              </a:rPr>
              <a:t>Augmented Reality</a:t>
            </a:r>
          </a:p>
        </p:txBody>
      </p:sp>
      <p:sp>
        <p:nvSpPr>
          <p:cNvPr id="275464" name="Rectangle 8">
            <a:extLst>
              <a:ext uri="{FF2B5EF4-FFF2-40B4-BE49-F238E27FC236}">
                <a16:creationId xmlns:a16="http://schemas.microsoft.com/office/drawing/2014/main" id="{BBB7CB83-CA3C-4EC7-A0AE-8520415B0312}"/>
              </a:ext>
            </a:extLst>
          </p:cNvPr>
          <p:cNvSpPr>
            <a:spLocks noChangeArrowheads="1"/>
          </p:cNvSpPr>
          <p:nvPr/>
        </p:nvSpPr>
        <p:spPr bwMode="auto">
          <a:xfrm>
            <a:off x="0" y="2625308"/>
            <a:ext cx="89154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200" b="0" dirty="0"/>
              <a:t>Augmented reality (AR) is essentially the practice of taking the same graphics used on television screens or computer displays and integrating them into real-world environments</a:t>
            </a:r>
          </a:p>
          <a:p>
            <a:pPr algn="ctr" eaLnBrk="1" hangingPunct="1"/>
            <a:endParaRPr lang="en-US" altLang="en-US" sz="2200" b="0" dirty="0"/>
          </a:p>
          <a:p>
            <a:pPr algn="ctr" eaLnBrk="1" hangingPunct="1"/>
            <a:r>
              <a:rPr lang="en-US" altLang="en-US" sz="2200" b="0" dirty="0">
                <a:solidFill>
                  <a:srgbClr val="000099"/>
                </a:solidFill>
              </a:rPr>
              <a:t>AR provides sports and entertainment companies with a creative platform for immersing fans in a more realistic entertainment experience, increasing levels of awareness, engagement and brand loyalty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5464"/>
                                        </p:tgtEl>
                                        <p:attrNameLst>
                                          <p:attrName>style.visibility</p:attrName>
                                        </p:attrNameLst>
                                      </p:cBhvr>
                                      <p:to>
                                        <p:strVal val="visible"/>
                                      </p:to>
                                    </p:set>
                                    <p:animEffect transition="in" filter="diamond(in)">
                                      <p:cBhvr>
                                        <p:cTn id="7" dur="1000"/>
                                        <p:tgtEl>
                                          <p:spTgt spid="275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6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2">
            <a:extLst>
              <a:ext uri="{FF2B5EF4-FFF2-40B4-BE49-F238E27FC236}">
                <a16:creationId xmlns:a16="http://schemas.microsoft.com/office/drawing/2014/main" id="{2F3E3DD4-B0A7-41B2-8495-90897C2405A8}"/>
              </a:ext>
            </a:extLst>
          </p:cNvPr>
          <p:cNvGrpSpPr>
            <a:grpSpLocks/>
          </p:cNvGrpSpPr>
          <p:nvPr/>
        </p:nvGrpSpPr>
        <p:grpSpPr bwMode="auto">
          <a:xfrm>
            <a:off x="0" y="0"/>
            <a:ext cx="9144000" cy="976313"/>
            <a:chOff x="0" y="0"/>
            <a:chExt cx="5760" cy="615"/>
          </a:xfrm>
        </p:grpSpPr>
        <p:sp>
          <p:nvSpPr>
            <p:cNvPr id="30727" name="Text Box 3">
              <a:extLst>
                <a:ext uri="{FF2B5EF4-FFF2-40B4-BE49-F238E27FC236}">
                  <a16:creationId xmlns:a16="http://schemas.microsoft.com/office/drawing/2014/main" id="{D4F083E8-F7DA-4B51-A73A-716C71ECA58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30728" name="Text Box 4">
              <a:extLst>
                <a:ext uri="{FF2B5EF4-FFF2-40B4-BE49-F238E27FC236}">
                  <a16:creationId xmlns:a16="http://schemas.microsoft.com/office/drawing/2014/main" id="{C8B78AB6-A6B5-43A2-8668-2646E8FE74B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0722" name="Text Box 5">
            <a:extLst>
              <a:ext uri="{FF2B5EF4-FFF2-40B4-BE49-F238E27FC236}">
                <a16:creationId xmlns:a16="http://schemas.microsoft.com/office/drawing/2014/main" id="{5B51FC31-B9E9-4434-964B-73DAE42F3899}"/>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
        <p:nvSpPr>
          <p:cNvPr id="93190" name="Rectangle 6">
            <a:extLst>
              <a:ext uri="{FF2B5EF4-FFF2-40B4-BE49-F238E27FC236}">
                <a16:creationId xmlns:a16="http://schemas.microsoft.com/office/drawing/2014/main" id="{EF08FFF1-CAAF-40A1-8090-CDF0CBE05562}"/>
              </a:ext>
            </a:extLst>
          </p:cNvPr>
          <p:cNvSpPr>
            <a:spLocks noChangeArrowheads="1"/>
          </p:cNvSpPr>
          <p:nvPr/>
        </p:nvSpPr>
        <p:spPr bwMode="auto">
          <a:xfrm>
            <a:off x="609600" y="2438400"/>
            <a:ext cx="8229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b="0" i="1">
                <a:solidFill>
                  <a:srgbClr val="000099"/>
                </a:solidFill>
              </a:rPr>
              <a:t>Examples of intangible product attributes:</a:t>
            </a:r>
          </a:p>
        </p:txBody>
      </p:sp>
      <p:sp>
        <p:nvSpPr>
          <p:cNvPr id="30724" name="Line 7">
            <a:extLst>
              <a:ext uri="{FF2B5EF4-FFF2-40B4-BE49-F238E27FC236}">
                <a16:creationId xmlns:a16="http://schemas.microsoft.com/office/drawing/2014/main" id="{A144B7F7-2BD0-4416-B888-ACA4DFBFC85E}"/>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92" name="Rectangle 8">
            <a:extLst>
              <a:ext uri="{FF2B5EF4-FFF2-40B4-BE49-F238E27FC236}">
                <a16:creationId xmlns:a16="http://schemas.microsoft.com/office/drawing/2014/main" id="{7055270C-7C34-462E-A33E-44D777F6FEDC}"/>
              </a:ext>
            </a:extLst>
          </p:cNvPr>
          <p:cNvSpPr>
            <a:spLocks noChangeArrowheads="1"/>
          </p:cNvSpPr>
          <p:nvPr/>
        </p:nvSpPr>
        <p:spPr bwMode="auto">
          <a:xfrm>
            <a:off x="304800" y="3289300"/>
            <a:ext cx="853440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solidFill>
                  <a:srgbClr val="CC0000"/>
                </a:solidFill>
              </a:rPr>
              <a:t>The </a:t>
            </a:r>
            <a:r>
              <a:rPr lang="en-US" altLang="en-US">
                <a:solidFill>
                  <a:srgbClr val="CC0000"/>
                </a:solidFill>
              </a:rPr>
              <a:t>emotional attachment </a:t>
            </a:r>
            <a:r>
              <a:rPr lang="en-US" altLang="en-US" b="0">
                <a:solidFill>
                  <a:srgbClr val="CC0000"/>
                </a:solidFill>
              </a:rPr>
              <a:t>fans invest in their affiliation with a favorite team</a:t>
            </a:r>
          </a:p>
          <a:p>
            <a:pPr eaLnBrk="1" hangingPunct="1"/>
            <a:endParaRPr lang="en-US" altLang="en-US" sz="1400" b="0">
              <a:solidFill>
                <a:srgbClr val="CC0000"/>
              </a:solidFill>
            </a:endParaRPr>
          </a:p>
          <a:p>
            <a:pPr eaLnBrk="1" hangingPunct="1"/>
            <a:endParaRPr lang="en-US" altLang="en-US" sz="1400" b="0">
              <a:solidFill>
                <a:srgbClr val="CC0000"/>
              </a:solidFill>
            </a:endParaRPr>
          </a:p>
          <a:p>
            <a:pPr eaLnBrk="1" hangingPunct="1"/>
            <a:r>
              <a:rPr lang="en-US" altLang="en-US" b="0">
                <a:solidFill>
                  <a:srgbClr val="CC0000"/>
                </a:solidFill>
              </a:rPr>
              <a:t>The </a:t>
            </a:r>
            <a:r>
              <a:rPr lang="en-US" altLang="en-US">
                <a:solidFill>
                  <a:srgbClr val="CC0000"/>
                </a:solidFill>
              </a:rPr>
              <a:t>connection</a:t>
            </a:r>
            <a:r>
              <a:rPr lang="en-US" altLang="en-US" b="0">
                <a:solidFill>
                  <a:srgbClr val="CC0000"/>
                </a:solidFill>
              </a:rPr>
              <a:t> fans feel with other fans (whether they know them or not) supporting the same players or teams </a:t>
            </a:r>
          </a:p>
        </p:txBody>
      </p:sp>
      <p:sp>
        <p:nvSpPr>
          <p:cNvPr id="30726" name="Text Box 9">
            <a:extLst>
              <a:ext uri="{FF2B5EF4-FFF2-40B4-BE49-F238E27FC236}">
                <a16:creationId xmlns:a16="http://schemas.microsoft.com/office/drawing/2014/main" id="{7D378A68-3060-41D7-9221-5BD25002A47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93190">
                                            <p:txEl>
                                              <p:pRg st="0" end="0"/>
                                            </p:txEl>
                                          </p:spTgt>
                                        </p:tgtEl>
                                        <p:attrNameLst>
                                          <p:attrName>style.visibility</p:attrName>
                                        </p:attrNameLst>
                                      </p:cBhvr>
                                      <p:to>
                                        <p:strVal val="visible"/>
                                      </p:to>
                                    </p:set>
                                    <p:animEffect transition="in" filter="checkerboard(across)">
                                      <p:cBhvr>
                                        <p:cTn id="7" dur="500"/>
                                        <p:tgtEl>
                                          <p:spTgt spid="9319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3192">
                                            <p:txEl>
                                              <p:pRg st="0" end="0"/>
                                            </p:txEl>
                                          </p:spTgt>
                                        </p:tgtEl>
                                        <p:attrNameLst>
                                          <p:attrName>style.visibility</p:attrName>
                                        </p:attrNameLst>
                                      </p:cBhvr>
                                      <p:to>
                                        <p:strVal val="visible"/>
                                      </p:to>
                                    </p:set>
                                    <p:animEffect transition="in" filter="blinds(horizontal)">
                                      <p:cBhvr>
                                        <p:cTn id="10" dur="1000"/>
                                        <p:tgtEl>
                                          <p:spTgt spid="93192">
                                            <p:txEl>
                                              <p:pRg st="0" end="0"/>
                                            </p:txEl>
                                          </p:spTgt>
                                        </p:tgtEl>
                                      </p:cBhvr>
                                    </p:animEffect>
                                  </p:childTnLst>
                                </p:cTn>
                              </p:par>
                            </p:childTnLst>
                          </p:cTn>
                        </p:par>
                        <p:par>
                          <p:cTn id="11" fill="hold" nodeType="afterGroup">
                            <p:stCondLst>
                              <p:cond delay="1000"/>
                            </p:stCondLst>
                            <p:childTnLst>
                              <p:par>
                                <p:cTn id="12" presetID="3" presetClass="entr" presetSubtype="10" fill="hold" nodeType="afterEffect">
                                  <p:stCondLst>
                                    <p:cond delay="0"/>
                                  </p:stCondLst>
                                  <p:childTnLst>
                                    <p:set>
                                      <p:cBhvr>
                                        <p:cTn id="13" dur="1" fill="hold">
                                          <p:stCondLst>
                                            <p:cond delay="0"/>
                                          </p:stCondLst>
                                        </p:cTn>
                                        <p:tgtEl>
                                          <p:spTgt spid="93192">
                                            <p:txEl>
                                              <p:pRg st="3" end="3"/>
                                            </p:txEl>
                                          </p:spTgt>
                                        </p:tgtEl>
                                        <p:attrNameLst>
                                          <p:attrName>style.visibility</p:attrName>
                                        </p:attrNameLst>
                                      </p:cBhvr>
                                      <p:to>
                                        <p:strVal val="visible"/>
                                      </p:to>
                                    </p:set>
                                    <p:animEffect transition="in" filter="blinds(horizontal)">
                                      <p:cBhvr>
                                        <p:cTn id="14" dur="1000"/>
                                        <p:tgtEl>
                                          <p:spTgt spid="9319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3473" name="Group 2">
            <a:extLst>
              <a:ext uri="{FF2B5EF4-FFF2-40B4-BE49-F238E27FC236}">
                <a16:creationId xmlns:a16="http://schemas.microsoft.com/office/drawing/2014/main" id="{D3A9DE7F-4430-4171-A40D-3C56E0CBB539}"/>
              </a:ext>
            </a:extLst>
          </p:cNvPr>
          <p:cNvGrpSpPr>
            <a:grpSpLocks/>
          </p:cNvGrpSpPr>
          <p:nvPr/>
        </p:nvGrpSpPr>
        <p:grpSpPr bwMode="auto">
          <a:xfrm>
            <a:off x="0" y="0"/>
            <a:ext cx="9144000" cy="976313"/>
            <a:chOff x="0" y="0"/>
            <a:chExt cx="5760" cy="615"/>
          </a:xfrm>
        </p:grpSpPr>
        <p:sp>
          <p:nvSpPr>
            <p:cNvPr id="233479" name="Text Box 3">
              <a:extLst>
                <a:ext uri="{FF2B5EF4-FFF2-40B4-BE49-F238E27FC236}">
                  <a16:creationId xmlns:a16="http://schemas.microsoft.com/office/drawing/2014/main" id="{4816BF14-C4B7-4BEA-876C-101DBC49D4B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33480" name="Text Box 4">
              <a:extLst>
                <a:ext uri="{FF2B5EF4-FFF2-40B4-BE49-F238E27FC236}">
                  <a16:creationId xmlns:a16="http://schemas.microsoft.com/office/drawing/2014/main" id="{F2B25670-E8EB-4829-98B1-F12BF9D12FD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33474" name="Text Box 5">
            <a:extLst>
              <a:ext uri="{FF2B5EF4-FFF2-40B4-BE49-F238E27FC236}">
                <a16:creationId xmlns:a16="http://schemas.microsoft.com/office/drawing/2014/main" id="{ADDD3FEA-70F5-41E5-9AAB-247E09A7CCA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33475" name="Rectangle 6">
            <a:extLst>
              <a:ext uri="{FF2B5EF4-FFF2-40B4-BE49-F238E27FC236}">
                <a16:creationId xmlns:a16="http://schemas.microsoft.com/office/drawing/2014/main" id="{24A54FD5-52EB-4A88-B4C9-C7656123A168}"/>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33476" name="Rectangle 7">
            <a:extLst>
              <a:ext uri="{FF2B5EF4-FFF2-40B4-BE49-F238E27FC236}">
                <a16:creationId xmlns:a16="http://schemas.microsoft.com/office/drawing/2014/main" id="{20EB5854-36DE-4957-AA4C-5E4B29BB3574}"/>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Augmented Reality</a:t>
            </a:r>
          </a:p>
        </p:txBody>
      </p:sp>
      <p:sp>
        <p:nvSpPr>
          <p:cNvPr id="233477" name="Text Box 11">
            <a:extLst>
              <a:ext uri="{FF2B5EF4-FFF2-40B4-BE49-F238E27FC236}">
                <a16:creationId xmlns:a16="http://schemas.microsoft.com/office/drawing/2014/main" id="{2356B27B-D7E8-4E93-9009-89EC80B0DBA5}"/>
              </a:ext>
            </a:extLst>
          </p:cNvPr>
          <p:cNvSpPr txBox="1">
            <a:spLocks noChangeArrowheads="1"/>
          </p:cNvSpPr>
          <p:nvPr/>
        </p:nvSpPr>
        <p:spPr bwMode="auto">
          <a:xfrm>
            <a:off x="533400" y="2590800"/>
            <a:ext cx="41910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cs typeface="Arial" panose="020B0604020202020204" pitchFamily="34" charset="0"/>
              </a:rPr>
              <a:t>An augmented reality campaign led to significant buzz at the 2014 Billboard Music Awards when a hologram of Michael Jackson performed a previously unreleased song ("Slave to the Rhythm") on stage.</a:t>
            </a:r>
            <a:r>
              <a:rPr lang="en-US" altLang="en-US">
                <a:cs typeface="Arial" panose="020B0604020202020204" pitchFamily="34" charset="0"/>
              </a:rPr>
              <a:t> </a:t>
            </a:r>
          </a:p>
        </p:txBody>
      </p:sp>
      <p:pic>
        <p:nvPicPr>
          <p:cNvPr id="233478" name="Picture 12" descr="mic">
            <a:extLst>
              <a:ext uri="{FF2B5EF4-FFF2-40B4-BE49-F238E27FC236}">
                <a16:creationId xmlns:a16="http://schemas.microsoft.com/office/drawing/2014/main" id="{5728A779-E94A-4083-AAEF-E8D9A72AE5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971800"/>
            <a:ext cx="3581400" cy="262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21" name="Group 2">
            <a:extLst>
              <a:ext uri="{FF2B5EF4-FFF2-40B4-BE49-F238E27FC236}">
                <a16:creationId xmlns:a16="http://schemas.microsoft.com/office/drawing/2014/main" id="{BD22C8A6-DB87-4C01-AB75-17B1122F4FD2}"/>
              </a:ext>
            </a:extLst>
          </p:cNvPr>
          <p:cNvGrpSpPr>
            <a:grpSpLocks/>
          </p:cNvGrpSpPr>
          <p:nvPr/>
        </p:nvGrpSpPr>
        <p:grpSpPr bwMode="auto">
          <a:xfrm>
            <a:off x="0" y="0"/>
            <a:ext cx="9144000" cy="976313"/>
            <a:chOff x="0" y="0"/>
            <a:chExt cx="5760" cy="615"/>
          </a:xfrm>
        </p:grpSpPr>
        <p:sp>
          <p:nvSpPr>
            <p:cNvPr id="235526" name="Text Box 3">
              <a:extLst>
                <a:ext uri="{FF2B5EF4-FFF2-40B4-BE49-F238E27FC236}">
                  <a16:creationId xmlns:a16="http://schemas.microsoft.com/office/drawing/2014/main" id="{545789A0-A39F-4D5C-BD9B-56340B501CB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35527" name="Text Box 4">
              <a:extLst>
                <a:ext uri="{FF2B5EF4-FFF2-40B4-BE49-F238E27FC236}">
                  <a16:creationId xmlns:a16="http://schemas.microsoft.com/office/drawing/2014/main" id="{93F6A68D-1257-4343-A707-F6B9E5FB621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35522" name="Text Box 5">
            <a:extLst>
              <a:ext uri="{FF2B5EF4-FFF2-40B4-BE49-F238E27FC236}">
                <a16:creationId xmlns:a16="http://schemas.microsoft.com/office/drawing/2014/main" id="{B7BDEC29-9512-4D91-9327-9ECB06DFAD9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35523" name="Rectangle 6">
            <a:extLst>
              <a:ext uri="{FF2B5EF4-FFF2-40B4-BE49-F238E27FC236}">
                <a16:creationId xmlns:a16="http://schemas.microsoft.com/office/drawing/2014/main" id="{50FF45D1-0199-423F-BD6B-3E3759608592}"/>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35524" name="Rectangle 7">
            <a:extLst>
              <a:ext uri="{FF2B5EF4-FFF2-40B4-BE49-F238E27FC236}">
                <a16:creationId xmlns:a16="http://schemas.microsoft.com/office/drawing/2014/main" id="{8B5FC4FA-65B2-4BE9-B115-3412CE505431}"/>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Augmented Reality</a:t>
            </a:r>
          </a:p>
        </p:txBody>
      </p:sp>
      <p:sp>
        <p:nvSpPr>
          <p:cNvPr id="235525" name="Text Box 11">
            <a:extLst>
              <a:ext uri="{FF2B5EF4-FFF2-40B4-BE49-F238E27FC236}">
                <a16:creationId xmlns:a16="http://schemas.microsoft.com/office/drawing/2014/main" id="{BB7347FA-161C-40B9-B9C5-33EBEB743F02}"/>
              </a:ext>
            </a:extLst>
          </p:cNvPr>
          <p:cNvSpPr txBox="1">
            <a:spLocks noChangeArrowheads="1"/>
          </p:cNvSpPr>
          <p:nvPr/>
        </p:nvSpPr>
        <p:spPr bwMode="auto">
          <a:xfrm>
            <a:off x="-34925" y="2514600"/>
            <a:ext cx="9144000" cy="31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95300" indent="-4953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a:t>    </a:t>
            </a:r>
            <a:r>
              <a:rPr lang="en-US" altLang="en-US" b="0"/>
              <a:t>The Pittsburgh Penguins arena features kiosks with face-recognition and touch screen technology that allows fans to have their picture taken, then superimpose one of eight 3D “game faces” selected by the user. </a:t>
            </a:r>
          </a:p>
          <a:p>
            <a:pPr eaLnBrk="1" hangingPunct="1">
              <a:spcBef>
                <a:spcPct val="50000"/>
              </a:spcBef>
            </a:pPr>
            <a:r>
              <a:rPr lang="en-US" altLang="en-US" b="0"/>
              <a:t>	Fans can enter their email addresses to have their images instantly e-mailed to them so they can share through social media.</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7569" name="Group 2">
            <a:extLst>
              <a:ext uri="{FF2B5EF4-FFF2-40B4-BE49-F238E27FC236}">
                <a16:creationId xmlns:a16="http://schemas.microsoft.com/office/drawing/2014/main" id="{0C117A47-B020-449A-980B-BB37211EA6AA}"/>
              </a:ext>
            </a:extLst>
          </p:cNvPr>
          <p:cNvGrpSpPr>
            <a:grpSpLocks/>
          </p:cNvGrpSpPr>
          <p:nvPr/>
        </p:nvGrpSpPr>
        <p:grpSpPr bwMode="auto">
          <a:xfrm>
            <a:off x="0" y="0"/>
            <a:ext cx="9144000" cy="976313"/>
            <a:chOff x="0" y="0"/>
            <a:chExt cx="5760" cy="615"/>
          </a:xfrm>
        </p:grpSpPr>
        <p:sp>
          <p:nvSpPr>
            <p:cNvPr id="237575" name="Text Box 3">
              <a:extLst>
                <a:ext uri="{FF2B5EF4-FFF2-40B4-BE49-F238E27FC236}">
                  <a16:creationId xmlns:a16="http://schemas.microsoft.com/office/drawing/2014/main" id="{F7512041-37AF-4CB8-814B-84C91C66CA2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37576" name="Text Box 4">
              <a:extLst>
                <a:ext uri="{FF2B5EF4-FFF2-40B4-BE49-F238E27FC236}">
                  <a16:creationId xmlns:a16="http://schemas.microsoft.com/office/drawing/2014/main" id="{080BA402-8280-4794-AEF2-8F7AB0BDE3B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37570" name="Text Box 5">
            <a:extLst>
              <a:ext uri="{FF2B5EF4-FFF2-40B4-BE49-F238E27FC236}">
                <a16:creationId xmlns:a16="http://schemas.microsoft.com/office/drawing/2014/main" id="{AC154D52-F75C-41A1-BE40-CDFE9EBE778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37571" name="Rectangle 6">
            <a:extLst>
              <a:ext uri="{FF2B5EF4-FFF2-40B4-BE49-F238E27FC236}">
                <a16:creationId xmlns:a16="http://schemas.microsoft.com/office/drawing/2014/main" id="{2C277BAE-6C68-41D0-B51A-088F04A95800}"/>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37572" name="Rectangle 7">
            <a:extLst>
              <a:ext uri="{FF2B5EF4-FFF2-40B4-BE49-F238E27FC236}">
                <a16:creationId xmlns:a16="http://schemas.microsoft.com/office/drawing/2014/main" id="{33DB1F49-C356-4D47-AB18-DF839C0BD676}"/>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Augmented Reality</a:t>
            </a:r>
          </a:p>
        </p:txBody>
      </p:sp>
      <p:sp>
        <p:nvSpPr>
          <p:cNvPr id="237573" name="Text Box 11">
            <a:extLst>
              <a:ext uri="{FF2B5EF4-FFF2-40B4-BE49-F238E27FC236}">
                <a16:creationId xmlns:a16="http://schemas.microsoft.com/office/drawing/2014/main" id="{A3843FBA-0776-4B3D-8B41-0FE919F8DD04}"/>
              </a:ext>
            </a:extLst>
          </p:cNvPr>
          <p:cNvSpPr txBox="1">
            <a:spLocks noChangeArrowheads="1"/>
          </p:cNvSpPr>
          <p:nvPr/>
        </p:nvSpPr>
        <p:spPr bwMode="auto">
          <a:xfrm>
            <a:off x="457200" y="2286000"/>
            <a:ext cx="815340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95300" indent="-4953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200" b="0" dirty="0"/>
              <a:t>	During the NHL’s two-day, family-friendly “tailgate party” events leading up to the </a:t>
            </a:r>
            <a:r>
              <a:rPr lang="is-IS" altLang="en-US" sz="2200" b="0" dirty="0"/>
              <a:t>2017</a:t>
            </a:r>
            <a:r>
              <a:rPr lang="en-US" altLang="en-US" sz="2200" b="0" dirty="0"/>
              <a:t> “Stadium Series” game, hockey fans were encouraged to step inside an augmented reality photo booth to outfit themselves in the latest Reebok NHL gear</a:t>
            </a:r>
          </a:p>
        </p:txBody>
      </p:sp>
      <p:pic>
        <p:nvPicPr>
          <p:cNvPr id="237574" name="Picture 1" descr="cut.jpg">
            <a:extLst>
              <a:ext uri="{FF2B5EF4-FFF2-40B4-BE49-F238E27FC236}">
                <a16:creationId xmlns:a16="http://schemas.microsoft.com/office/drawing/2014/main" id="{6EB19633-ACC6-4550-A687-BDD836C6393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4114800"/>
            <a:ext cx="4191000"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3713" name="Group 2">
            <a:extLst>
              <a:ext uri="{FF2B5EF4-FFF2-40B4-BE49-F238E27FC236}">
                <a16:creationId xmlns:a16="http://schemas.microsoft.com/office/drawing/2014/main" id="{B7F5394B-82D5-450E-9833-CD328060172C}"/>
              </a:ext>
            </a:extLst>
          </p:cNvPr>
          <p:cNvGrpSpPr>
            <a:grpSpLocks/>
          </p:cNvGrpSpPr>
          <p:nvPr/>
        </p:nvGrpSpPr>
        <p:grpSpPr bwMode="auto">
          <a:xfrm>
            <a:off x="0" y="0"/>
            <a:ext cx="9144000" cy="976313"/>
            <a:chOff x="0" y="0"/>
            <a:chExt cx="5760" cy="615"/>
          </a:xfrm>
        </p:grpSpPr>
        <p:sp>
          <p:nvSpPr>
            <p:cNvPr id="243719" name="Text Box 3">
              <a:extLst>
                <a:ext uri="{FF2B5EF4-FFF2-40B4-BE49-F238E27FC236}">
                  <a16:creationId xmlns:a16="http://schemas.microsoft.com/office/drawing/2014/main" id="{1CC3D0BF-402D-4BD1-AD72-1C4C82B008B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43720" name="Text Box 4">
              <a:extLst>
                <a:ext uri="{FF2B5EF4-FFF2-40B4-BE49-F238E27FC236}">
                  <a16:creationId xmlns:a16="http://schemas.microsoft.com/office/drawing/2014/main" id="{C7C0533D-C6C0-41F8-A12F-6FC8C1C511C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3714" name="Text Box 5">
            <a:extLst>
              <a:ext uri="{FF2B5EF4-FFF2-40B4-BE49-F238E27FC236}">
                <a16:creationId xmlns:a16="http://schemas.microsoft.com/office/drawing/2014/main" id="{1431F7E2-8CB3-431C-9D11-FD45181F436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3715" name="Rectangle 6">
            <a:extLst>
              <a:ext uri="{FF2B5EF4-FFF2-40B4-BE49-F238E27FC236}">
                <a16:creationId xmlns:a16="http://schemas.microsoft.com/office/drawing/2014/main" id="{506612ED-1894-4857-8D29-4391E8F98AC7}"/>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43716" name="Rectangle 7">
            <a:extLst>
              <a:ext uri="{FF2B5EF4-FFF2-40B4-BE49-F238E27FC236}">
                <a16:creationId xmlns:a16="http://schemas.microsoft.com/office/drawing/2014/main" id="{724D1BC7-8064-4D7F-B4FE-E25A9E9A7C8F}"/>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Augmented Reality</a:t>
            </a:r>
          </a:p>
        </p:txBody>
      </p:sp>
      <p:sp>
        <p:nvSpPr>
          <p:cNvPr id="243717" name="Rectangle 1">
            <a:extLst>
              <a:ext uri="{FF2B5EF4-FFF2-40B4-BE49-F238E27FC236}">
                <a16:creationId xmlns:a16="http://schemas.microsoft.com/office/drawing/2014/main" id="{A2424709-5BAA-474F-86CD-C1F2174092E8}"/>
              </a:ext>
            </a:extLst>
          </p:cNvPr>
          <p:cNvSpPr>
            <a:spLocks noChangeArrowheads="1"/>
          </p:cNvSpPr>
          <p:nvPr/>
        </p:nvSpPr>
        <p:spPr bwMode="auto">
          <a:xfrm>
            <a:off x="152400" y="2362200"/>
            <a:ext cx="84582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dirty="0"/>
              <a:t>In 2018, the PGA tour not only added an AR feature to its app by delivering a 3D interaction from featured holes in various tournaments to fans, but also monetized the technology by connecting a sponsor (MasterCard) </a:t>
            </a:r>
          </a:p>
        </p:txBody>
      </p:sp>
      <p:pic>
        <p:nvPicPr>
          <p:cNvPr id="243718" name="Picture 2">
            <a:extLst>
              <a:ext uri="{FF2B5EF4-FFF2-40B4-BE49-F238E27FC236}">
                <a16:creationId xmlns:a16="http://schemas.microsoft.com/office/drawing/2014/main" id="{A07D8B03-19AA-4644-9550-FA296EE4AA7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3962400"/>
            <a:ext cx="4876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617" name="Group 2">
            <a:extLst>
              <a:ext uri="{FF2B5EF4-FFF2-40B4-BE49-F238E27FC236}">
                <a16:creationId xmlns:a16="http://schemas.microsoft.com/office/drawing/2014/main" id="{82771989-32B9-4CE0-BDD3-38FA9FCF5E31}"/>
              </a:ext>
            </a:extLst>
          </p:cNvPr>
          <p:cNvGrpSpPr>
            <a:grpSpLocks/>
          </p:cNvGrpSpPr>
          <p:nvPr/>
        </p:nvGrpSpPr>
        <p:grpSpPr bwMode="auto">
          <a:xfrm>
            <a:off x="0" y="0"/>
            <a:ext cx="9144000" cy="976313"/>
            <a:chOff x="0" y="0"/>
            <a:chExt cx="5760" cy="615"/>
          </a:xfrm>
        </p:grpSpPr>
        <p:sp>
          <p:nvSpPr>
            <p:cNvPr id="239623" name="Text Box 3">
              <a:extLst>
                <a:ext uri="{FF2B5EF4-FFF2-40B4-BE49-F238E27FC236}">
                  <a16:creationId xmlns:a16="http://schemas.microsoft.com/office/drawing/2014/main" id="{A9CC146A-BC3E-4325-BD8F-9F6E09D42C4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39624" name="Text Box 4">
              <a:extLst>
                <a:ext uri="{FF2B5EF4-FFF2-40B4-BE49-F238E27FC236}">
                  <a16:creationId xmlns:a16="http://schemas.microsoft.com/office/drawing/2014/main" id="{F01D584D-3278-477E-AB50-300937A5158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39618" name="Text Box 5">
            <a:extLst>
              <a:ext uri="{FF2B5EF4-FFF2-40B4-BE49-F238E27FC236}">
                <a16:creationId xmlns:a16="http://schemas.microsoft.com/office/drawing/2014/main" id="{82AF1AC8-E268-48A1-8C3B-0D64C9AF289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39619" name="Rectangle 6">
            <a:extLst>
              <a:ext uri="{FF2B5EF4-FFF2-40B4-BE49-F238E27FC236}">
                <a16:creationId xmlns:a16="http://schemas.microsoft.com/office/drawing/2014/main" id="{38D2988C-A0BA-448D-A582-B4F597BDB4EE}"/>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39620" name="Rectangle 7">
            <a:extLst>
              <a:ext uri="{FF2B5EF4-FFF2-40B4-BE49-F238E27FC236}">
                <a16:creationId xmlns:a16="http://schemas.microsoft.com/office/drawing/2014/main" id="{7735C941-2FBB-476D-8175-15847764A382}"/>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Augmented Reality</a:t>
            </a:r>
          </a:p>
        </p:txBody>
      </p:sp>
      <p:sp>
        <p:nvSpPr>
          <p:cNvPr id="239621" name="Text Box 11">
            <a:extLst>
              <a:ext uri="{FF2B5EF4-FFF2-40B4-BE49-F238E27FC236}">
                <a16:creationId xmlns:a16="http://schemas.microsoft.com/office/drawing/2014/main" id="{24734BD7-A601-4A23-A337-384A947538DA}"/>
              </a:ext>
            </a:extLst>
          </p:cNvPr>
          <p:cNvSpPr txBox="1">
            <a:spLocks noChangeArrowheads="1"/>
          </p:cNvSpPr>
          <p:nvPr/>
        </p:nvSpPr>
        <p:spPr bwMode="auto">
          <a:xfrm>
            <a:off x="190500" y="2385586"/>
            <a:ext cx="822801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95300" indent="-4953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000" b="0" dirty="0">
                <a:solidFill>
                  <a:srgbClr val="C00000"/>
                </a:solidFill>
              </a:rPr>
              <a:t>	Nike created a “shoppable” AR experience for the 2019 Women’s World Cup when they introduced a one-day promotion using a Snapchat Lens that allowed fans of the U.S. women’s national soccer team to try on and purchase the team’s uniform</a:t>
            </a:r>
          </a:p>
        </p:txBody>
      </p:sp>
      <p:pic>
        <p:nvPicPr>
          <p:cNvPr id="2" name="Picture 1">
            <a:extLst>
              <a:ext uri="{FF2B5EF4-FFF2-40B4-BE49-F238E27FC236}">
                <a16:creationId xmlns:a16="http://schemas.microsoft.com/office/drawing/2014/main" id="{44AFAF33-A76E-7C46-BA88-5A73F58C6FCC}"/>
              </a:ext>
            </a:extLst>
          </p:cNvPr>
          <p:cNvPicPr>
            <a:picLocks noChangeAspect="1"/>
          </p:cNvPicPr>
          <p:nvPr/>
        </p:nvPicPr>
        <p:blipFill>
          <a:blip r:embed="rId3"/>
          <a:stretch>
            <a:fillRect/>
          </a:stretch>
        </p:blipFill>
        <p:spPr>
          <a:xfrm>
            <a:off x="2903483" y="4292972"/>
            <a:ext cx="3657600" cy="2060258"/>
          </a:xfrm>
          <a:prstGeom prst="rect">
            <a:avLst/>
          </a:prstGeom>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665" name="Group 2">
            <a:extLst>
              <a:ext uri="{FF2B5EF4-FFF2-40B4-BE49-F238E27FC236}">
                <a16:creationId xmlns:a16="http://schemas.microsoft.com/office/drawing/2014/main" id="{943FAB9E-DEF7-4C71-9C45-84621C1DE415}"/>
              </a:ext>
            </a:extLst>
          </p:cNvPr>
          <p:cNvGrpSpPr>
            <a:grpSpLocks/>
          </p:cNvGrpSpPr>
          <p:nvPr/>
        </p:nvGrpSpPr>
        <p:grpSpPr bwMode="auto">
          <a:xfrm>
            <a:off x="0" y="0"/>
            <a:ext cx="9144000" cy="976313"/>
            <a:chOff x="0" y="0"/>
            <a:chExt cx="5760" cy="615"/>
          </a:xfrm>
        </p:grpSpPr>
        <p:sp>
          <p:nvSpPr>
            <p:cNvPr id="241671" name="Text Box 3">
              <a:extLst>
                <a:ext uri="{FF2B5EF4-FFF2-40B4-BE49-F238E27FC236}">
                  <a16:creationId xmlns:a16="http://schemas.microsoft.com/office/drawing/2014/main" id="{D5DE2DCD-5EBC-4944-9BC9-5DA3322D25B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41672" name="Text Box 4">
              <a:extLst>
                <a:ext uri="{FF2B5EF4-FFF2-40B4-BE49-F238E27FC236}">
                  <a16:creationId xmlns:a16="http://schemas.microsoft.com/office/drawing/2014/main" id="{7DBD081A-AE29-44DB-9040-53792C67247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1666" name="Text Box 5">
            <a:extLst>
              <a:ext uri="{FF2B5EF4-FFF2-40B4-BE49-F238E27FC236}">
                <a16:creationId xmlns:a16="http://schemas.microsoft.com/office/drawing/2014/main" id="{22D39C4F-E8D1-41CC-BD86-4923FF0E89C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1667" name="Rectangle 6">
            <a:extLst>
              <a:ext uri="{FF2B5EF4-FFF2-40B4-BE49-F238E27FC236}">
                <a16:creationId xmlns:a16="http://schemas.microsoft.com/office/drawing/2014/main" id="{3C5A15F3-7849-4298-B775-D7819ABABFD3}"/>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41668" name="Rectangle 7">
            <a:extLst>
              <a:ext uri="{FF2B5EF4-FFF2-40B4-BE49-F238E27FC236}">
                <a16:creationId xmlns:a16="http://schemas.microsoft.com/office/drawing/2014/main" id="{7328AACF-F78E-4846-89D4-115A907BCAAC}"/>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Augmented Reality</a:t>
            </a:r>
          </a:p>
        </p:txBody>
      </p:sp>
      <p:sp>
        <p:nvSpPr>
          <p:cNvPr id="2" name="Rectangle 1">
            <a:extLst>
              <a:ext uri="{FF2B5EF4-FFF2-40B4-BE49-F238E27FC236}">
                <a16:creationId xmlns:a16="http://schemas.microsoft.com/office/drawing/2014/main" id="{A0CD4F25-54E3-4502-AA7E-FAA566934C07}"/>
              </a:ext>
            </a:extLst>
          </p:cNvPr>
          <p:cNvSpPr/>
          <p:nvPr/>
        </p:nvSpPr>
        <p:spPr>
          <a:xfrm>
            <a:off x="381000" y="2638047"/>
            <a:ext cx="5029200" cy="3477875"/>
          </a:xfrm>
          <a:prstGeom prst="rect">
            <a:avLst/>
          </a:prstGeom>
        </p:spPr>
        <p:txBody>
          <a:bodyPr wrap="square">
            <a:spAutoFit/>
          </a:bodyPr>
          <a:lstStyle/>
          <a:p>
            <a:pPr marL="0" lvl="5" fontAlgn="base">
              <a:spcBef>
                <a:spcPct val="0"/>
              </a:spcBef>
              <a:spcAft>
                <a:spcPct val="0"/>
              </a:spcAft>
              <a:defRPr/>
            </a:pPr>
            <a:r>
              <a:rPr lang="en-US" sz="2000" b="0" dirty="0">
                <a:solidFill>
                  <a:schemeClr val="tx1">
                    <a:lumMod val="75000"/>
                    <a:lumOff val="25000"/>
                  </a:schemeClr>
                </a:solidFill>
                <a:latin typeface="Verdana" charset="0"/>
                <a:ea typeface="ＭＳ Ｐゴシック" charset="0"/>
                <a:cs typeface="ＭＳ Ｐゴシック" charset="0"/>
              </a:rPr>
              <a:t>Using augmented reality, Turner Sports unveiled a mobile game that encouraged college basketball fans to shoot virtual baskets during March Madness.  Instead of tossing a basketball into a hoop, players had 20 seconds to throw as many crumpled pieces of paper representing their broken brackets as they can into a digital trash can.</a:t>
            </a:r>
          </a:p>
          <a:p>
            <a:pPr marL="0" lvl="5" fontAlgn="base">
              <a:spcBef>
                <a:spcPct val="0"/>
              </a:spcBef>
              <a:spcAft>
                <a:spcPct val="0"/>
              </a:spcAft>
              <a:defRPr/>
            </a:pPr>
            <a:endParaRPr lang="en-US" sz="2000" b="0" dirty="0">
              <a:solidFill>
                <a:schemeClr val="tx1">
                  <a:lumMod val="75000"/>
                  <a:lumOff val="25000"/>
                </a:schemeClr>
              </a:solidFill>
              <a:latin typeface="Verdana" charset="0"/>
              <a:ea typeface="ＭＳ Ｐゴシック" charset="0"/>
              <a:cs typeface="ＭＳ Ｐゴシック" charset="0"/>
            </a:endParaRPr>
          </a:p>
        </p:txBody>
      </p:sp>
      <p:pic>
        <p:nvPicPr>
          <p:cNvPr id="10" name="Picture 9">
            <a:extLst>
              <a:ext uri="{FF2B5EF4-FFF2-40B4-BE49-F238E27FC236}">
                <a16:creationId xmlns:a16="http://schemas.microsoft.com/office/drawing/2014/main" id="{AC458434-E281-6E4D-AFC2-975F7E925DE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73219" y="2409001"/>
            <a:ext cx="2737381" cy="4095135"/>
          </a:xfrm>
          <a:prstGeom prst="rect">
            <a:avLst/>
          </a:prstGeom>
          <a:noFill/>
          <a:ln>
            <a:noFill/>
          </a:ln>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665" name="Group 2">
            <a:extLst>
              <a:ext uri="{FF2B5EF4-FFF2-40B4-BE49-F238E27FC236}">
                <a16:creationId xmlns:a16="http://schemas.microsoft.com/office/drawing/2014/main" id="{943FAB9E-DEF7-4C71-9C45-84621C1DE415}"/>
              </a:ext>
            </a:extLst>
          </p:cNvPr>
          <p:cNvGrpSpPr>
            <a:grpSpLocks/>
          </p:cNvGrpSpPr>
          <p:nvPr/>
        </p:nvGrpSpPr>
        <p:grpSpPr bwMode="auto">
          <a:xfrm>
            <a:off x="0" y="0"/>
            <a:ext cx="9144000" cy="976313"/>
            <a:chOff x="0" y="0"/>
            <a:chExt cx="5760" cy="615"/>
          </a:xfrm>
        </p:grpSpPr>
        <p:sp>
          <p:nvSpPr>
            <p:cNvPr id="241671" name="Text Box 3">
              <a:extLst>
                <a:ext uri="{FF2B5EF4-FFF2-40B4-BE49-F238E27FC236}">
                  <a16:creationId xmlns:a16="http://schemas.microsoft.com/office/drawing/2014/main" id="{D5DE2DCD-5EBC-4944-9BC9-5DA3322D25B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41672" name="Text Box 4">
              <a:extLst>
                <a:ext uri="{FF2B5EF4-FFF2-40B4-BE49-F238E27FC236}">
                  <a16:creationId xmlns:a16="http://schemas.microsoft.com/office/drawing/2014/main" id="{7DBD081A-AE29-44DB-9040-53792C67247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1666" name="Text Box 5">
            <a:extLst>
              <a:ext uri="{FF2B5EF4-FFF2-40B4-BE49-F238E27FC236}">
                <a16:creationId xmlns:a16="http://schemas.microsoft.com/office/drawing/2014/main" id="{22D39C4F-E8D1-41CC-BD86-4923FF0E89C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1667" name="Rectangle 6">
            <a:extLst>
              <a:ext uri="{FF2B5EF4-FFF2-40B4-BE49-F238E27FC236}">
                <a16:creationId xmlns:a16="http://schemas.microsoft.com/office/drawing/2014/main" id="{3C5A15F3-7849-4298-B775-D7819ABABFD3}"/>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41668" name="Rectangle 7">
            <a:extLst>
              <a:ext uri="{FF2B5EF4-FFF2-40B4-BE49-F238E27FC236}">
                <a16:creationId xmlns:a16="http://schemas.microsoft.com/office/drawing/2014/main" id="{7328AACF-F78E-4846-89D4-115A907BCAAC}"/>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Augmented Reality</a:t>
            </a:r>
          </a:p>
        </p:txBody>
      </p:sp>
      <p:sp>
        <p:nvSpPr>
          <p:cNvPr id="2" name="Rectangle 1">
            <a:extLst>
              <a:ext uri="{FF2B5EF4-FFF2-40B4-BE49-F238E27FC236}">
                <a16:creationId xmlns:a16="http://schemas.microsoft.com/office/drawing/2014/main" id="{A0CD4F25-54E3-4502-AA7E-FAA566934C07}"/>
              </a:ext>
            </a:extLst>
          </p:cNvPr>
          <p:cNvSpPr/>
          <p:nvPr/>
        </p:nvSpPr>
        <p:spPr>
          <a:xfrm>
            <a:off x="152400" y="2420007"/>
            <a:ext cx="5486400" cy="4093428"/>
          </a:xfrm>
          <a:prstGeom prst="rect">
            <a:avLst/>
          </a:prstGeom>
        </p:spPr>
        <p:txBody>
          <a:bodyPr wrap="square">
            <a:spAutoFit/>
          </a:bodyPr>
          <a:lstStyle/>
          <a:p>
            <a:pPr marL="0" lvl="5" fontAlgn="base">
              <a:spcBef>
                <a:spcPct val="0"/>
              </a:spcBef>
              <a:spcAft>
                <a:spcPct val="0"/>
              </a:spcAft>
              <a:defRPr/>
            </a:pPr>
            <a:r>
              <a:rPr lang="en-US" sz="2000" b="0" dirty="0">
                <a:solidFill>
                  <a:srgbClr val="FF0000"/>
                </a:solidFill>
                <a:latin typeface="Verdana" charset="0"/>
                <a:ea typeface="ＭＳ Ｐゴシック" charset="0"/>
                <a:cs typeface="ＭＳ Ｐゴシック" charset="0"/>
              </a:rPr>
              <a:t>Through the team’s app, the Washington Nationals created an augmented reality scavenger hunt that led fans around the ballpark with a chance to win prizes </a:t>
            </a:r>
          </a:p>
          <a:p>
            <a:pPr marL="0" lvl="5" fontAlgn="base">
              <a:spcBef>
                <a:spcPct val="0"/>
              </a:spcBef>
              <a:spcAft>
                <a:spcPct val="0"/>
              </a:spcAft>
              <a:defRPr/>
            </a:pPr>
            <a:r>
              <a:rPr lang="en-US" sz="2000" b="0" dirty="0">
                <a:solidFill>
                  <a:srgbClr val="FF0000"/>
                </a:solidFill>
                <a:latin typeface="Verdana" charset="0"/>
                <a:ea typeface="ＭＳ Ｐゴシック" charset="0"/>
                <a:cs typeface="ＭＳ Ｐゴシック" charset="0"/>
              </a:rPr>
              <a:t>The app also brought bobblehead giveaways to life, providing fans with an opportunity to watch game highlights and earn discounts on merchandise at the team store by simply opening the camera on their mobile device and pointing the viewfinder at the side of the bobblehead box</a:t>
            </a:r>
          </a:p>
          <a:p>
            <a:pPr marL="0" lvl="5" fontAlgn="base">
              <a:spcBef>
                <a:spcPct val="0"/>
              </a:spcBef>
              <a:spcAft>
                <a:spcPct val="0"/>
              </a:spcAft>
              <a:defRPr/>
            </a:pPr>
            <a:endParaRPr lang="en-US" sz="2000" b="0" dirty="0">
              <a:latin typeface="Verdana" charset="0"/>
              <a:ea typeface="ＭＳ Ｐゴシック" charset="0"/>
              <a:cs typeface="ＭＳ Ｐゴシック" charset="0"/>
            </a:endParaRPr>
          </a:p>
        </p:txBody>
      </p:sp>
      <p:pic>
        <p:nvPicPr>
          <p:cNvPr id="10" name="Picture 9">
            <a:extLst>
              <a:ext uri="{FF2B5EF4-FFF2-40B4-BE49-F238E27FC236}">
                <a16:creationId xmlns:a16="http://schemas.microsoft.com/office/drawing/2014/main" id="{BC875089-541D-2B4E-853F-E18492FB14EA}"/>
              </a:ext>
            </a:extLst>
          </p:cNvPr>
          <p:cNvPicPr/>
          <p:nvPr/>
        </p:nvPicPr>
        <p:blipFill>
          <a:blip r:embed="rId3"/>
          <a:stretch>
            <a:fillRect/>
          </a:stretch>
        </p:blipFill>
        <p:spPr>
          <a:xfrm>
            <a:off x="6096000" y="2420007"/>
            <a:ext cx="3048000" cy="3810000"/>
          </a:xfrm>
          <a:prstGeom prst="rect">
            <a:avLst/>
          </a:prstGeom>
        </p:spPr>
      </p:pic>
      <p:pic>
        <p:nvPicPr>
          <p:cNvPr id="11" name="Picture 10">
            <a:extLst>
              <a:ext uri="{FF2B5EF4-FFF2-40B4-BE49-F238E27FC236}">
                <a16:creationId xmlns:a16="http://schemas.microsoft.com/office/drawing/2014/main" id="{BE6CA14D-CF2D-E046-9DF1-B3D61E275AFB}"/>
              </a:ext>
            </a:extLst>
          </p:cNvPr>
          <p:cNvPicPr>
            <a:picLocks noChangeAspect="1"/>
          </p:cNvPicPr>
          <p:nvPr/>
        </p:nvPicPr>
        <p:blipFill rotWithShape="1">
          <a:blip r:embed="rId4"/>
          <a:srcRect r="73632"/>
          <a:stretch/>
        </p:blipFill>
        <p:spPr>
          <a:xfrm>
            <a:off x="6858001" y="3124200"/>
            <a:ext cx="1465772" cy="1674921"/>
          </a:xfrm>
          <a:prstGeom prst="rect">
            <a:avLst/>
          </a:prstGeom>
        </p:spPr>
      </p:pic>
    </p:spTree>
    <p:extLst>
      <p:ext uri="{BB962C8B-B14F-4D97-AF65-F5344CB8AC3E}">
        <p14:creationId xmlns:p14="http://schemas.microsoft.com/office/powerpoint/2010/main" val="65290085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665" name="Group 2">
            <a:extLst>
              <a:ext uri="{FF2B5EF4-FFF2-40B4-BE49-F238E27FC236}">
                <a16:creationId xmlns:a16="http://schemas.microsoft.com/office/drawing/2014/main" id="{943FAB9E-DEF7-4C71-9C45-84621C1DE415}"/>
              </a:ext>
            </a:extLst>
          </p:cNvPr>
          <p:cNvGrpSpPr>
            <a:grpSpLocks/>
          </p:cNvGrpSpPr>
          <p:nvPr/>
        </p:nvGrpSpPr>
        <p:grpSpPr bwMode="auto">
          <a:xfrm>
            <a:off x="0" y="0"/>
            <a:ext cx="9144000" cy="976313"/>
            <a:chOff x="0" y="0"/>
            <a:chExt cx="5760" cy="615"/>
          </a:xfrm>
        </p:grpSpPr>
        <p:sp>
          <p:nvSpPr>
            <p:cNvPr id="241671" name="Text Box 3">
              <a:extLst>
                <a:ext uri="{FF2B5EF4-FFF2-40B4-BE49-F238E27FC236}">
                  <a16:creationId xmlns:a16="http://schemas.microsoft.com/office/drawing/2014/main" id="{D5DE2DCD-5EBC-4944-9BC9-5DA3322D25B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41672" name="Text Box 4">
              <a:extLst>
                <a:ext uri="{FF2B5EF4-FFF2-40B4-BE49-F238E27FC236}">
                  <a16:creationId xmlns:a16="http://schemas.microsoft.com/office/drawing/2014/main" id="{7DBD081A-AE29-44DB-9040-53792C67247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1666" name="Text Box 5">
            <a:extLst>
              <a:ext uri="{FF2B5EF4-FFF2-40B4-BE49-F238E27FC236}">
                <a16:creationId xmlns:a16="http://schemas.microsoft.com/office/drawing/2014/main" id="{22D39C4F-E8D1-41CC-BD86-4923FF0E89C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1667" name="Rectangle 6">
            <a:extLst>
              <a:ext uri="{FF2B5EF4-FFF2-40B4-BE49-F238E27FC236}">
                <a16:creationId xmlns:a16="http://schemas.microsoft.com/office/drawing/2014/main" id="{3C5A15F3-7849-4298-B775-D7819ABABFD3}"/>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41668" name="Rectangle 7">
            <a:extLst>
              <a:ext uri="{FF2B5EF4-FFF2-40B4-BE49-F238E27FC236}">
                <a16:creationId xmlns:a16="http://schemas.microsoft.com/office/drawing/2014/main" id="{7328AACF-F78E-4846-89D4-115A907BCAAC}"/>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Augmented Reality</a:t>
            </a:r>
          </a:p>
        </p:txBody>
      </p:sp>
      <p:sp>
        <p:nvSpPr>
          <p:cNvPr id="2" name="Rectangle 1">
            <a:extLst>
              <a:ext uri="{FF2B5EF4-FFF2-40B4-BE49-F238E27FC236}">
                <a16:creationId xmlns:a16="http://schemas.microsoft.com/office/drawing/2014/main" id="{A0CD4F25-54E3-4502-AA7E-FAA566934C07}"/>
              </a:ext>
            </a:extLst>
          </p:cNvPr>
          <p:cNvSpPr/>
          <p:nvPr/>
        </p:nvSpPr>
        <p:spPr>
          <a:xfrm>
            <a:off x="428296" y="2250435"/>
            <a:ext cx="8258503" cy="1323439"/>
          </a:xfrm>
          <a:prstGeom prst="rect">
            <a:avLst/>
          </a:prstGeom>
        </p:spPr>
        <p:txBody>
          <a:bodyPr wrap="square">
            <a:spAutoFit/>
          </a:bodyPr>
          <a:lstStyle/>
          <a:p>
            <a:pPr marL="0" lvl="5" algn="ctr" fontAlgn="base">
              <a:spcBef>
                <a:spcPct val="0"/>
              </a:spcBef>
              <a:spcAft>
                <a:spcPct val="0"/>
              </a:spcAft>
              <a:defRPr/>
            </a:pPr>
            <a:r>
              <a:rPr lang="en-US" sz="2000" b="0" dirty="0">
                <a:solidFill>
                  <a:srgbClr val="FF0000"/>
                </a:solidFill>
                <a:latin typeface="Verdana" charset="0"/>
                <a:ea typeface="ＭＳ Ｐゴシック" charset="0"/>
                <a:cs typeface="ＭＳ Ｐゴシック" charset="0"/>
              </a:rPr>
              <a:t>AR was also popular with movie promotional campaigns, helping films like 'Spider-Man: Far From Home' and 'Detective Pikachu' achieve success at the box office</a:t>
            </a:r>
          </a:p>
          <a:p>
            <a:pPr marL="0" lvl="5" algn="ctr" fontAlgn="base">
              <a:spcBef>
                <a:spcPct val="0"/>
              </a:spcBef>
              <a:spcAft>
                <a:spcPct val="0"/>
              </a:spcAft>
              <a:defRPr/>
            </a:pPr>
            <a:endParaRPr lang="en-US" sz="2000" b="0" dirty="0">
              <a:latin typeface="Verdana" charset="0"/>
              <a:ea typeface="ＭＳ Ｐゴシック" charset="0"/>
              <a:cs typeface="ＭＳ Ｐゴシック" charset="0"/>
            </a:endParaRPr>
          </a:p>
        </p:txBody>
      </p:sp>
      <p:pic>
        <p:nvPicPr>
          <p:cNvPr id="10" name="Picture 9">
            <a:extLst>
              <a:ext uri="{FF2B5EF4-FFF2-40B4-BE49-F238E27FC236}">
                <a16:creationId xmlns:a16="http://schemas.microsoft.com/office/drawing/2014/main" id="{A4849052-780E-2342-A1B9-95C5D2B64A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57323" y="3760520"/>
            <a:ext cx="4629354" cy="2188483"/>
          </a:xfrm>
          <a:prstGeom prst="rect">
            <a:avLst/>
          </a:prstGeom>
          <a:noFill/>
          <a:ln>
            <a:noFill/>
          </a:ln>
        </p:spPr>
      </p:pic>
      <p:pic>
        <p:nvPicPr>
          <p:cNvPr id="11" name="Picture 10">
            <a:extLst>
              <a:ext uri="{FF2B5EF4-FFF2-40B4-BE49-F238E27FC236}">
                <a16:creationId xmlns:a16="http://schemas.microsoft.com/office/drawing/2014/main" id="{633B40C4-7897-D644-91DE-DDEAD5962CB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8297" y="3467560"/>
            <a:ext cx="1523657" cy="2708724"/>
          </a:xfrm>
          <a:prstGeom prst="rect">
            <a:avLst/>
          </a:prstGeom>
          <a:noFill/>
          <a:ln>
            <a:noFill/>
          </a:ln>
        </p:spPr>
      </p:pic>
      <p:pic>
        <p:nvPicPr>
          <p:cNvPr id="12" name="Picture 11">
            <a:extLst>
              <a:ext uri="{FF2B5EF4-FFF2-40B4-BE49-F238E27FC236}">
                <a16:creationId xmlns:a16="http://schemas.microsoft.com/office/drawing/2014/main" id="{325348C9-C74A-0347-AF07-0AEB9D8B35A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92046" y="3529303"/>
            <a:ext cx="1523657" cy="2708723"/>
          </a:xfrm>
          <a:prstGeom prst="rect">
            <a:avLst/>
          </a:prstGeom>
          <a:noFill/>
          <a:ln>
            <a:noFill/>
          </a:ln>
        </p:spPr>
      </p:pic>
    </p:spTree>
    <p:extLst>
      <p:ext uri="{BB962C8B-B14F-4D97-AF65-F5344CB8AC3E}">
        <p14:creationId xmlns:p14="http://schemas.microsoft.com/office/powerpoint/2010/main" val="303572209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665" name="Group 2">
            <a:extLst>
              <a:ext uri="{FF2B5EF4-FFF2-40B4-BE49-F238E27FC236}">
                <a16:creationId xmlns:a16="http://schemas.microsoft.com/office/drawing/2014/main" id="{943FAB9E-DEF7-4C71-9C45-84621C1DE415}"/>
              </a:ext>
            </a:extLst>
          </p:cNvPr>
          <p:cNvGrpSpPr>
            <a:grpSpLocks/>
          </p:cNvGrpSpPr>
          <p:nvPr/>
        </p:nvGrpSpPr>
        <p:grpSpPr bwMode="auto">
          <a:xfrm>
            <a:off x="0" y="0"/>
            <a:ext cx="9144000" cy="976313"/>
            <a:chOff x="0" y="0"/>
            <a:chExt cx="5760" cy="615"/>
          </a:xfrm>
        </p:grpSpPr>
        <p:sp>
          <p:nvSpPr>
            <p:cNvPr id="241671" name="Text Box 3">
              <a:extLst>
                <a:ext uri="{FF2B5EF4-FFF2-40B4-BE49-F238E27FC236}">
                  <a16:creationId xmlns:a16="http://schemas.microsoft.com/office/drawing/2014/main" id="{D5DE2DCD-5EBC-4944-9BC9-5DA3322D25B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41672" name="Text Box 4">
              <a:extLst>
                <a:ext uri="{FF2B5EF4-FFF2-40B4-BE49-F238E27FC236}">
                  <a16:creationId xmlns:a16="http://schemas.microsoft.com/office/drawing/2014/main" id="{7DBD081A-AE29-44DB-9040-53792C67247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1666" name="Text Box 5">
            <a:extLst>
              <a:ext uri="{FF2B5EF4-FFF2-40B4-BE49-F238E27FC236}">
                <a16:creationId xmlns:a16="http://schemas.microsoft.com/office/drawing/2014/main" id="{22D39C4F-E8D1-41CC-BD86-4923FF0E89C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1667" name="Rectangle 6">
            <a:extLst>
              <a:ext uri="{FF2B5EF4-FFF2-40B4-BE49-F238E27FC236}">
                <a16:creationId xmlns:a16="http://schemas.microsoft.com/office/drawing/2014/main" id="{3C5A15F3-7849-4298-B775-D7819ABABFD3}"/>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41668" name="Rectangle 7">
            <a:extLst>
              <a:ext uri="{FF2B5EF4-FFF2-40B4-BE49-F238E27FC236}">
                <a16:creationId xmlns:a16="http://schemas.microsoft.com/office/drawing/2014/main" id="{7328AACF-F78E-4846-89D4-115A907BCAAC}"/>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Augmented Reality</a:t>
            </a:r>
          </a:p>
        </p:txBody>
      </p:sp>
      <p:sp>
        <p:nvSpPr>
          <p:cNvPr id="2" name="Rectangle 1">
            <a:extLst>
              <a:ext uri="{FF2B5EF4-FFF2-40B4-BE49-F238E27FC236}">
                <a16:creationId xmlns:a16="http://schemas.microsoft.com/office/drawing/2014/main" id="{A0CD4F25-54E3-4502-AA7E-FAA566934C07}"/>
              </a:ext>
            </a:extLst>
          </p:cNvPr>
          <p:cNvSpPr/>
          <p:nvPr/>
        </p:nvSpPr>
        <p:spPr>
          <a:xfrm>
            <a:off x="442748" y="2317251"/>
            <a:ext cx="8258503" cy="1323439"/>
          </a:xfrm>
          <a:prstGeom prst="rect">
            <a:avLst/>
          </a:prstGeom>
        </p:spPr>
        <p:txBody>
          <a:bodyPr wrap="square">
            <a:spAutoFit/>
          </a:bodyPr>
          <a:lstStyle/>
          <a:p>
            <a:pPr marL="0" lvl="5" algn="ctr" fontAlgn="base">
              <a:spcBef>
                <a:spcPct val="0"/>
              </a:spcBef>
              <a:spcAft>
                <a:spcPct val="0"/>
              </a:spcAft>
              <a:defRPr/>
            </a:pPr>
            <a:r>
              <a:rPr lang="en-US" sz="2000" b="0" dirty="0">
                <a:solidFill>
                  <a:srgbClr val="FF0000"/>
                </a:solidFill>
                <a:latin typeface="Verdana" charset="0"/>
                <a:ea typeface="ＭＳ Ｐゴシック" charset="0"/>
                <a:cs typeface="ＭＳ Ｐゴシック" charset="0"/>
              </a:rPr>
              <a:t>The Louisville Bats, a Triple-A affiliate of the Cincinnati Reds, encouraged fans to support local restaurants and practice social distancing during the COVID-19 pandemic by using their mobile phone augmented reality app</a:t>
            </a:r>
            <a:endParaRPr lang="en-US" sz="2000" b="0" dirty="0">
              <a:latin typeface="Verdana" charset="0"/>
              <a:ea typeface="ＭＳ Ｐゴシック" charset="0"/>
              <a:cs typeface="ＭＳ Ｐゴシック" charset="0"/>
            </a:endParaRPr>
          </a:p>
        </p:txBody>
      </p:sp>
      <p:pic>
        <p:nvPicPr>
          <p:cNvPr id="13" name="Picture 12">
            <a:extLst>
              <a:ext uri="{FF2B5EF4-FFF2-40B4-BE49-F238E27FC236}">
                <a16:creationId xmlns:a16="http://schemas.microsoft.com/office/drawing/2014/main" id="{0FE1D0D5-7115-4FEB-8B86-7C9E48CB36D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02180" y="3806519"/>
            <a:ext cx="4663440" cy="2623185"/>
          </a:xfrm>
          <a:prstGeom prst="rect">
            <a:avLst/>
          </a:prstGeom>
          <a:noFill/>
          <a:ln>
            <a:noFill/>
          </a:ln>
        </p:spPr>
      </p:pic>
    </p:spTree>
    <p:extLst>
      <p:ext uri="{BB962C8B-B14F-4D97-AF65-F5344CB8AC3E}">
        <p14:creationId xmlns:p14="http://schemas.microsoft.com/office/powerpoint/2010/main" val="137334525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61" name="Group 2">
            <a:extLst>
              <a:ext uri="{FF2B5EF4-FFF2-40B4-BE49-F238E27FC236}">
                <a16:creationId xmlns:a16="http://schemas.microsoft.com/office/drawing/2014/main" id="{BE30CAFE-FDFB-490D-A042-98FBCCF76B9C}"/>
              </a:ext>
            </a:extLst>
          </p:cNvPr>
          <p:cNvGrpSpPr>
            <a:grpSpLocks/>
          </p:cNvGrpSpPr>
          <p:nvPr/>
        </p:nvGrpSpPr>
        <p:grpSpPr bwMode="auto">
          <a:xfrm>
            <a:off x="0" y="0"/>
            <a:ext cx="9144000" cy="976313"/>
            <a:chOff x="0" y="0"/>
            <a:chExt cx="5760" cy="615"/>
          </a:xfrm>
        </p:grpSpPr>
        <p:sp>
          <p:nvSpPr>
            <p:cNvPr id="245767" name="Text Box 3">
              <a:extLst>
                <a:ext uri="{FF2B5EF4-FFF2-40B4-BE49-F238E27FC236}">
                  <a16:creationId xmlns:a16="http://schemas.microsoft.com/office/drawing/2014/main" id="{4C8F3F70-5109-4501-9FE7-838646B812B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45768" name="Text Box 4">
              <a:extLst>
                <a:ext uri="{FF2B5EF4-FFF2-40B4-BE49-F238E27FC236}">
                  <a16:creationId xmlns:a16="http://schemas.microsoft.com/office/drawing/2014/main" id="{5D13BE01-DD98-4AEE-990A-BA1FD3121F5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5762" name="Text Box 5">
            <a:extLst>
              <a:ext uri="{FF2B5EF4-FFF2-40B4-BE49-F238E27FC236}">
                <a16:creationId xmlns:a16="http://schemas.microsoft.com/office/drawing/2014/main" id="{0F78202D-165F-422E-B900-F9046C41061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5763" name="Rectangle 6">
            <a:extLst>
              <a:ext uri="{FF2B5EF4-FFF2-40B4-BE49-F238E27FC236}">
                <a16:creationId xmlns:a16="http://schemas.microsoft.com/office/drawing/2014/main" id="{166944F5-FB42-41D6-9515-AAEDB111330E}"/>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45764" name="Rectangle 1">
            <a:extLst>
              <a:ext uri="{FF2B5EF4-FFF2-40B4-BE49-F238E27FC236}">
                <a16:creationId xmlns:a16="http://schemas.microsoft.com/office/drawing/2014/main" id="{1B5B4BCD-6BB0-4E0F-8BE6-A43F35C79830}"/>
              </a:ext>
            </a:extLst>
          </p:cNvPr>
          <p:cNvSpPr>
            <a:spLocks noChangeArrowheads="1"/>
          </p:cNvSpPr>
          <p:nvPr/>
        </p:nvSpPr>
        <p:spPr bwMode="auto">
          <a:xfrm>
            <a:off x="2667000" y="1600200"/>
            <a:ext cx="38687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solidFill>
                  <a:schemeClr val="accent2"/>
                </a:solidFill>
              </a:rPr>
              <a:t>Drone Technology</a:t>
            </a:r>
            <a:endParaRPr lang="en-US" altLang="en-US" sz="3200" b="0"/>
          </a:p>
        </p:txBody>
      </p:sp>
      <p:sp>
        <p:nvSpPr>
          <p:cNvPr id="3" name="Rectangle 2">
            <a:extLst>
              <a:ext uri="{FF2B5EF4-FFF2-40B4-BE49-F238E27FC236}">
                <a16:creationId xmlns:a16="http://schemas.microsoft.com/office/drawing/2014/main" id="{174D94F6-B112-4D73-992A-FA11E3E1ED67}"/>
              </a:ext>
            </a:extLst>
          </p:cNvPr>
          <p:cNvSpPr/>
          <p:nvPr/>
        </p:nvSpPr>
        <p:spPr>
          <a:xfrm>
            <a:off x="152400" y="2209800"/>
            <a:ext cx="6400800" cy="3908762"/>
          </a:xfrm>
          <a:prstGeom prst="rect">
            <a:avLst/>
          </a:prstGeom>
        </p:spPr>
        <p:txBody>
          <a:bodyPr>
            <a:spAutoFit/>
          </a:bodyPr>
          <a:lstStyle/>
          <a:p>
            <a:pPr eaLnBrk="1" hangingPunct="1">
              <a:defRPr/>
            </a:pPr>
            <a:r>
              <a:rPr lang="en-US" sz="2000" b="0" dirty="0">
                <a:latin typeface="Verdana" charset="0"/>
                <a:ea typeface="ＭＳ Ｐゴシック" charset="0"/>
                <a:cs typeface="ＭＳ Ｐゴシック" charset="0"/>
              </a:rPr>
              <a:t>Drones provide an excellent means for capturing aerial footage of live sporting events, all in high definition</a:t>
            </a:r>
          </a:p>
          <a:p>
            <a:pPr eaLnBrk="1" hangingPunct="1">
              <a:defRPr/>
            </a:pPr>
            <a:endParaRPr lang="en-US" sz="800" b="0" dirty="0">
              <a:latin typeface="Verdana" charset="0"/>
              <a:ea typeface="ＭＳ Ｐゴシック" charset="0"/>
              <a:cs typeface="ＭＳ Ｐゴシック" charset="0"/>
            </a:endParaRPr>
          </a:p>
          <a:p>
            <a:pPr eaLnBrk="1" hangingPunct="1">
              <a:defRPr/>
            </a:pPr>
            <a:r>
              <a:rPr lang="en-US" sz="2000" b="0" dirty="0" err="1">
                <a:latin typeface="Verdana" charset="0"/>
                <a:ea typeface="ＭＳ Ｐゴシック" charset="0"/>
                <a:cs typeface="ＭＳ Ｐゴシック" charset="0"/>
              </a:rPr>
              <a:t>Brandchannel.com</a:t>
            </a:r>
            <a:r>
              <a:rPr lang="en-US" sz="2000" b="0" dirty="0">
                <a:latin typeface="Verdana" charset="0"/>
                <a:ea typeface="ＭＳ Ｐゴシック" charset="0"/>
                <a:cs typeface="ＭＳ Ｐゴシック" charset="0"/>
              </a:rPr>
              <a:t> credits the World Surf League, longtime innovators with technology in sport, for creating the world’s first drone capable of taking </a:t>
            </a:r>
            <a:r>
              <a:rPr lang="en-US" sz="2000" b="0" dirty="0" err="1">
                <a:latin typeface="Verdana" charset="0"/>
                <a:ea typeface="ＭＳ Ｐゴシック" charset="0"/>
                <a:cs typeface="ＭＳ Ｐゴシック" charset="0"/>
              </a:rPr>
              <a:t>Snapchat</a:t>
            </a:r>
            <a:r>
              <a:rPr lang="en-US" sz="2000" b="0" dirty="0">
                <a:latin typeface="Verdana" charset="0"/>
                <a:ea typeface="ＭＳ Ｐゴシック" charset="0"/>
                <a:cs typeface="ＭＳ Ｐゴシック" charset="0"/>
              </a:rPr>
              <a:t> photos and videos</a:t>
            </a:r>
          </a:p>
          <a:p>
            <a:pPr marL="0" lvl="5" fontAlgn="base">
              <a:spcBef>
                <a:spcPct val="0"/>
              </a:spcBef>
              <a:spcAft>
                <a:spcPct val="0"/>
              </a:spcAft>
              <a:defRPr/>
            </a:pPr>
            <a:endParaRPr lang="en-US" sz="2000" b="0" dirty="0">
              <a:latin typeface="Verdana" charset="0"/>
              <a:ea typeface="ＭＳ Ｐゴシック" charset="0"/>
              <a:cs typeface="ＭＳ Ｐゴシック" charset="0"/>
            </a:endParaRPr>
          </a:p>
          <a:p>
            <a:pPr marL="0" lvl="5" fontAlgn="base">
              <a:spcBef>
                <a:spcPct val="0"/>
              </a:spcBef>
              <a:spcAft>
                <a:spcPct val="0"/>
              </a:spcAft>
              <a:defRPr/>
            </a:pPr>
            <a:r>
              <a:rPr lang="en-US" sz="2000" b="0" dirty="0">
                <a:latin typeface="Verdana" charset="0"/>
                <a:ea typeface="ＭＳ Ｐゴシック" charset="0"/>
                <a:cs typeface="ＭＳ Ｐゴシック" charset="0"/>
              </a:rPr>
              <a:t>The WSL was also the first sports league to live stream on Facebook in 2015 and the first to live-stream surfing directly from the ocean via Periscope </a:t>
            </a:r>
          </a:p>
        </p:txBody>
      </p:sp>
      <p:pic>
        <p:nvPicPr>
          <p:cNvPr id="245766" name="Picture 3" descr="Phantom-4-Drone.jpg">
            <a:extLst>
              <a:ext uri="{FF2B5EF4-FFF2-40B4-BE49-F238E27FC236}">
                <a16:creationId xmlns:a16="http://schemas.microsoft.com/office/drawing/2014/main" id="{6E11E198-8565-4C0F-AFA5-ADE5C090E8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18300" y="3124200"/>
            <a:ext cx="2397125"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Group 2">
            <a:extLst>
              <a:ext uri="{FF2B5EF4-FFF2-40B4-BE49-F238E27FC236}">
                <a16:creationId xmlns:a16="http://schemas.microsoft.com/office/drawing/2014/main" id="{252E4DA1-D1D7-4888-9E98-68A05072DE3A}"/>
              </a:ext>
            </a:extLst>
          </p:cNvPr>
          <p:cNvGrpSpPr>
            <a:grpSpLocks/>
          </p:cNvGrpSpPr>
          <p:nvPr/>
        </p:nvGrpSpPr>
        <p:grpSpPr bwMode="auto">
          <a:xfrm>
            <a:off x="0" y="0"/>
            <a:ext cx="9144000" cy="976313"/>
            <a:chOff x="0" y="0"/>
            <a:chExt cx="5760" cy="615"/>
          </a:xfrm>
        </p:grpSpPr>
        <p:sp>
          <p:nvSpPr>
            <p:cNvPr id="32775" name="Text Box 3">
              <a:extLst>
                <a:ext uri="{FF2B5EF4-FFF2-40B4-BE49-F238E27FC236}">
                  <a16:creationId xmlns:a16="http://schemas.microsoft.com/office/drawing/2014/main" id="{75B4B448-EA7E-429B-8D6D-1C044837C8A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32776" name="Text Box 4">
              <a:extLst>
                <a:ext uri="{FF2B5EF4-FFF2-40B4-BE49-F238E27FC236}">
                  <a16:creationId xmlns:a16="http://schemas.microsoft.com/office/drawing/2014/main" id="{F7E06D42-37EF-495A-89C4-2E6ED07517B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2770" name="Text Box 5">
            <a:extLst>
              <a:ext uri="{FF2B5EF4-FFF2-40B4-BE49-F238E27FC236}">
                <a16:creationId xmlns:a16="http://schemas.microsoft.com/office/drawing/2014/main" id="{A5E0F54A-65CA-431B-AE04-87F604EEF3EB}"/>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
        <p:nvSpPr>
          <p:cNvPr id="93190" name="Rectangle 6">
            <a:extLst>
              <a:ext uri="{FF2B5EF4-FFF2-40B4-BE49-F238E27FC236}">
                <a16:creationId xmlns:a16="http://schemas.microsoft.com/office/drawing/2014/main" id="{C4D93456-B2CE-4223-9B67-86352F3EBEC0}"/>
              </a:ext>
            </a:extLst>
          </p:cNvPr>
          <p:cNvSpPr>
            <a:spLocks noChangeArrowheads="1"/>
          </p:cNvSpPr>
          <p:nvPr/>
        </p:nvSpPr>
        <p:spPr bwMode="auto">
          <a:xfrm>
            <a:off x="381000" y="25781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i="1">
                <a:solidFill>
                  <a:srgbClr val="000099"/>
                </a:solidFill>
              </a:rPr>
              <a:t>Importance of a quality product</a:t>
            </a:r>
          </a:p>
        </p:txBody>
      </p:sp>
      <p:sp>
        <p:nvSpPr>
          <p:cNvPr id="32772" name="Line 7">
            <a:extLst>
              <a:ext uri="{FF2B5EF4-FFF2-40B4-BE49-F238E27FC236}">
                <a16:creationId xmlns:a16="http://schemas.microsoft.com/office/drawing/2014/main" id="{59A57CBD-6A49-4C46-AF93-F48656D04AF4}"/>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92" name="Rectangle 8">
            <a:extLst>
              <a:ext uri="{FF2B5EF4-FFF2-40B4-BE49-F238E27FC236}">
                <a16:creationId xmlns:a16="http://schemas.microsoft.com/office/drawing/2014/main" id="{6A939B94-5001-46D6-A553-24A56F28C121}"/>
              </a:ext>
            </a:extLst>
          </p:cNvPr>
          <p:cNvSpPr>
            <a:spLocks noChangeArrowheads="1"/>
          </p:cNvSpPr>
          <p:nvPr/>
        </p:nvSpPr>
        <p:spPr bwMode="auto">
          <a:xfrm>
            <a:off x="304800" y="3411538"/>
            <a:ext cx="85344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t>Even the best marketers and salespeople in the world can</a:t>
            </a:r>
            <a:r>
              <a:rPr lang="ja-JP" altLang="en-US" b="0"/>
              <a:t>’</a:t>
            </a:r>
            <a:r>
              <a:rPr lang="en-US" altLang="ja-JP" b="0"/>
              <a:t>t promote or sell an undesirable product.  No matter how much effort an organization puts into its marketing, promotion and sales efforts, they will face challenges generating and sustaining interest in the product if they don</a:t>
            </a:r>
            <a:r>
              <a:rPr lang="ja-JP" altLang="en-US" b="0"/>
              <a:t>’</a:t>
            </a:r>
            <a:r>
              <a:rPr lang="en-US" altLang="ja-JP" b="0"/>
              <a:t>t offer consumers and fans a quality product.</a:t>
            </a:r>
            <a:endParaRPr lang="en-US" altLang="en-US" b="0"/>
          </a:p>
        </p:txBody>
      </p:sp>
      <p:sp>
        <p:nvSpPr>
          <p:cNvPr id="32774" name="Text Box 9">
            <a:extLst>
              <a:ext uri="{FF2B5EF4-FFF2-40B4-BE49-F238E27FC236}">
                <a16:creationId xmlns:a16="http://schemas.microsoft.com/office/drawing/2014/main" id="{4BC7FF8A-994B-43EE-864F-1552211CF37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93190">
                                            <p:txEl>
                                              <p:pRg st="0" end="0"/>
                                            </p:txEl>
                                          </p:spTgt>
                                        </p:tgtEl>
                                        <p:attrNameLst>
                                          <p:attrName>style.visibility</p:attrName>
                                        </p:attrNameLst>
                                      </p:cBhvr>
                                      <p:to>
                                        <p:strVal val="visible"/>
                                      </p:to>
                                    </p:set>
                                    <p:animEffect transition="in" filter="checkerboard(across)">
                                      <p:cBhvr>
                                        <p:cTn id="7" dur="500"/>
                                        <p:tgtEl>
                                          <p:spTgt spid="93190">
                                            <p:txEl>
                                              <p:pRg st="0" end="0"/>
                                            </p:txEl>
                                          </p:spTgt>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93192">
                                            <p:txEl>
                                              <p:pRg st="0" end="0"/>
                                            </p:txEl>
                                          </p:spTgt>
                                        </p:tgtEl>
                                        <p:attrNameLst>
                                          <p:attrName>style.visibility</p:attrName>
                                        </p:attrNameLst>
                                      </p:cBhvr>
                                      <p:to>
                                        <p:strVal val="visible"/>
                                      </p:to>
                                    </p:set>
                                    <p:animEffect transition="in" filter="blinds(horizontal)">
                                      <p:cBhvr>
                                        <p:cTn id="11" dur="1000"/>
                                        <p:tgtEl>
                                          <p:spTgt spid="9319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7809" name="Group 2">
            <a:extLst>
              <a:ext uri="{FF2B5EF4-FFF2-40B4-BE49-F238E27FC236}">
                <a16:creationId xmlns:a16="http://schemas.microsoft.com/office/drawing/2014/main" id="{0B75C3CB-976B-4AE9-B199-1DF20F21D07F}"/>
              </a:ext>
            </a:extLst>
          </p:cNvPr>
          <p:cNvGrpSpPr>
            <a:grpSpLocks/>
          </p:cNvGrpSpPr>
          <p:nvPr/>
        </p:nvGrpSpPr>
        <p:grpSpPr bwMode="auto">
          <a:xfrm>
            <a:off x="0" y="0"/>
            <a:ext cx="9144000" cy="976313"/>
            <a:chOff x="0" y="0"/>
            <a:chExt cx="5760" cy="615"/>
          </a:xfrm>
        </p:grpSpPr>
        <p:sp>
          <p:nvSpPr>
            <p:cNvPr id="247816" name="Text Box 3">
              <a:extLst>
                <a:ext uri="{FF2B5EF4-FFF2-40B4-BE49-F238E27FC236}">
                  <a16:creationId xmlns:a16="http://schemas.microsoft.com/office/drawing/2014/main" id="{48AFA838-D751-4C01-A8BE-A7CE19C079F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47817" name="Text Box 4">
              <a:extLst>
                <a:ext uri="{FF2B5EF4-FFF2-40B4-BE49-F238E27FC236}">
                  <a16:creationId xmlns:a16="http://schemas.microsoft.com/office/drawing/2014/main" id="{272AB50B-07F2-405E-829F-C4C1ECC63E1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7810" name="Text Box 5">
            <a:extLst>
              <a:ext uri="{FF2B5EF4-FFF2-40B4-BE49-F238E27FC236}">
                <a16:creationId xmlns:a16="http://schemas.microsoft.com/office/drawing/2014/main" id="{849F62C3-193D-4E41-8661-C251268FE0D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7811" name="Rectangle 6">
            <a:extLst>
              <a:ext uri="{FF2B5EF4-FFF2-40B4-BE49-F238E27FC236}">
                <a16:creationId xmlns:a16="http://schemas.microsoft.com/office/drawing/2014/main" id="{3A399BED-A601-4823-BF57-22BB48047B45}"/>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47812" name="Rectangle 1">
            <a:extLst>
              <a:ext uri="{FF2B5EF4-FFF2-40B4-BE49-F238E27FC236}">
                <a16:creationId xmlns:a16="http://schemas.microsoft.com/office/drawing/2014/main" id="{F17905CF-7A24-439D-B098-536C41CED000}"/>
              </a:ext>
            </a:extLst>
          </p:cNvPr>
          <p:cNvSpPr>
            <a:spLocks noChangeArrowheads="1"/>
          </p:cNvSpPr>
          <p:nvPr/>
        </p:nvSpPr>
        <p:spPr bwMode="auto">
          <a:xfrm>
            <a:off x="2667000" y="1600200"/>
            <a:ext cx="38687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solidFill>
                  <a:schemeClr val="accent2"/>
                </a:solidFill>
              </a:rPr>
              <a:t>Drone Technology</a:t>
            </a:r>
            <a:endParaRPr lang="en-US" altLang="en-US" sz="3200" b="0"/>
          </a:p>
        </p:txBody>
      </p:sp>
      <p:sp>
        <p:nvSpPr>
          <p:cNvPr id="247813" name="Rectangle 2">
            <a:extLst>
              <a:ext uri="{FF2B5EF4-FFF2-40B4-BE49-F238E27FC236}">
                <a16:creationId xmlns:a16="http://schemas.microsoft.com/office/drawing/2014/main" id="{465E40B6-A677-454C-9FA4-D1A4C7AC82C4}"/>
              </a:ext>
            </a:extLst>
          </p:cNvPr>
          <p:cNvSpPr>
            <a:spLocks noChangeArrowheads="1"/>
          </p:cNvSpPr>
          <p:nvPr/>
        </p:nvSpPr>
        <p:spPr bwMode="auto">
          <a:xfrm>
            <a:off x="609600" y="2362200"/>
            <a:ext cx="4724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dirty="0"/>
              <a:t>Intel, as part of their sponsorship of the 2018 Winter Games in </a:t>
            </a:r>
            <a:r>
              <a:rPr lang="en-US" altLang="en-US" sz="2000" b="0" dirty="0" err="1"/>
              <a:t>Pyeongchang</a:t>
            </a:r>
            <a:r>
              <a:rPr lang="en-US" altLang="en-US" sz="2000" b="0" dirty="0"/>
              <a:t>, deployed drones to capture footage of the Games</a:t>
            </a:r>
          </a:p>
          <a:p>
            <a:pPr eaLnBrk="1" hangingPunct="1"/>
            <a:endParaRPr lang="en-US" altLang="en-US" sz="2000" b="0" dirty="0"/>
          </a:p>
          <a:p>
            <a:pPr eaLnBrk="1" hangingPunct="1"/>
            <a:r>
              <a:rPr lang="en-US" altLang="en-US" sz="2000" b="0" dirty="0"/>
              <a:t>Drones stole the show at the 2018 Winter Olympics in PyeongChang when they lit up the sky during the Games’ Opening Ceremonies</a:t>
            </a:r>
          </a:p>
        </p:txBody>
      </p:sp>
      <p:pic>
        <p:nvPicPr>
          <p:cNvPr id="247814" name="Picture 9" descr="Image result for drones opening ceremony 2018">
            <a:extLst>
              <a:ext uri="{FF2B5EF4-FFF2-40B4-BE49-F238E27FC236}">
                <a16:creationId xmlns:a16="http://schemas.microsoft.com/office/drawing/2014/main" id="{0BBC5102-463E-4226-B419-B9C69B6271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2438400"/>
            <a:ext cx="2759075" cy="395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815" name="Picture 1">
            <a:extLst>
              <a:ext uri="{FF2B5EF4-FFF2-40B4-BE49-F238E27FC236}">
                <a16:creationId xmlns:a16="http://schemas.microsoft.com/office/drawing/2014/main" id="{6290BDC5-743E-480E-9235-7A88D701DA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5257800"/>
            <a:ext cx="2278063"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7809" name="Group 2">
            <a:extLst>
              <a:ext uri="{FF2B5EF4-FFF2-40B4-BE49-F238E27FC236}">
                <a16:creationId xmlns:a16="http://schemas.microsoft.com/office/drawing/2014/main" id="{0B75C3CB-976B-4AE9-B199-1DF20F21D07F}"/>
              </a:ext>
            </a:extLst>
          </p:cNvPr>
          <p:cNvGrpSpPr>
            <a:grpSpLocks/>
          </p:cNvGrpSpPr>
          <p:nvPr/>
        </p:nvGrpSpPr>
        <p:grpSpPr bwMode="auto">
          <a:xfrm>
            <a:off x="0" y="0"/>
            <a:ext cx="9144000" cy="976313"/>
            <a:chOff x="0" y="0"/>
            <a:chExt cx="5760" cy="615"/>
          </a:xfrm>
        </p:grpSpPr>
        <p:sp>
          <p:nvSpPr>
            <p:cNvPr id="247816" name="Text Box 3">
              <a:extLst>
                <a:ext uri="{FF2B5EF4-FFF2-40B4-BE49-F238E27FC236}">
                  <a16:creationId xmlns:a16="http://schemas.microsoft.com/office/drawing/2014/main" id="{48AFA838-D751-4C01-A8BE-A7CE19C079F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47817" name="Text Box 4">
              <a:extLst>
                <a:ext uri="{FF2B5EF4-FFF2-40B4-BE49-F238E27FC236}">
                  <a16:creationId xmlns:a16="http://schemas.microsoft.com/office/drawing/2014/main" id="{272AB50B-07F2-405E-829F-C4C1ECC63E1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7810" name="Text Box 5">
            <a:extLst>
              <a:ext uri="{FF2B5EF4-FFF2-40B4-BE49-F238E27FC236}">
                <a16:creationId xmlns:a16="http://schemas.microsoft.com/office/drawing/2014/main" id="{849F62C3-193D-4E41-8661-C251268FE0D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7811" name="Rectangle 6">
            <a:extLst>
              <a:ext uri="{FF2B5EF4-FFF2-40B4-BE49-F238E27FC236}">
                <a16:creationId xmlns:a16="http://schemas.microsoft.com/office/drawing/2014/main" id="{3A399BED-A601-4823-BF57-22BB48047B45}"/>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47812" name="Rectangle 1">
            <a:extLst>
              <a:ext uri="{FF2B5EF4-FFF2-40B4-BE49-F238E27FC236}">
                <a16:creationId xmlns:a16="http://schemas.microsoft.com/office/drawing/2014/main" id="{F17905CF-7A24-439D-B098-536C41CED000}"/>
              </a:ext>
            </a:extLst>
          </p:cNvPr>
          <p:cNvSpPr>
            <a:spLocks noChangeArrowheads="1"/>
          </p:cNvSpPr>
          <p:nvPr/>
        </p:nvSpPr>
        <p:spPr bwMode="auto">
          <a:xfrm>
            <a:off x="2667000" y="1600200"/>
            <a:ext cx="38687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solidFill>
                  <a:schemeClr val="accent2"/>
                </a:solidFill>
              </a:rPr>
              <a:t>Drone Technology</a:t>
            </a:r>
            <a:endParaRPr lang="en-US" altLang="en-US" sz="3200" b="0"/>
          </a:p>
        </p:txBody>
      </p:sp>
      <p:sp>
        <p:nvSpPr>
          <p:cNvPr id="247813" name="Rectangle 2">
            <a:extLst>
              <a:ext uri="{FF2B5EF4-FFF2-40B4-BE49-F238E27FC236}">
                <a16:creationId xmlns:a16="http://schemas.microsoft.com/office/drawing/2014/main" id="{465E40B6-A677-454C-9FA4-D1A4C7AC82C4}"/>
              </a:ext>
            </a:extLst>
          </p:cNvPr>
          <p:cNvSpPr>
            <a:spLocks noChangeArrowheads="1"/>
          </p:cNvSpPr>
          <p:nvPr/>
        </p:nvSpPr>
        <p:spPr bwMode="auto">
          <a:xfrm>
            <a:off x="499532" y="2437348"/>
            <a:ext cx="4038601"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000" b="0" dirty="0"/>
              <a:t>The Sugar Land Skeeters made technology history by becoming the first pro sports team to broadcast an entire game by using drones.  </a:t>
            </a:r>
          </a:p>
          <a:p>
            <a:pPr algn="ctr" eaLnBrk="1" hangingPunct="1"/>
            <a:endParaRPr lang="en-US" altLang="en-US" sz="2000" b="0" dirty="0"/>
          </a:p>
          <a:p>
            <a:pPr algn="ctr" eaLnBrk="1" hangingPunct="1"/>
            <a:r>
              <a:rPr lang="en-US" altLang="en-US" sz="2000" b="0" dirty="0"/>
              <a:t>The  “Game of Drones” broadcast used three drones that flew around Constellation Field concurrently to capture the game footage from various angles.</a:t>
            </a:r>
          </a:p>
        </p:txBody>
      </p:sp>
      <p:pic>
        <p:nvPicPr>
          <p:cNvPr id="7170" name="Picture 2" descr="Skeeters To Have All-drone Broadcast On Sept - Sugar Land Skeeters ...">
            <a:extLst>
              <a:ext uri="{FF2B5EF4-FFF2-40B4-BE49-F238E27FC236}">
                <a16:creationId xmlns:a16="http://schemas.microsoft.com/office/drawing/2014/main" id="{FD2DD3E2-C6CE-461C-A5F3-B1F29BAE4D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0089" y="2871331"/>
            <a:ext cx="3933825"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581385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7809" name="Group 2">
            <a:extLst>
              <a:ext uri="{FF2B5EF4-FFF2-40B4-BE49-F238E27FC236}">
                <a16:creationId xmlns:a16="http://schemas.microsoft.com/office/drawing/2014/main" id="{0B75C3CB-976B-4AE9-B199-1DF20F21D07F}"/>
              </a:ext>
            </a:extLst>
          </p:cNvPr>
          <p:cNvGrpSpPr>
            <a:grpSpLocks/>
          </p:cNvGrpSpPr>
          <p:nvPr/>
        </p:nvGrpSpPr>
        <p:grpSpPr bwMode="auto">
          <a:xfrm>
            <a:off x="0" y="0"/>
            <a:ext cx="9144000" cy="976313"/>
            <a:chOff x="0" y="0"/>
            <a:chExt cx="5760" cy="615"/>
          </a:xfrm>
        </p:grpSpPr>
        <p:sp>
          <p:nvSpPr>
            <p:cNvPr id="247816" name="Text Box 3">
              <a:extLst>
                <a:ext uri="{FF2B5EF4-FFF2-40B4-BE49-F238E27FC236}">
                  <a16:creationId xmlns:a16="http://schemas.microsoft.com/office/drawing/2014/main" id="{48AFA838-D751-4C01-A8BE-A7CE19C079F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47817" name="Text Box 4">
              <a:extLst>
                <a:ext uri="{FF2B5EF4-FFF2-40B4-BE49-F238E27FC236}">
                  <a16:creationId xmlns:a16="http://schemas.microsoft.com/office/drawing/2014/main" id="{272AB50B-07F2-405E-829F-C4C1ECC63E1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47810" name="Text Box 5">
            <a:extLst>
              <a:ext uri="{FF2B5EF4-FFF2-40B4-BE49-F238E27FC236}">
                <a16:creationId xmlns:a16="http://schemas.microsoft.com/office/drawing/2014/main" id="{849F62C3-193D-4E41-8661-C251268FE0D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47811" name="Rectangle 6">
            <a:extLst>
              <a:ext uri="{FF2B5EF4-FFF2-40B4-BE49-F238E27FC236}">
                <a16:creationId xmlns:a16="http://schemas.microsoft.com/office/drawing/2014/main" id="{3A399BED-A601-4823-BF57-22BB48047B45}"/>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47812" name="Rectangle 1">
            <a:extLst>
              <a:ext uri="{FF2B5EF4-FFF2-40B4-BE49-F238E27FC236}">
                <a16:creationId xmlns:a16="http://schemas.microsoft.com/office/drawing/2014/main" id="{F17905CF-7A24-439D-B098-536C41CED000}"/>
              </a:ext>
            </a:extLst>
          </p:cNvPr>
          <p:cNvSpPr>
            <a:spLocks noChangeArrowheads="1"/>
          </p:cNvSpPr>
          <p:nvPr/>
        </p:nvSpPr>
        <p:spPr bwMode="auto">
          <a:xfrm>
            <a:off x="2637631" y="1747838"/>
            <a:ext cx="38687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dirty="0">
                <a:solidFill>
                  <a:schemeClr val="accent2"/>
                </a:solidFill>
              </a:rPr>
              <a:t>Drone Technology</a:t>
            </a:r>
            <a:endParaRPr lang="en-US" altLang="en-US" sz="3200" b="0" dirty="0"/>
          </a:p>
        </p:txBody>
      </p:sp>
      <p:sp>
        <p:nvSpPr>
          <p:cNvPr id="247813" name="Rectangle 2">
            <a:extLst>
              <a:ext uri="{FF2B5EF4-FFF2-40B4-BE49-F238E27FC236}">
                <a16:creationId xmlns:a16="http://schemas.microsoft.com/office/drawing/2014/main" id="{465E40B6-A677-454C-9FA4-D1A4C7AC82C4}"/>
              </a:ext>
            </a:extLst>
          </p:cNvPr>
          <p:cNvSpPr>
            <a:spLocks noChangeArrowheads="1"/>
          </p:cNvSpPr>
          <p:nvPr/>
        </p:nvSpPr>
        <p:spPr bwMode="auto">
          <a:xfrm>
            <a:off x="800100" y="2697301"/>
            <a:ext cx="754380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dirty="0"/>
              <a:t>As stadiums around the world reopen to the public after the pandemic, they will need to place an emphasis on fan safety</a:t>
            </a:r>
          </a:p>
          <a:p>
            <a:pPr marL="514350" indent="-514350" eaLnBrk="1" hangingPunct="1">
              <a:buAutoNum type="romanLcPeriod" startAt="6"/>
            </a:pPr>
            <a:endParaRPr lang="en-US" altLang="en-US" sz="2000" b="0" dirty="0"/>
          </a:p>
          <a:p>
            <a:pPr eaLnBrk="1" hangingPunct="1"/>
            <a:r>
              <a:rPr lang="en-US" altLang="en-US" sz="2000" b="0" dirty="0"/>
              <a:t>Drones are being positioned as a valuable tool to the sports and entertainment industry to maintain fan safety </a:t>
            </a:r>
          </a:p>
          <a:p>
            <a:pPr marL="457200" indent="-457200" eaLnBrk="1" hangingPunct="1">
              <a:buAutoNum type="alphaLcParenBoth"/>
            </a:pPr>
            <a:endParaRPr lang="en-US" altLang="en-US" sz="2000" b="0" dirty="0"/>
          </a:p>
          <a:p>
            <a:pPr eaLnBrk="1" hangingPunct="1"/>
            <a:r>
              <a:rPr lang="en-US" altLang="en-US" sz="2000" b="0" dirty="0"/>
              <a:t>Drones can provide a less costly and efficient way to spray disinfectant throughout the seating bowl, helping to quickly sanitize venues</a:t>
            </a:r>
          </a:p>
        </p:txBody>
      </p:sp>
    </p:spTree>
    <p:extLst>
      <p:ext uri="{BB962C8B-B14F-4D97-AF65-F5344CB8AC3E}">
        <p14:creationId xmlns:p14="http://schemas.microsoft.com/office/powerpoint/2010/main" val="33881578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Text Box 2">
            <a:extLst>
              <a:ext uri="{FF2B5EF4-FFF2-40B4-BE49-F238E27FC236}">
                <a16:creationId xmlns:a16="http://schemas.microsoft.com/office/drawing/2014/main" id="{81F96D0F-033B-4912-8CDA-4B56F756AF87}"/>
              </a:ext>
            </a:extLst>
          </p:cNvPr>
          <p:cNvSpPr txBox="1">
            <a:spLocks noChangeArrowheads="1"/>
          </p:cNvSpPr>
          <p:nvPr/>
        </p:nvSpPr>
        <p:spPr bwMode="auto">
          <a:xfrm>
            <a:off x="0" y="1295400"/>
            <a:ext cx="1670050" cy="366713"/>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solidFill>
                  <a:srgbClr val="000000"/>
                </a:solidFill>
                <a:latin typeface="Times New Roman" panose="02020603050405020304" pitchFamily="18" charset="0"/>
              </a:rPr>
              <a:t>What is SEM?</a:t>
            </a:r>
          </a:p>
        </p:txBody>
      </p:sp>
      <p:sp>
        <p:nvSpPr>
          <p:cNvPr id="249858" name="Text Box 3">
            <a:extLst>
              <a:ext uri="{FF2B5EF4-FFF2-40B4-BE49-F238E27FC236}">
                <a16:creationId xmlns:a16="http://schemas.microsoft.com/office/drawing/2014/main" id="{21031F3E-FCC0-4B23-9B74-35649D659DB8}"/>
              </a:ext>
            </a:extLst>
          </p:cNvPr>
          <p:cNvSpPr txBox="1">
            <a:spLocks noChangeArrowheads="1"/>
          </p:cNvSpPr>
          <p:nvPr/>
        </p:nvSpPr>
        <p:spPr bwMode="auto">
          <a:xfrm>
            <a:off x="0" y="381000"/>
            <a:ext cx="6553200" cy="457200"/>
          </a:xfrm>
          <a:prstGeom prst="rect">
            <a:avLst/>
          </a:prstGeom>
          <a:noFill/>
          <a:ln>
            <a:noFill/>
          </a:ln>
          <a:effectLst>
            <a:outerShdw dist="35921" dir="2700000" algn="ctr" rotWithShape="0">
              <a:schemeClr val="bg2">
                <a:alpha val="74997"/>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rgbClr val="000000"/>
                </a:solidFill>
                <a:latin typeface="Arial Black" panose="020B0A04020102020204" pitchFamily="34" charset="0"/>
                <a:cs typeface="Arial" panose="020B0604020202020204" pitchFamily="34" charset="0"/>
              </a:rPr>
              <a:t>LESSON 2.5 REVIEW (ANSWERS)</a:t>
            </a:r>
          </a:p>
        </p:txBody>
      </p:sp>
      <p:sp>
        <p:nvSpPr>
          <p:cNvPr id="249859" name="Rectangle 4">
            <a:hlinkClick r:id="rId3" action="ppaction://hlinksldjump"/>
            <a:extLst>
              <a:ext uri="{FF2B5EF4-FFF2-40B4-BE49-F238E27FC236}">
                <a16:creationId xmlns:a16="http://schemas.microsoft.com/office/drawing/2014/main" id="{B01D9DDA-17F7-49FF-BB3B-E5BDC85F646F}"/>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solidFill>
                <a:srgbClr val="000000"/>
              </a:solidFill>
            </a:endParaRPr>
          </a:p>
        </p:txBody>
      </p:sp>
      <p:sp>
        <p:nvSpPr>
          <p:cNvPr id="249860" name="Text Box 5">
            <a:extLst>
              <a:ext uri="{FF2B5EF4-FFF2-40B4-BE49-F238E27FC236}">
                <a16:creationId xmlns:a16="http://schemas.microsoft.com/office/drawing/2014/main" id="{A84279DF-BC9E-44A1-B36B-B00AF021F43F}"/>
              </a:ext>
            </a:extLst>
          </p:cNvPr>
          <p:cNvSpPr txBox="1">
            <a:spLocks noChangeArrowheads="1"/>
          </p:cNvSpPr>
          <p:nvPr/>
        </p:nvSpPr>
        <p:spPr bwMode="auto">
          <a:xfrm>
            <a:off x="1676400" y="1447800"/>
            <a:ext cx="74676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rgbClr val="000000"/>
                </a:solidFill>
              </a:rPr>
              <a:t>1) Understand what makes sports and entertainment products unique</a:t>
            </a:r>
          </a:p>
        </p:txBody>
      </p:sp>
      <p:sp>
        <p:nvSpPr>
          <p:cNvPr id="249861" name="Text Box 6">
            <a:extLst>
              <a:ext uri="{FF2B5EF4-FFF2-40B4-BE49-F238E27FC236}">
                <a16:creationId xmlns:a16="http://schemas.microsoft.com/office/drawing/2014/main" id="{58C648DE-C20F-4252-8DFB-3ACECA6DADBC}"/>
              </a:ext>
            </a:extLst>
          </p:cNvPr>
          <p:cNvSpPr txBox="1">
            <a:spLocks noChangeArrowheads="1"/>
          </p:cNvSpPr>
          <p:nvPr/>
        </p:nvSpPr>
        <p:spPr bwMode="auto">
          <a:xfrm>
            <a:off x="3352800" y="6553200"/>
            <a:ext cx="3657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rgbClr val="000000"/>
                </a:solidFill>
              </a:rPr>
              <a:t>Copyright </a:t>
            </a:r>
            <a:r>
              <a:rPr lang="en-US" altLang="en-US" sz="1200" b="0" dirty="0">
                <a:solidFill>
                  <a:srgbClr val="000000"/>
                </a:solidFill>
              </a:rPr>
              <a:t>© </a:t>
            </a:r>
            <a:r>
              <a:rPr lang="is-IS" altLang="en-US" sz="1000" b="0" dirty="0">
                <a:solidFill>
                  <a:srgbClr val="000000"/>
                </a:solidFill>
              </a:rPr>
              <a:t>2020</a:t>
            </a:r>
            <a:r>
              <a:rPr lang="en-US" altLang="en-US" sz="1000" b="0" dirty="0">
                <a:solidFill>
                  <a:srgbClr val="000000"/>
                </a:solidFill>
              </a:rPr>
              <a:t> by Sports Career Consulting, LLC</a:t>
            </a:r>
          </a:p>
        </p:txBody>
      </p:sp>
      <p:sp>
        <p:nvSpPr>
          <p:cNvPr id="157703" name="Rectangle 7">
            <a:extLst>
              <a:ext uri="{FF2B5EF4-FFF2-40B4-BE49-F238E27FC236}">
                <a16:creationId xmlns:a16="http://schemas.microsoft.com/office/drawing/2014/main" id="{15AF4675-642C-4852-9275-EFA4988D7093}"/>
              </a:ext>
            </a:extLst>
          </p:cNvPr>
          <p:cNvSpPr>
            <a:spLocks noChangeArrowheads="1"/>
          </p:cNvSpPr>
          <p:nvPr/>
        </p:nvSpPr>
        <p:spPr bwMode="auto">
          <a:xfrm>
            <a:off x="1836738" y="2438400"/>
            <a:ext cx="6697662"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i="1">
                <a:solidFill>
                  <a:srgbClr val="FF0000"/>
                </a:solidFill>
              </a:rPr>
              <a:t>Sports and entertainment products share the same characteristics as services in that they are often times intangible and perishable.</a:t>
            </a:r>
          </a:p>
          <a:p>
            <a:pPr eaLnBrk="1" hangingPunct="1"/>
            <a:endParaRPr lang="en-US" altLang="en-US" b="0" i="1">
              <a:solidFill>
                <a:srgbClr val="FF0000"/>
              </a:solidFill>
            </a:endParaRPr>
          </a:p>
          <a:p>
            <a:pPr eaLnBrk="1" hangingPunct="1"/>
            <a:r>
              <a:rPr lang="en-US" altLang="en-US" b="0" i="1">
                <a:solidFill>
                  <a:srgbClr val="FF0000"/>
                </a:solidFill>
              </a:rPr>
              <a:t>Once a game or event has already taken place, they no longer carry a value and cannot be sold.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57703">
                                            <p:txEl>
                                              <p:pRg st="0" end="0"/>
                                            </p:txEl>
                                          </p:spTgt>
                                        </p:tgtEl>
                                        <p:attrNameLst>
                                          <p:attrName>style.visibility</p:attrName>
                                        </p:attrNameLst>
                                      </p:cBhvr>
                                      <p:to>
                                        <p:strVal val="visible"/>
                                      </p:to>
                                    </p:set>
                                    <p:anim calcmode="lin" valueType="num">
                                      <p:cBhvr additive="base">
                                        <p:cTn id="7" dur="500" fill="hold"/>
                                        <p:tgtEl>
                                          <p:spTgt spid="15770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7703">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157703">
                                            <p:txEl>
                                              <p:pRg st="2" end="2"/>
                                            </p:txEl>
                                          </p:spTgt>
                                        </p:tgtEl>
                                        <p:attrNameLst>
                                          <p:attrName>style.visibility</p:attrName>
                                        </p:attrNameLst>
                                      </p:cBhvr>
                                      <p:to>
                                        <p:strVal val="visible"/>
                                      </p:to>
                                    </p:set>
                                    <p:anim calcmode="lin" valueType="num">
                                      <p:cBhvr additive="base">
                                        <p:cTn id="12" dur="500" fill="hold"/>
                                        <p:tgtEl>
                                          <p:spTgt spid="157703">
                                            <p:txEl>
                                              <p:pRg st="2" end="2"/>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5770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1905" name="Group 2">
            <a:extLst>
              <a:ext uri="{FF2B5EF4-FFF2-40B4-BE49-F238E27FC236}">
                <a16:creationId xmlns:a16="http://schemas.microsoft.com/office/drawing/2014/main" id="{D0605E8F-D41C-4338-BEB6-689CD75768EE}"/>
              </a:ext>
            </a:extLst>
          </p:cNvPr>
          <p:cNvGrpSpPr>
            <a:grpSpLocks/>
          </p:cNvGrpSpPr>
          <p:nvPr/>
        </p:nvGrpSpPr>
        <p:grpSpPr bwMode="auto">
          <a:xfrm>
            <a:off x="0" y="0"/>
            <a:ext cx="9144000" cy="976313"/>
            <a:chOff x="0" y="0"/>
            <a:chExt cx="5760" cy="615"/>
          </a:xfrm>
        </p:grpSpPr>
        <p:sp>
          <p:nvSpPr>
            <p:cNvPr id="251908" name="Text Box 3">
              <a:extLst>
                <a:ext uri="{FF2B5EF4-FFF2-40B4-BE49-F238E27FC236}">
                  <a16:creationId xmlns:a16="http://schemas.microsoft.com/office/drawing/2014/main" id="{9CFD143C-659C-4F46-87C6-35E7B2EA9F9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51909" name="Text Box 4">
              <a:extLst>
                <a:ext uri="{FF2B5EF4-FFF2-40B4-BE49-F238E27FC236}">
                  <a16:creationId xmlns:a16="http://schemas.microsoft.com/office/drawing/2014/main" id="{05DFF9A8-DA12-40BA-9130-5805A9FAFBF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51906" name="Rectangle 7">
            <a:extLst>
              <a:ext uri="{FF2B5EF4-FFF2-40B4-BE49-F238E27FC236}">
                <a16:creationId xmlns:a16="http://schemas.microsoft.com/office/drawing/2014/main" id="{902658B9-F269-42BA-A676-C49B3B286270}"/>
              </a:ext>
            </a:extLst>
          </p:cNvPr>
          <p:cNvSpPr>
            <a:spLocks noChangeArrowheads="1"/>
          </p:cNvSpPr>
          <p:nvPr/>
        </p:nvSpPr>
        <p:spPr bwMode="auto">
          <a:xfrm>
            <a:off x="304800" y="2819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600" b="0" i="1">
                <a:solidFill>
                  <a:schemeClr val="tx2"/>
                </a:solidFill>
              </a:rPr>
              <a:t>Blank Slide Available</a:t>
            </a:r>
            <a:br>
              <a:rPr lang="en-US" altLang="en-US" sz="3600" b="0" i="1">
                <a:solidFill>
                  <a:schemeClr val="tx2"/>
                </a:solidFill>
              </a:rPr>
            </a:br>
            <a:br>
              <a:rPr lang="en-US" altLang="en-US" sz="3600" b="0" i="1">
                <a:solidFill>
                  <a:schemeClr val="tx2"/>
                </a:solidFill>
              </a:rPr>
            </a:br>
            <a:r>
              <a:rPr lang="en-US" altLang="en-US" sz="3600" b="0" i="1">
                <a:solidFill>
                  <a:schemeClr val="tx2"/>
                </a:solidFill>
              </a:rPr>
              <a:t>for Teacher Edits</a:t>
            </a:r>
          </a:p>
        </p:txBody>
      </p:sp>
      <p:sp>
        <p:nvSpPr>
          <p:cNvPr id="251907" name="Text Box 8">
            <a:extLst>
              <a:ext uri="{FF2B5EF4-FFF2-40B4-BE49-F238E27FC236}">
                <a16:creationId xmlns:a16="http://schemas.microsoft.com/office/drawing/2014/main" id="{0F17F8BC-7A57-47E1-91E0-D9765F21F75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Group 2">
            <a:extLst>
              <a:ext uri="{FF2B5EF4-FFF2-40B4-BE49-F238E27FC236}">
                <a16:creationId xmlns:a16="http://schemas.microsoft.com/office/drawing/2014/main" id="{EB74F933-531D-4A56-98C7-BC2E218E4728}"/>
              </a:ext>
            </a:extLst>
          </p:cNvPr>
          <p:cNvGrpSpPr>
            <a:grpSpLocks/>
          </p:cNvGrpSpPr>
          <p:nvPr/>
        </p:nvGrpSpPr>
        <p:grpSpPr bwMode="auto">
          <a:xfrm>
            <a:off x="0" y="0"/>
            <a:ext cx="9144000" cy="976313"/>
            <a:chOff x="0" y="0"/>
            <a:chExt cx="5760" cy="615"/>
          </a:xfrm>
        </p:grpSpPr>
        <p:sp>
          <p:nvSpPr>
            <p:cNvPr id="34822" name="Text Box 3">
              <a:extLst>
                <a:ext uri="{FF2B5EF4-FFF2-40B4-BE49-F238E27FC236}">
                  <a16:creationId xmlns:a16="http://schemas.microsoft.com/office/drawing/2014/main" id="{92102864-1B69-454B-B437-26EC88F3662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34823" name="Text Box 4">
              <a:extLst>
                <a:ext uri="{FF2B5EF4-FFF2-40B4-BE49-F238E27FC236}">
                  <a16:creationId xmlns:a16="http://schemas.microsoft.com/office/drawing/2014/main" id="{310523B9-C37A-44DE-917D-419DA9AC132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4818" name="Rectangle 5">
            <a:extLst>
              <a:ext uri="{FF2B5EF4-FFF2-40B4-BE49-F238E27FC236}">
                <a16:creationId xmlns:a16="http://schemas.microsoft.com/office/drawing/2014/main" id="{101350BB-00A4-4648-B1AC-DC3E04AAE342}"/>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293894" name="Rectangle 6">
            <a:extLst>
              <a:ext uri="{FF2B5EF4-FFF2-40B4-BE49-F238E27FC236}">
                <a16:creationId xmlns:a16="http://schemas.microsoft.com/office/drawing/2014/main" id="{4F152EA8-3A53-4693-A7D5-CABD615E8F02}"/>
              </a:ext>
            </a:extLst>
          </p:cNvPr>
          <p:cNvSpPr>
            <a:spLocks noChangeArrowheads="1"/>
          </p:cNvSpPr>
          <p:nvPr/>
        </p:nvSpPr>
        <p:spPr bwMode="auto">
          <a:xfrm>
            <a:off x="0" y="1600200"/>
            <a:ext cx="9144000"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sz="800" dirty="0">
              <a:solidFill>
                <a:srgbClr val="FF0000"/>
              </a:solidFill>
            </a:endParaRPr>
          </a:p>
          <a:p>
            <a:pPr algn="ctr" eaLnBrk="1" hangingPunct="1"/>
            <a:r>
              <a:rPr lang="en-US" altLang="en-US" b="0" dirty="0">
                <a:solidFill>
                  <a:srgbClr val="FF0000"/>
                </a:solidFill>
              </a:rPr>
              <a:t>Vince McMahon, founder of WWE, infamously launched a professional football league (the XFL) in 2001 with grandiose plans of competing with the NFL.  In its initial stages, thanks to a very successful marketing campaign, the league enjoyed outstanding ticket sales, sponsorship sales and television ratings.  Fans, however, quickly discovered the product on the field was severely lacking, and the league was forced to close its doors after just one very lackluster season.</a:t>
            </a:r>
            <a:endParaRPr lang="en-US" altLang="en-US" dirty="0">
              <a:solidFill>
                <a:srgbClr val="FF0000"/>
              </a:solidFill>
            </a:endParaRPr>
          </a:p>
        </p:txBody>
      </p:sp>
      <p:sp>
        <p:nvSpPr>
          <p:cNvPr id="34820" name="Text Box 7">
            <a:extLst>
              <a:ext uri="{FF2B5EF4-FFF2-40B4-BE49-F238E27FC236}">
                <a16:creationId xmlns:a16="http://schemas.microsoft.com/office/drawing/2014/main" id="{CD24AB9A-8E6D-46CF-A7E3-B4B852D0959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41986" name="Picture 2" descr="http://t0.gstatic.com/images?q=tbn:ANd9GcTI6a3EQ57em5dIKVw9Z5hePt5ZKekFHi9Wg7xhUY0N1BeagDnX">
            <a:extLst>
              <a:ext uri="{FF2B5EF4-FFF2-40B4-BE49-F238E27FC236}">
                <a16:creationId xmlns:a16="http://schemas.microsoft.com/office/drawing/2014/main" id="{4B684C03-D9D5-458D-A402-7B224DAE21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5410200"/>
            <a:ext cx="25050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3894"/>
                                        </p:tgtEl>
                                        <p:attrNameLst>
                                          <p:attrName>style.visibility</p:attrName>
                                        </p:attrNameLst>
                                      </p:cBhvr>
                                      <p:to>
                                        <p:strVal val="visible"/>
                                      </p:to>
                                    </p:set>
                                    <p:anim calcmode="lin" valueType="num">
                                      <p:cBhvr additive="base">
                                        <p:cTn id="7" dur="500" fill="hold"/>
                                        <p:tgtEl>
                                          <p:spTgt spid="293894"/>
                                        </p:tgtEl>
                                        <p:attrNameLst>
                                          <p:attrName>ppt_x</p:attrName>
                                        </p:attrNameLst>
                                      </p:cBhvr>
                                      <p:tavLst>
                                        <p:tav tm="0">
                                          <p:val>
                                            <p:strVal val="0-#ppt_w/2"/>
                                          </p:val>
                                        </p:tav>
                                        <p:tav tm="100000">
                                          <p:val>
                                            <p:strVal val="#ppt_x"/>
                                          </p:val>
                                        </p:tav>
                                      </p:tavLst>
                                    </p:anim>
                                    <p:anim calcmode="lin" valueType="num">
                                      <p:cBhvr additive="base">
                                        <p:cTn id="8" dur="500" fill="hold"/>
                                        <p:tgtEl>
                                          <p:spTgt spid="293894"/>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41986"/>
                                        </p:tgtEl>
                                        <p:attrNameLst>
                                          <p:attrName>style.visibility</p:attrName>
                                        </p:attrNameLst>
                                      </p:cBhvr>
                                      <p:to>
                                        <p:strVal val="visible"/>
                                      </p:to>
                                    </p:set>
                                    <p:animEffect transition="in" filter="dissolve">
                                      <p:cBhvr>
                                        <p:cTn id="11" dur="5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Group 2">
            <a:extLst>
              <a:ext uri="{FF2B5EF4-FFF2-40B4-BE49-F238E27FC236}">
                <a16:creationId xmlns:a16="http://schemas.microsoft.com/office/drawing/2014/main" id="{5670710A-C84C-419E-89C2-92322CAC0174}"/>
              </a:ext>
            </a:extLst>
          </p:cNvPr>
          <p:cNvGrpSpPr>
            <a:grpSpLocks/>
          </p:cNvGrpSpPr>
          <p:nvPr/>
        </p:nvGrpSpPr>
        <p:grpSpPr bwMode="auto">
          <a:xfrm>
            <a:off x="0" y="0"/>
            <a:ext cx="9144000" cy="976313"/>
            <a:chOff x="0" y="0"/>
            <a:chExt cx="5760" cy="615"/>
          </a:xfrm>
        </p:grpSpPr>
        <p:sp>
          <p:nvSpPr>
            <p:cNvPr id="36870" name="Text Box 3">
              <a:extLst>
                <a:ext uri="{FF2B5EF4-FFF2-40B4-BE49-F238E27FC236}">
                  <a16:creationId xmlns:a16="http://schemas.microsoft.com/office/drawing/2014/main" id="{74761D20-FA9E-4660-AA4B-E81D59410F7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36871" name="Text Box 4">
              <a:extLst>
                <a:ext uri="{FF2B5EF4-FFF2-40B4-BE49-F238E27FC236}">
                  <a16:creationId xmlns:a16="http://schemas.microsoft.com/office/drawing/2014/main" id="{AD06D131-8694-4123-87A8-B476DA41961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6866" name="Rectangle 5">
            <a:extLst>
              <a:ext uri="{FF2B5EF4-FFF2-40B4-BE49-F238E27FC236}">
                <a16:creationId xmlns:a16="http://schemas.microsoft.com/office/drawing/2014/main" id="{D8660F98-6323-4B90-887D-C651BEB87090}"/>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293894" name="Rectangle 6">
            <a:extLst>
              <a:ext uri="{FF2B5EF4-FFF2-40B4-BE49-F238E27FC236}">
                <a16:creationId xmlns:a16="http://schemas.microsoft.com/office/drawing/2014/main" id="{0B585389-C7C6-4C71-AA0B-5EE103DBA9BD}"/>
              </a:ext>
            </a:extLst>
          </p:cNvPr>
          <p:cNvSpPr>
            <a:spLocks noChangeArrowheads="1"/>
          </p:cNvSpPr>
          <p:nvPr/>
        </p:nvSpPr>
        <p:spPr bwMode="auto">
          <a:xfrm>
            <a:off x="0" y="1752600"/>
            <a:ext cx="9144000" cy="313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sz="800">
              <a:solidFill>
                <a:srgbClr val="FF0000"/>
              </a:solidFill>
            </a:endParaRPr>
          </a:p>
          <a:p>
            <a:pPr algn="ctr" eaLnBrk="1" hangingPunct="1"/>
            <a:r>
              <a:rPr lang="ja-JP" altLang="en-US" b="0">
                <a:solidFill>
                  <a:srgbClr val="FF0000"/>
                </a:solidFill>
              </a:rPr>
              <a:t>“</a:t>
            </a:r>
            <a:r>
              <a:rPr lang="en-US" altLang="ja-JP" b="0">
                <a:solidFill>
                  <a:srgbClr val="FF0000"/>
                </a:solidFill>
              </a:rPr>
              <a:t>Those initial (TV) ratings tell you they had superior promotion,</a:t>
            </a:r>
            <a:r>
              <a:rPr lang="ja-JP" altLang="en-US" b="0">
                <a:solidFill>
                  <a:srgbClr val="FF0000"/>
                </a:solidFill>
              </a:rPr>
              <a:t>”</a:t>
            </a:r>
            <a:r>
              <a:rPr lang="en-US" altLang="ja-JP" b="0">
                <a:solidFill>
                  <a:srgbClr val="FF0000"/>
                </a:solidFill>
              </a:rPr>
              <a:t> said Stephen Greyser, a Harvard Business School professor who co-authored a Harvard Business Review study on the XFL and still highlights the XFL as a case study in his Business of Sports course in an interview with the </a:t>
            </a:r>
            <a:r>
              <a:rPr lang="en-US" altLang="ja-JP" b="0" i="1">
                <a:solidFill>
                  <a:srgbClr val="FF0000"/>
                </a:solidFill>
              </a:rPr>
              <a:t>Sports Business Journal</a:t>
            </a:r>
            <a:r>
              <a:rPr lang="en-US" altLang="ja-JP" b="0">
                <a:solidFill>
                  <a:srgbClr val="FF0000"/>
                </a:solidFill>
              </a:rPr>
              <a:t>. </a:t>
            </a:r>
            <a:r>
              <a:rPr lang="ja-JP" altLang="en-US" b="0">
                <a:solidFill>
                  <a:srgbClr val="FF0000"/>
                </a:solidFill>
              </a:rPr>
              <a:t>“</a:t>
            </a:r>
            <a:r>
              <a:rPr lang="en-US" altLang="ja-JP" b="0">
                <a:solidFill>
                  <a:srgbClr val="FF0000"/>
                </a:solidFill>
              </a:rPr>
              <a:t>They just did not put as much emphasis on building the product as they did on building the hype.</a:t>
            </a:r>
            <a:r>
              <a:rPr lang="ja-JP" altLang="en-US" b="0">
                <a:solidFill>
                  <a:srgbClr val="FF0000"/>
                </a:solidFill>
              </a:rPr>
              <a:t>”</a:t>
            </a:r>
            <a:r>
              <a:rPr lang="en-US" altLang="ja-JP" b="0">
                <a:solidFill>
                  <a:srgbClr val="FF0000"/>
                </a:solidFill>
              </a:rPr>
              <a:t> </a:t>
            </a:r>
            <a:endParaRPr lang="en-US" altLang="en-US">
              <a:solidFill>
                <a:srgbClr val="FF0000"/>
              </a:solidFill>
            </a:endParaRPr>
          </a:p>
        </p:txBody>
      </p:sp>
      <p:sp>
        <p:nvSpPr>
          <p:cNvPr id="36868" name="Text Box 7">
            <a:extLst>
              <a:ext uri="{FF2B5EF4-FFF2-40B4-BE49-F238E27FC236}">
                <a16:creationId xmlns:a16="http://schemas.microsoft.com/office/drawing/2014/main" id="{AFDBDBF4-A8A2-445B-9BD9-5801A32BC10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41986" name="Picture 2" descr="http://t0.gstatic.com/images?q=tbn:ANd9GcTI6a3EQ57em5dIKVw9Z5hePt5ZKekFHi9Wg7xhUY0N1BeagDnX">
            <a:extLst>
              <a:ext uri="{FF2B5EF4-FFF2-40B4-BE49-F238E27FC236}">
                <a16:creationId xmlns:a16="http://schemas.microsoft.com/office/drawing/2014/main" id="{2EC0F878-322F-416A-9032-26FF3CBF4C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5410200"/>
            <a:ext cx="25050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3894"/>
                                        </p:tgtEl>
                                        <p:attrNameLst>
                                          <p:attrName>style.visibility</p:attrName>
                                        </p:attrNameLst>
                                      </p:cBhvr>
                                      <p:to>
                                        <p:strVal val="visible"/>
                                      </p:to>
                                    </p:set>
                                    <p:anim calcmode="lin" valueType="num">
                                      <p:cBhvr additive="base">
                                        <p:cTn id="7" dur="500" fill="hold"/>
                                        <p:tgtEl>
                                          <p:spTgt spid="293894"/>
                                        </p:tgtEl>
                                        <p:attrNameLst>
                                          <p:attrName>ppt_x</p:attrName>
                                        </p:attrNameLst>
                                      </p:cBhvr>
                                      <p:tavLst>
                                        <p:tav tm="0">
                                          <p:val>
                                            <p:strVal val="0-#ppt_w/2"/>
                                          </p:val>
                                        </p:tav>
                                        <p:tav tm="100000">
                                          <p:val>
                                            <p:strVal val="#ppt_x"/>
                                          </p:val>
                                        </p:tav>
                                      </p:tavLst>
                                    </p:anim>
                                    <p:anim calcmode="lin" valueType="num">
                                      <p:cBhvr additive="base">
                                        <p:cTn id="8" dur="500" fill="hold"/>
                                        <p:tgtEl>
                                          <p:spTgt spid="293894"/>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41986"/>
                                        </p:tgtEl>
                                        <p:attrNameLst>
                                          <p:attrName>style.visibility</p:attrName>
                                        </p:attrNameLst>
                                      </p:cBhvr>
                                      <p:to>
                                        <p:strVal val="visible"/>
                                      </p:to>
                                    </p:set>
                                    <p:animEffect transition="in" filter="dissolve">
                                      <p:cBhvr>
                                        <p:cTn id="11" dur="5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Group 2">
            <a:extLst>
              <a:ext uri="{FF2B5EF4-FFF2-40B4-BE49-F238E27FC236}">
                <a16:creationId xmlns:a16="http://schemas.microsoft.com/office/drawing/2014/main" id="{44777EE6-7FF7-4034-8E09-CCA7C1BDD30A}"/>
              </a:ext>
            </a:extLst>
          </p:cNvPr>
          <p:cNvGrpSpPr>
            <a:grpSpLocks/>
          </p:cNvGrpSpPr>
          <p:nvPr/>
        </p:nvGrpSpPr>
        <p:grpSpPr bwMode="auto">
          <a:xfrm>
            <a:off x="0" y="0"/>
            <a:ext cx="9144000" cy="976313"/>
            <a:chOff x="0" y="0"/>
            <a:chExt cx="5760" cy="615"/>
          </a:xfrm>
        </p:grpSpPr>
        <p:sp>
          <p:nvSpPr>
            <p:cNvPr id="38918" name="Text Box 3">
              <a:extLst>
                <a:ext uri="{FF2B5EF4-FFF2-40B4-BE49-F238E27FC236}">
                  <a16:creationId xmlns:a16="http://schemas.microsoft.com/office/drawing/2014/main" id="{2319E273-4A86-483E-96FF-D987E2BF3BA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38919" name="Text Box 4">
              <a:extLst>
                <a:ext uri="{FF2B5EF4-FFF2-40B4-BE49-F238E27FC236}">
                  <a16:creationId xmlns:a16="http://schemas.microsoft.com/office/drawing/2014/main" id="{36E1F54B-BBED-4115-9258-BE103DBAF89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8914" name="Rectangle 5">
            <a:extLst>
              <a:ext uri="{FF2B5EF4-FFF2-40B4-BE49-F238E27FC236}">
                <a16:creationId xmlns:a16="http://schemas.microsoft.com/office/drawing/2014/main" id="{2C6681C4-0847-4782-B75F-C48076A48810}"/>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293894" name="Rectangle 6">
            <a:extLst>
              <a:ext uri="{FF2B5EF4-FFF2-40B4-BE49-F238E27FC236}">
                <a16:creationId xmlns:a16="http://schemas.microsoft.com/office/drawing/2014/main" id="{0F340A15-7C56-4CDE-AF54-B18E825B2772}"/>
              </a:ext>
            </a:extLst>
          </p:cNvPr>
          <p:cNvSpPr>
            <a:spLocks noChangeArrowheads="1"/>
          </p:cNvSpPr>
          <p:nvPr/>
        </p:nvSpPr>
        <p:spPr bwMode="auto">
          <a:xfrm>
            <a:off x="381000" y="1981200"/>
            <a:ext cx="8305800"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sz="800" dirty="0">
              <a:solidFill>
                <a:srgbClr val="FF0000"/>
              </a:solidFill>
            </a:endParaRPr>
          </a:p>
          <a:p>
            <a:pPr algn="ctr" eaLnBrk="1" hangingPunct="1"/>
            <a:r>
              <a:rPr lang="en-US" altLang="ja-JP" b="0" dirty="0">
                <a:solidFill>
                  <a:srgbClr val="FF0000"/>
                </a:solidFill>
              </a:rPr>
              <a:t>In 2018, Vince McMahon announced plans to revive the XFL, this time focusing on a football product without the gimmicks (and assurances that he would invest at least $500 million in the product)</a:t>
            </a:r>
          </a:p>
        </p:txBody>
      </p:sp>
      <p:sp>
        <p:nvSpPr>
          <p:cNvPr id="38916" name="Text Box 7">
            <a:extLst>
              <a:ext uri="{FF2B5EF4-FFF2-40B4-BE49-F238E27FC236}">
                <a16:creationId xmlns:a16="http://schemas.microsoft.com/office/drawing/2014/main" id="{5CF522E3-99C4-4394-9BAC-4B21B9D4D0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2" name="Picture 1">
            <a:extLst>
              <a:ext uri="{FF2B5EF4-FFF2-40B4-BE49-F238E27FC236}">
                <a16:creationId xmlns:a16="http://schemas.microsoft.com/office/drawing/2014/main" id="{85BF01E7-7F77-4D44-A661-1CFBCB5554A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4191000"/>
            <a:ext cx="396240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3894"/>
                                        </p:tgtEl>
                                        <p:attrNameLst>
                                          <p:attrName>style.visibility</p:attrName>
                                        </p:attrNameLst>
                                      </p:cBhvr>
                                      <p:to>
                                        <p:strVal val="visible"/>
                                      </p:to>
                                    </p:set>
                                    <p:anim calcmode="lin" valueType="num">
                                      <p:cBhvr additive="base">
                                        <p:cTn id="7" dur="500" fill="hold"/>
                                        <p:tgtEl>
                                          <p:spTgt spid="293894"/>
                                        </p:tgtEl>
                                        <p:attrNameLst>
                                          <p:attrName>ppt_x</p:attrName>
                                        </p:attrNameLst>
                                      </p:cBhvr>
                                      <p:tavLst>
                                        <p:tav tm="0">
                                          <p:val>
                                            <p:strVal val="0-#ppt_w/2"/>
                                          </p:val>
                                        </p:tav>
                                        <p:tav tm="100000">
                                          <p:val>
                                            <p:strVal val="#ppt_x"/>
                                          </p:val>
                                        </p:tav>
                                      </p:tavLst>
                                    </p:anim>
                                    <p:anim calcmode="lin" valueType="num">
                                      <p:cBhvr additive="base">
                                        <p:cTn id="8" dur="500" fill="hold"/>
                                        <p:tgtEl>
                                          <p:spTgt spid="293894"/>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Group 2">
            <a:extLst>
              <a:ext uri="{FF2B5EF4-FFF2-40B4-BE49-F238E27FC236}">
                <a16:creationId xmlns:a16="http://schemas.microsoft.com/office/drawing/2014/main" id="{44777EE6-7FF7-4034-8E09-CCA7C1BDD30A}"/>
              </a:ext>
            </a:extLst>
          </p:cNvPr>
          <p:cNvGrpSpPr>
            <a:grpSpLocks/>
          </p:cNvGrpSpPr>
          <p:nvPr/>
        </p:nvGrpSpPr>
        <p:grpSpPr bwMode="auto">
          <a:xfrm>
            <a:off x="0" y="0"/>
            <a:ext cx="9144000" cy="976313"/>
            <a:chOff x="0" y="0"/>
            <a:chExt cx="5760" cy="615"/>
          </a:xfrm>
        </p:grpSpPr>
        <p:sp>
          <p:nvSpPr>
            <p:cNvPr id="38918" name="Text Box 3">
              <a:extLst>
                <a:ext uri="{FF2B5EF4-FFF2-40B4-BE49-F238E27FC236}">
                  <a16:creationId xmlns:a16="http://schemas.microsoft.com/office/drawing/2014/main" id="{2319E273-4A86-483E-96FF-D987E2BF3BA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38919" name="Text Box 4">
              <a:extLst>
                <a:ext uri="{FF2B5EF4-FFF2-40B4-BE49-F238E27FC236}">
                  <a16:creationId xmlns:a16="http://schemas.microsoft.com/office/drawing/2014/main" id="{36E1F54B-BBED-4115-9258-BE103DBAF89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8914" name="Rectangle 5">
            <a:extLst>
              <a:ext uri="{FF2B5EF4-FFF2-40B4-BE49-F238E27FC236}">
                <a16:creationId xmlns:a16="http://schemas.microsoft.com/office/drawing/2014/main" id="{2C6681C4-0847-4782-B75F-C48076A48810}"/>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293894" name="Rectangle 6">
            <a:extLst>
              <a:ext uri="{FF2B5EF4-FFF2-40B4-BE49-F238E27FC236}">
                <a16:creationId xmlns:a16="http://schemas.microsoft.com/office/drawing/2014/main" id="{0F340A15-7C56-4CDE-AF54-B18E825B2772}"/>
              </a:ext>
            </a:extLst>
          </p:cNvPr>
          <p:cNvSpPr>
            <a:spLocks noChangeArrowheads="1"/>
          </p:cNvSpPr>
          <p:nvPr/>
        </p:nvSpPr>
        <p:spPr bwMode="auto">
          <a:xfrm>
            <a:off x="285749" y="1720840"/>
            <a:ext cx="857249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dirty="0">
                <a:solidFill>
                  <a:srgbClr val="FF0000"/>
                </a:solidFill>
              </a:rPr>
              <a:t>The </a:t>
            </a:r>
            <a:r>
              <a:rPr lang="en-US" altLang="ja-JP" b="0" dirty="0">
                <a:solidFill>
                  <a:srgbClr val="FF0000"/>
                </a:solidFill>
              </a:rPr>
              <a:t>league announced it would hire Oliver Luck, an industry veteran with a long track record of success, as its commissioner</a:t>
            </a:r>
          </a:p>
          <a:p>
            <a:pPr algn="ctr" eaLnBrk="1" hangingPunct="1"/>
            <a:endParaRPr lang="en-US" altLang="ja-JP" b="0" dirty="0">
              <a:solidFill>
                <a:srgbClr val="FF0000"/>
              </a:solidFill>
            </a:endParaRPr>
          </a:p>
          <a:p>
            <a:pPr algn="ctr" eaLnBrk="1" hangingPunct="1"/>
            <a:r>
              <a:rPr lang="en-US" altLang="en-US" b="0" dirty="0">
                <a:solidFill>
                  <a:srgbClr val="FF0000"/>
                </a:solidFill>
              </a:rPr>
              <a:t>However, the pandemic forced the league to cease play in March of 2020, the XFL suspended operations, laid off all its employees (including Oliver Luck) and announced no plans to return in 2021</a:t>
            </a:r>
          </a:p>
          <a:p>
            <a:pPr algn="ctr" eaLnBrk="1" hangingPunct="1"/>
            <a:endParaRPr lang="en-US" altLang="ja-JP" b="0" dirty="0">
              <a:solidFill>
                <a:srgbClr val="FF0000"/>
              </a:solidFill>
            </a:endParaRPr>
          </a:p>
        </p:txBody>
      </p:sp>
      <p:sp>
        <p:nvSpPr>
          <p:cNvPr id="38916" name="Text Box 7">
            <a:extLst>
              <a:ext uri="{FF2B5EF4-FFF2-40B4-BE49-F238E27FC236}">
                <a16:creationId xmlns:a16="http://schemas.microsoft.com/office/drawing/2014/main" id="{5CF522E3-99C4-4394-9BAC-4B21B9D4D0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9" name="Picture 8">
            <a:extLst>
              <a:ext uri="{FF2B5EF4-FFF2-40B4-BE49-F238E27FC236}">
                <a16:creationId xmlns:a16="http://schemas.microsoft.com/office/drawing/2014/main" id="{E3E3BB44-EC38-9B4D-ADDB-7539D67705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20533" y="5029200"/>
            <a:ext cx="2607733"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86345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3894"/>
                                        </p:tgtEl>
                                        <p:attrNameLst>
                                          <p:attrName>style.visibility</p:attrName>
                                        </p:attrNameLst>
                                      </p:cBhvr>
                                      <p:to>
                                        <p:strVal val="visible"/>
                                      </p:to>
                                    </p:set>
                                    <p:anim calcmode="lin" valueType="num">
                                      <p:cBhvr additive="base">
                                        <p:cTn id="7" dur="500" fill="hold"/>
                                        <p:tgtEl>
                                          <p:spTgt spid="293894"/>
                                        </p:tgtEl>
                                        <p:attrNameLst>
                                          <p:attrName>ppt_x</p:attrName>
                                        </p:attrNameLst>
                                      </p:cBhvr>
                                      <p:tavLst>
                                        <p:tav tm="0">
                                          <p:val>
                                            <p:strVal val="0-#ppt_w/2"/>
                                          </p:val>
                                        </p:tav>
                                        <p:tav tm="100000">
                                          <p:val>
                                            <p:strVal val="#ppt_x"/>
                                          </p:val>
                                        </p:tav>
                                      </p:tavLst>
                                    </p:anim>
                                    <p:anim calcmode="lin" valueType="num">
                                      <p:cBhvr additive="base">
                                        <p:cTn id="8" dur="500" fill="hold"/>
                                        <p:tgtEl>
                                          <p:spTgt spid="293894"/>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5" name="Group 2">
            <a:extLst>
              <a:ext uri="{FF2B5EF4-FFF2-40B4-BE49-F238E27FC236}">
                <a16:creationId xmlns:a16="http://schemas.microsoft.com/office/drawing/2014/main" id="{C0D71508-7FCC-4FC1-A9FC-A729F05CC3FE}"/>
              </a:ext>
            </a:extLst>
          </p:cNvPr>
          <p:cNvGrpSpPr>
            <a:grpSpLocks/>
          </p:cNvGrpSpPr>
          <p:nvPr/>
        </p:nvGrpSpPr>
        <p:grpSpPr bwMode="auto">
          <a:xfrm>
            <a:off x="0" y="0"/>
            <a:ext cx="9144000" cy="976313"/>
            <a:chOff x="0" y="0"/>
            <a:chExt cx="5760" cy="615"/>
          </a:xfrm>
        </p:grpSpPr>
        <p:sp>
          <p:nvSpPr>
            <p:cNvPr id="6151" name="Text Box 3">
              <a:extLst>
                <a:ext uri="{FF2B5EF4-FFF2-40B4-BE49-F238E27FC236}">
                  <a16:creationId xmlns:a16="http://schemas.microsoft.com/office/drawing/2014/main" id="{DD2B893E-D5F2-4BED-A919-B7D8FFE1D31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6152" name="Text Box 4">
              <a:extLst>
                <a:ext uri="{FF2B5EF4-FFF2-40B4-BE49-F238E27FC236}">
                  <a16:creationId xmlns:a16="http://schemas.microsoft.com/office/drawing/2014/main" id="{99CFB386-10E6-45E7-8B50-E32724C85A6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78182" name="Rectangle 6">
            <a:extLst>
              <a:ext uri="{FF2B5EF4-FFF2-40B4-BE49-F238E27FC236}">
                <a16:creationId xmlns:a16="http://schemas.microsoft.com/office/drawing/2014/main" id="{3A41B90E-AEBE-44CD-BA1A-82961EC8BDDB}"/>
              </a:ext>
            </a:extLst>
          </p:cNvPr>
          <p:cNvSpPr>
            <a:spLocks noChangeArrowheads="1"/>
          </p:cNvSpPr>
          <p:nvPr/>
        </p:nvSpPr>
        <p:spPr bwMode="auto">
          <a:xfrm>
            <a:off x="5257800" y="2590800"/>
            <a:ext cx="35814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a:solidFill>
                  <a:srgbClr val="000099"/>
                </a:solidFill>
                <a:cs typeface="Times New Roman" panose="02020603050405020304" pitchFamily="18" charset="0"/>
              </a:rPr>
              <a:t>Products:</a:t>
            </a:r>
            <a:endParaRPr lang="en-US" altLang="en-US" sz="2800">
              <a:cs typeface="Times New Roman" panose="02020603050405020304" pitchFamily="18" charset="0"/>
            </a:endParaRPr>
          </a:p>
          <a:p>
            <a:pPr eaLnBrk="1" hangingPunct="1"/>
            <a:endParaRPr lang="en-US" altLang="en-US" sz="2800">
              <a:cs typeface="Times New Roman" panose="02020603050405020304" pitchFamily="18" charset="0"/>
            </a:endParaRPr>
          </a:p>
          <a:p>
            <a:pPr eaLnBrk="1" hangingPunct="1"/>
            <a:r>
              <a:rPr lang="en-US" altLang="en-US" sz="2800" b="0">
                <a:cs typeface="Times New Roman" panose="02020603050405020304" pitchFamily="18" charset="0"/>
              </a:rPr>
              <a:t>Tangible, physical goods as well as services and ideas </a:t>
            </a:r>
          </a:p>
        </p:txBody>
      </p:sp>
      <p:sp>
        <p:nvSpPr>
          <p:cNvPr id="178183" name="Line 7">
            <a:extLst>
              <a:ext uri="{FF2B5EF4-FFF2-40B4-BE49-F238E27FC236}">
                <a16:creationId xmlns:a16="http://schemas.microsoft.com/office/drawing/2014/main" id="{5775CD4B-8F74-4119-873D-100FDAACCE5A}"/>
              </a:ext>
            </a:extLst>
          </p:cNvPr>
          <p:cNvSpPr>
            <a:spLocks noChangeShapeType="1"/>
          </p:cNvSpPr>
          <p:nvPr/>
        </p:nvSpPr>
        <p:spPr bwMode="auto">
          <a:xfrm flipH="1">
            <a:off x="4800600" y="2057400"/>
            <a:ext cx="0" cy="34290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8184" name="Rectangle 8">
            <a:extLst>
              <a:ext uri="{FF2B5EF4-FFF2-40B4-BE49-F238E27FC236}">
                <a16:creationId xmlns:a16="http://schemas.microsoft.com/office/drawing/2014/main" id="{E0021971-3338-4134-B8D9-6925F1261E8A}"/>
              </a:ext>
            </a:extLst>
          </p:cNvPr>
          <p:cNvSpPr>
            <a:spLocks noChangeArrowheads="1"/>
          </p:cNvSpPr>
          <p:nvPr/>
        </p:nvSpPr>
        <p:spPr bwMode="auto">
          <a:xfrm>
            <a:off x="228600" y="3076575"/>
            <a:ext cx="4689475"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a:solidFill>
                  <a:srgbClr val="003399"/>
                </a:solidFill>
              </a:rPr>
              <a:t>Tangible</a:t>
            </a:r>
            <a:r>
              <a:rPr lang="en-US" altLang="en-US" sz="2800" b="0"/>
              <a:t> products are capable of being physically touched </a:t>
            </a:r>
          </a:p>
        </p:txBody>
      </p:sp>
      <p:sp>
        <p:nvSpPr>
          <p:cNvPr id="6149" name="Text Box 9">
            <a:extLst>
              <a:ext uri="{FF2B5EF4-FFF2-40B4-BE49-F238E27FC236}">
                <a16:creationId xmlns:a16="http://schemas.microsoft.com/office/drawing/2014/main" id="{592708E0-BF94-4CB5-8ABD-E4BC80D8D03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6150" name="Text Box 11">
            <a:extLst>
              <a:ext uri="{FF2B5EF4-FFF2-40B4-BE49-F238E27FC236}">
                <a16:creationId xmlns:a16="http://schemas.microsoft.com/office/drawing/2014/main" id="{9DC5730E-D067-4A69-A5A4-38AE203CDA09}"/>
              </a:ext>
            </a:extLst>
          </p:cNvPr>
          <p:cNvSpPr txBox="1">
            <a:spLocks noChangeArrowheads="1"/>
          </p:cNvSpPr>
          <p:nvPr/>
        </p:nvSpPr>
        <p:spPr bwMode="auto">
          <a:xfrm>
            <a:off x="2286000" y="9906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200" b="0"/>
              <a:t>The Sports Product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8182"/>
                                        </p:tgtEl>
                                        <p:attrNameLst>
                                          <p:attrName>style.visibility</p:attrName>
                                        </p:attrNameLst>
                                      </p:cBhvr>
                                      <p:to>
                                        <p:strVal val="visible"/>
                                      </p:to>
                                    </p:set>
                                    <p:anim calcmode="lin" valueType="num">
                                      <p:cBhvr additive="base">
                                        <p:cTn id="7" dur="500" fill="hold"/>
                                        <p:tgtEl>
                                          <p:spTgt spid="178182"/>
                                        </p:tgtEl>
                                        <p:attrNameLst>
                                          <p:attrName>ppt_x</p:attrName>
                                        </p:attrNameLst>
                                      </p:cBhvr>
                                      <p:tavLst>
                                        <p:tav tm="0">
                                          <p:val>
                                            <p:strVal val="1+#ppt_w/2"/>
                                          </p:val>
                                        </p:tav>
                                        <p:tav tm="100000">
                                          <p:val>
                                            <p:strVal val="#ppt_x"/>
                                          </p:val>
                                        </p:tav>
                                      </p:tavLst>
                                    </p:anim>
                                    <p:anim calcmode="lin" valueType="num">
                                      <p:cBhvr additive="base">
                                        <p:cTn id="8" dur="500" fill="hold"/>
                                        <p:tgtEl>
                                          <p:spTgt spid="178182"/>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78183"/>
                                        </p:tgtEl>
                                        <p:attrNameLst>
                                          <p:attrName>style.visibility</p:attrName>
                                        </p:attrNameLst>
                                      </p:cBhvr>
                                      <p:to>
                                        <p:strVal val="visible"/>
                                      </p:to>
                                    </p:set>
                                    <p:animEffect transition="in" filter="dissolve">
                                      <p:cBhvr>
                                        <p:cTn id="11" dur="500"/>
                                        <p:tgtEl>
                                          <p:spTgt spid="178183"/>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178184">
                                            <p:txEl>
                                              <p:pRg st="0" end="0"/>
                                            </p:txEl>
                                          </p:spTgt>
                                        </p:tgtEl>
                                        <p:attrNameLst>
                                          <p:attrName>style.visibility</p:attrName>
                                        </p:attrNameLst>
                                      </p:cBhvr>
                                      <p:to>
                                        <p:strVal val="visible"/>
                                      </p:to>
                                    </p:set>
                                    <p:anim calcmode="lin" valueType="num">
                                      <p:cBhvr additive="base">
                                        <p:cTn id="15" dur="500" fill="hold"/>
                                        <p:tgtEl>
                                          <p:spTgt spid="178184">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7818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8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Group 2">
            <a:extLst>
              <a:ext uri="{FF2B5EF4-FFF2-40B4-BE49-F238E27FC236}">
                <a16:creationId xmlns:a16="http://schemas.microsoft.com/office/drawing/2014/main" id="{44777EE6-7FF7-4034-8E09-CCA7C1BDD30A}"/>
              </a:ext>
            </a:extLst>
          </p:cNvPr>
          <p:cNvGrpSpPr>
            <a:grpSpLocks/>
          </p:cNvGrpSpPr>
          <p:nvPr/>
        </p:nvGrpSpPr>
        <p:grpSpPr bwMode="auto">
          <a:xfrm>
            <a:off x="0" y="0"/>
            <a:ext cx="9144000" cy="976313"/>
            <a:chOff x="0" y="0"/>
            <a:chExt cx="5760" cy="615"/>
          </a:xfrm>
        </p:grpSpPr>
        <p:sp>
          <p:nvSpPr>
            <p:cNvPr id="38918" name="Text Box 3">
              <a:extLst>
                <a:ext uri="{FF2B5EF4-FFF2-40B4-BE49-F238E27FC236}">
                  <a16:creationId xmlns:a16="http://schemas.microsoft.com/office/drawing/2014/main" id="{2319E273-4A86-483E-96FF-D987E2BF3BA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38919" name="Text Box 4">
              <a:extLst>
                <a:ext uri="{FF2B5EF4-FFF2-40B4-BE49-F238E27FC236}">
                  <a16:creationId xmlns:a16="http://schemas.microsoft.com/office/drawing/2014/main" id="{36E1F54B-BBED-4115-9258-BE103DBAF89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38914" name="Rectangle 5">
            <a:extLst>
              <a:ext uri="{FF2B5EF4-FFF2-40B4-BE49-F238E27FC236}">
                <a16:creationId xmlns:a16="http://schemas.microsoft.com/office/drawing/2014/main" id="{2C6681C4-0847-4782-B75F-C48076A48810}"/>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293894" name="Rectangle 6">
            <a:extLst>
              <a:ext uri="{FF2B5EF4-FFF2-40B4-BE49-F238E27FC236}">
                <a16:creationId xmlns:a16="http://schemas.microsoft.com/office/drawing/2014/main" id="{0F340A15-7C56-4CDE-AF54-B18E825B2772}"/>
              </a:ext>
            </a:extLst>
          </p:cNvPr>
          <p:cNvSpPr>
            <a:spLocks noChangeArrowheads="1"/>
          </p:cNvSpPr>
          <p:nvPr/>
        </p:nvSpPr>
        <p:spPr bwMode="auto">
          <a:xfrm>
            <a:off x="419100" y="2112139"/>
            <a:ext cx="83058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000" b="0" dirty="0">
                <a:solidFill>
                  <a:srgbClr val="FF0000"/>
                </a:solidFill>
              </a:rPr>
              <a:t>However, in August, the XFL was purchased by an investment group led by Dwayne “The Rock” Johnson for $15 million</a:t>
            </a:r>
          </a:p>
          <a:p>
            <a:pPr algn="ctr" eaLnBrk="1" hangingPunct="1"/>
            <a:endParaRPr lang="en-US" altLang="en-US" sz="2000" b="0" dirty="0">
              <a:solidFill>
                <a:srgbClr val="FF0000"/>
              </a:solidFill>
            </a:endParaRPr>
          </a:p>
          <a:p>
            <a:pPr algn="ctr" eaLnBrk="1" hangingPunct="1"/>
            <a:r>
              <a:rPr lang="en-US" altLang="en-US" sz="2000" b="0" dirty="0">
                <a:solidFill>
                  <a:srgbClr val="FF0000"/>
                </a:solidFill>
              </a:rPr>
              <a:t>In a statement, XFL president and chief operating officer Jeffrey Pollack called the sale "a Hollywood ending" and said Johnson's investors are "a dream team ownership group and the XFL is in the best possible hands going forward"</a:t>
            </a:r>
          </a:p>
        </p:txBody>
      </p:sp>
      <p:sp>
        <p:nvSpPr>
          <p:cNvPr id="38916" name="Text Box 7">
            <a:extLst>
              <a:ext uri="{FF2B5EF4-FFF2-40B4-BE49-F238E27FC236}">
                <a16:creationId xmlns:a16="http://schemas.microsoft.com/office/drawing/2014/main" id="{5CF522E3-99C4-4394-9BAC-4B21B9D4D0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10" name="Picture 2" descr="http://t0.gstatic.com/images?q=tbn:ANd9GcTI6a3EQ57em5dIKVw9Z5hePt5ZKekFHi9Wg7xhUY0N1BeagDnX">
            <a:extLst>
              <a:ext uri="{FF2B5EF4-FFF2-40B4-BE49-F238E27FC236}">
                <a16:creationId xmlns:a16="http://schemas.microsoft.com/office/drawing/2014/main" id="{5D55BE42-D5CA-44E4-822B-C59A515500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5410200"/>
            <a:ext cx="25050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52218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3894"/>
                                        </p:tgtEl>
                                        <p:attrNameLst>
                                          <p:attrName>style.visibility</p:attrName>
                                        </p:attrNameLst>
                                      </p:cBhvr>
                                      <p:to>
                                        <p:strVal val="visible"/>
                                      </p:to>
                                    </p:set>
                                    <p:anim calcmode="lin" valueType="num">
                                      <p:cBhvr additive="base">
                                        <p:cTn id="7" dur="500" fill="hold"/>
                                        <p:tgtEl>
                                          <p:spTgt spid="293894"/>
                                        </p:tgtEl>
                                        <p:attrNameLst>
                                          <p:attrName>ppt_x</p:attrName>
                                        </p:attrNameLst>
                                      </p:cBhvr>
                                      <p:tavLst>
                                        <p:tav tm="0">
                                          <p:val>
                                            <p:strVal val="0-#ppt_w/2"/>
                                          </p:val>
                                        </p:tav>
                                        <p:tav tm="100000">
                                          <p:val>
                                            <p:strVal val="#ppt_x"/>
                                          </p:val>
                                        </p:tav>
                                      </p:tavLst>
                                    </p:anim>
                                    <p:anim calcmode="lin" valueType="num">
                                      <p:cBhvr additive="base">
                                        <p:cTn id="8" dur="500" fill="hold"/>
                                        <p:tgtEl>
                                          <p:spTgt spid="293894"/>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dissolv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Group 2">
            <a:extLst>
              <a:ext uri="{FF2B5EF4-FFF2-40B4-BE49-F238E27FC236}">
                <a16:creationId xmlns:a16="http://schemas.microsoft.com/office/drawing/2014/main" id="{4E692250-0406-4BD7-9C72-255C31A686D4}"/>
              </a:ext>
            </a:extLst>
          </p:cNvPr>
          <p:cNvGrpSpPr>
            <a:grpSpLocks/>
          </p:cNvGrpSpPr>
          <p:nvPr/>
        </p:nvGrpSpPr>
        <p:grpSpPr bwMode="auto">
          <a:xfrm>
            <a:off x="0" y="0"/>
            <a:ext cx="9144000" cy="976313"/>
            <a:chOff x="0" y="0"/>
            <a:chExt cx="5760" cy="615"/>
          </a:xfrm>
        </p:grpSpPr>
        <p:sp>
          <p:nvSpPr>
            <p:cNvPr id="40968" name="Text Box 3">
              <a:extLst>
                <a:ext uri="{FF2B5EF4-FFF2-40B4-BE49-F238E27FC236}">
                  <a16:creationId xmlns:a16="http://schemas.microsoft.com/office/drawing/2014/main" id="{D79469F9-1F58-46F7-A4B2-D97EEE5DDD2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40969" name="Text Box 4">
              <a:extLst>
                <a:ext uri="{FF2B5EF4-FFF2-40B4-BE49-F238E27FC236}">
                  <a16:creationId xmlns:a16="http://schemas.microsoft.com/office/drawing/2014/main" id="{664F12AE-F093-4CDB-943B-9309FA5931F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0962" name="Rectangle 5">
            <a:extLst>
              <a:ext uri="{FF2B5EF4-FFF2-40B4-BE49-F238E27FC236}">
                <a16:creationId xmlns:a16="http://schemas.microsoft.com/office/drawing/2014/main" id="{F3D92F51-9D4B-4C41-B45F-463C9652E485}"/>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293894" name="Rectangle 6">
            <a:extLst>
              <a:ext uri="{FF2B5EF4-FFF2-40B4-BE49-F238E27FC236}">
                <a16:creationId xmlns:a16="http://schemas.microsoft.com/office/drawing/2014/main" id="{282D37AE-FE17-45CA-85B2-BCB311BC12AF}"/>
              </a:ext>
            </a:extLst>
          </p:cNvPr>
          <p:cNvSpPr>
            <a:spLocks noChangeArrowheads="1"/>
          </p:cNvSpPr>
          <p:nvPr/>
        </p:nvSpPr>
        <p:spPr bwMode="auto">
          <a:xfrm>
            <a:off x="304800" y="3276600"/>
            <a:ext cx="57150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000" b="0">
                <a:solidFill>
                  <a:srgbClr val="006600"/>
                </a:solidFill>
              </a:rPr>
              <a:t>After a controversial call made by a replacement referee on Monday Night Football, Green Bay Packers shareholder David Goodfriend called on the Federal Trade Commission to investigate whether the National Football League</a:t>
            </a:r>
            <a:r>
              <a:rPr lang="ja-JP" altLang="en-US" sz="2000" b="0">
                <a:solidFill>
                  <a:srgbClr val="006600"/>
                </a:solidFill>
              </a:rPr>
              <a:t>’</a:t>
            </a:r>
            <a:r>
              <a:rPr lang="en-US" altLang="ja-JP" sz="2000" b="0">
                <a:solidFill>
                  <a:srgbClr val="006600"/>
                </a:solidFill>
              </a:rPr>
              <a:t>s </a:t>
            </a:r>
            <a:r>
              <a:rPr lang="ja-JP" altLang="en-US" sz="2000" b="0">
                <a:solidFill>
                  <a:srgbClr val="006600"/>
                </a:solidFill>
              </a:rPr>
              <a:t>“</a:t>
            </a:r>
            <a:r>
              <a:rPr lang="en-US" altLang="ja-JP" sz="2000" b="0">
                <a:solidFill>
                  <a:srgbClr val="006600"/>
                </a:solidFill>
              </a:rPr>
              <a:t>deceptive</a:t>
            </a:r>
            <a:r>
              <a:rPr lang="ja-JP" altLang="en-US" sz="2000" b="0">
                <a:solidFill>
                  <a:srgbClr val="006600"/>
                </a:solidFill>
              </a:rPr>
              <a:t>”</a:t>
            </a:r>
            <a:r>
              <a:rPr lang="en-US" altLang="ja-JP" sz="2000" b="0">
                <a:solidFill>
                  <a:srgbClr val="006600"/>
                </a:solidFill>
              </a:rPr>
              <a:t> use of replacement referees has violated </a:t>
            </a:r>
            <a:r>
              <a:rPr lang="ja-JP" altLang="en-US" sz="2000" b="0">
                <a:solidFill>
                  <a:srgbClr val="006600"/>
                </a:solidFill>
              </a:rPr>
              <a:t>“</a:t>
            </a:r>
            <a:r>
              <a:rPr lang="en-US" altLang="ja-JP" sz="2000" b="0">
                <a:solidFill>
                  <a:srgbClr val="006600"/>
                </a:solidFill>
              </a:rPr>
              <a:t>consumer protection statutes.</a:t>
            </a:r>
            <a:r>
              <a:rPr lang="ja-JP" altLang="en-US" sz="2000" b="0">
                <a:solidFill>
                  <a:srgbClr val="006600"/>
                </a:solidFill>
              </a:rPr>
              <a:t>”</a:t>
            </a:r>
            <a:r>
              <a:rPr lang="en-US" altLang="ja-JP" sz="2000" b="0">
                <a:solidFill>
                  <a:srgbClr val="006600"/>
                </a:solidFill>
              </a:rPr>
              <a:t> The NFL signed an agreement soon after for the regular officials to return to the sidelines. </a:t>
            </a:r>
            <a:endParaRPr lang="en-US" altLang="en-US" sz="2000" b="0">
              <a:solidFill>
                <a:srgbClr val="006600"/>
              </a:solidFill>
            </a:endParaRPr>
          </a:p>
        </p:txBody>
      </p:sp>
      <p:sp>
        <p:nvSpPr>
          <p:cNvPr id="40964" name="Text Box 7">
            <a:extLst>
              <a:ext uri="{FF2B5EF4-FFF2-40B4-BE49-F238E27FC236}">
                <a16:creationId xmlns:a16="http://schemas.microsoft.com/office/drawing/2014/main" id="{CD456409-1DF5-4449-BA0E-976A05401FB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20490" name="Picture 10" descr="http://www.msubretort.org/wp-content/uploads/2013/04/nfl.jpg">
            <a:hlinkClick r:id="rId3"/>
            <a:extLst>
              <a:ext uri="{FF2B5EF4-FFF2-40B4-BE49-F238E27FC236}">
                <a16:creationId xmlns:a16="http://schemas.microsoft.com/office/drawing/2014/main" id="{DBD66965-F93C-4199-BB62-11FDC12719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41910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0" descr="http://larrybrownsports.com/wp-content/uploads/2012/09/NFL-referee-cartoon.jpg">
            <a:extLst>
              <a:ext uri="{FF2B5EF4-FFF2-40B4-BE49-F238E27FC236}">
                <a16:creationId xmlns:a16="http://schemas.microsoft.com/office/drawing/2014/main" id="{09238856-D496-4AA2-8CA8-C5ADF19507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9400" y="2057400"/>
            <a:ext cx="1714500"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7" name="Rectangle 2">
            <a:extLst>
              <a:ext uri="{FF2B5EF4-FFF2-40B4-BE49-F238E27FC236}">
                <a16:creationId xmlns:a16="http://schemas.microsoft.com/office/drawing/2014/main" id="{32DA42D5-39F0-4BF6-A162-2701AD099116}"/>
              </a:ext>
            </a:extLst>
          </p:cNvPr>
          <p:cNvSpPr>
            <a:spLocks noChangeArrowheads="1"/>
          </p:cNvSpPr>
          <p:nvPr/>
        </p:nvSpPr>
        <p:spPr bwMode="auto">
          <a:xfrm>
            <a:off x="609600" y="1828800"/>
            <a:ext cx="45720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000" b="0"/>
              <a:t>Sports and entertainment business professionals are always critiquing the product and looking for ways to improve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3894"/>
                                        </p:tgtEl>
                                        <p:attrNameLst>
                                          <p:attrName>style.visibility</p:attrName>
                                        </p:attrNameLst>
                                      </p:cBhvr>
                                      <p:to>
                                        <p:strVal val="visible"/>
                                      </p:to>
                                    </p:set>
                                    <p:anim calcmode="lin" valueType="num">
                                      <p:cBhvr additive="base">
                                        <p:cTn id="7" dur="500" fill="hold"/>
                                        <p:tgtEl>
                                          <p:spTgt spid="293894"/>
                                        </p:tgtEl>
                                        <p:attrNameLst>
                                          <p:attrName>ppt_x</p:attrName>
                                        </p:attrNameLst>
                                      </p:cBhvr>
                                      <p:tavLst>
                                        <p:tav tm="0">
                                          <p:val>
                                            <p:strVal val="0-#ppt_w/2"/>
                                          </p:val>
                                        </p:tav>
                                        <p:tav tm="100000">
                                          <p:val>
                                            <p:strVal val="#ppt_x"/>
                                          </p:val>
                                        </p:tav>
                                      </p:tavLst>
                                    </p:anim>
                                    <p:anim calcmode="lin" valueType="num">
                                      <p:cBhvr additive="base">
                                        <p:cTn id="8" dur="500" fill="hold"/>
                                        <p:tgtEl>
                                          <p:spTgt spid="29389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20490"/>
                                        </p:tgtEl>
                                        <p:attrNameLst>
                                          <p:attrName>style.visibility</p:attrName>
                                        </p:attrNameLst>
                                      </p:cBhvr>
                                      <p:to>
                                        <p:strVal val="visible"/>
                                      </p:to>
                                    </p:set>
                                    <p:animEffect transition="in" filter="dissolve">
                                      <p:cBhvr>
                                        <p:cTn id="12" dur="500"/>
                                        <p:tgtEl>
                                          <p:spTgt spid="20490"/>
                                        </p:tgtEl>
                                      </p:cBhvr>
                                    </p:animEffect>
                                  </p:childTnLst>
                                </p:cTn>
                              </p:par>
                              <p:par>
                                <p:cTn id="13" presetID="9"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4"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Group 2">
            <a:extLst>
              <a:ext uri="{FF2B5EF4-FFF2-40B4-BE49-F238E27FC236}">
                <a16:creationId xmlns:a16="http://schemas.microsoft.com/office/drawing/2014/main" id="{FD59444F-038B-4174-873E-2DCF8C6F3C8C}"/>
              </a:ext>
            </a:extLst>
          </p:cNvPr>
          <p:cNvGrpSpPr>
            <a:grpSpLocks/>
          </p:cNvGrpSpPr>
          <p:nvPr/>
        </p:nvGrpSpPr>
        <p:grpSpPr bwMode="auto">
          <a:xfrm>
            <a:off x="0" y="0"/>
            <a:ext cx="9144000" cy="976313"/>
            <a:chOff x="0" y="0"/>
            <a:chExt cx="5760" cy="615"/>
          </a:xfrm>
        </p:grpSpPr>
        <p:sp>
          <p:nvSpPr>
            <p:cNvPr id="43014" name="Text Box 3">
              <a:extLst>
                <a:ext uri="{FF2B5EF4-FFF2-40B4-BE49-F238E27FC236}">
                  <a16:creationId xmlns:a16="http://schemas.microsoft.com/office/drawing/2014/main" id="{EB06D5B6-00DC-4BD4-8878-0B4595E7E99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43015" name="Text Box 4">
              <a:extLst>
                <a:ext uri="{FF2B5EF4-FFF2-40B4-BE49-F238E27FC236}">
                  <a16:creationId xmlns:a16="http://schemas.microsoft.com/office/drawing/2014/main" id="{CE438AE9-7962-45B4-B324-A0C7B12AFCF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3010" name="Rectangle 5">
            <a:extLst>
              <a:ext uri="{FF2B5EF4-FFF2-40B4-BE49-F238E27FC236}">
                <a16:creationId xmlns:a16="http://schemas.microsoft.com/office/drawing/2014/main" id="{734DFC96-3970-469F-9ED9-5A6080C61211}"/>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293894" name="Rectangle 6">
            <a:extLst>
              <a:ext uri="{FF2B5EF4-FFF2-40B4-BE49-F238E27FC236}">
                <a16:creationId xmlns:a16="http://schemas.microsoft.com/office/drawing/2014/main" id="{C2095E5B-EEDA-4C81-BA9D-68A42C482458}"/>
              </a:ext>
            </a:extLst>
          </p:cNvPr>
          <p:cNvSpPr>
            <a:spLocks noChangeArrowheads="1"/>
          </p:cNvSpPr>
          <p:nvPr/>
        </p:nvSpPr>
        <p:spPr bwMode="auto">
          <a:xfrm>
            <a:off x="762000" y="2133600"/>
            <a:ext cx="47244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solidFill>
                  <a:srgbClr val="C00000"/>
                </a:solidFill>
              </a:rPr>
              <a:t>Feeling that </a:t>
            </a:r>
            <a:r>
              <a:rPr lang="ja-JP" altLang="en-US" b="0">
                <a:solidFill>
                  <a:srgbClr val="C00000"/>
                </a:solidFill>
              </a:rPr>
              <a:t>“</a:t>
            </a:r>
            <a:r>
              <a:rPr lang="en-US" altLang="ja-JP" b="0">
                <a:solidFill>
                  <a:srgbClr val="C00000"/>
                </a:solidFill>
              </a:rPr>
              <a:t>flopping</a:t>
            </a:r>
            <a:r>
              <a:rPr lang="ja-JP" altLang="en-US" b="0">
                <a:solidFill>
                  <a:srgbClr val="C00000"/>
                </a:solidFill>
              </a:rPr>
              <a:t>”</a:t>
            </a:r>
            <a:r>
              <a:rPr lang="en-US" altLang="ja-JP" b="0">
                <a:solidFill>
                  <a:srgbClr val="C00000"/>
                </a:solidFill>
              </a:rPr>
              <a:t> (when a player tries to deceive the referee into making an incorrect call) was detrimental to its product as a whole, the NBA implemented a system that would fine players for any play the league deemed to be a flop</a:t>
            </a:r>
            <a:endParaRPr lang="en-US" altLang="en-US" b="0">
              <a:solidFill>
                <a:srgbClr val="C00000"/>
              </a:solidFill>
            </a:endParaRPr>
          </a:p>
        </p:txBody>
      </p:sp>
      <p:sp>
        <p:nvSpPr>
          <p:cNvPr id="43012" name="Text Box 7">
            <a:extLst>
              <a:ext uri="{FF2B5EF4-FFF2-40B4-BE49-F238E27FC236}">
                <a16:creationId xmlns:a16="http://schemas.microsoft.com/office/drawing/2014/main" id="{F4E9AD86-01E9-4DB9-984D-3B1A2842EBC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21514" name="Picture 10" descr="http://www.logostage.com/logos/nba.png">
            <a:extLst>
              <a:ext uri="{FF2B5EF4-FFF2-40B4-BE49-F238E27FC236}">
                <a16:creationId xmlns:a16="http://schemas.microsoft.com/office/drawing/2014/main" id="{B05E6B3B-151F-4421-A9DE-DA056C7B32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2133600"/>
            <a:ext cx="1816100"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3894"/>
                                        </p:tgtEl>
                                        <p:attrNameLst>
                                          <p:attrName>style.visibility</p:attrName>
                                        </p:attrNameLst>
                                      </p:cBhvr>
                                      <p:to>
                                        <p:strVal val="visible"/>
                                      </p:to>
                                    </p:set>
                                    <p:anim calcmode="lin" valueType="num">
                                      <p:cBhvr additive="base">
                                        <p:cTn id="7" dur="500" fill="hold"/>
                                        <p:tgtEl>
                                          <p:spTgt spid="293894"/>
                                        </p:tgtEl>
                                        <p:attrNameLst>
                                          <p:attrName>ppt_x</p:attrName>
                                        </p:attrNameLst>
                                      </p:cBhvr>
                                      <p:tavLst>
                                        <p:tav tm="0">
                                          <p:val>
                                            <p:strVal val="0-#ppt_w/2"/>
                                          </p:val>
                                        </p:tav>
                                        <p:tav tm="100000">
                                          <p:val>
                                            <p:strVal val="#ppt_x"/>
                                          </p:val>
                                        </p:tav>
                                      </p:tavLst>
                                    </p:anim>
                                    <p:anim calcmode="lin" valueType="num">
                                      <p:cBhvr additive="base">
                                        <p:cTn id="8" dur="500" fill="hold"/>
                                        <p:tgtEl>
                                          <p:spTgt spid="293894"/>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1514"/>
                                        </p:tgtEl>
                                        <p:attrNameLst>
                                          <p:attrName>style.visibility</p:attrName>
                                        </p:attrNameLst>
                                      </p:cBhvr>
                                      <p:to>
                                        <p:strVal val="visible"/>
                                      </p:to>
                                    </p:set>
                                    <p:animEffect transition="in" filter="dissolve">
                                      <p:cBhvr>
                                        <p:cTn id="11" dur="500"/>
                                        <p:tgtEl>
                                          <p:spTgt spid="21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4"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Group 2">
            <a:extLst>
              <a:ext uri="{FF2B5EF4-FFF2-40B4-BE49-F238E27FC236}">
                <a16:creationId xmlns:a16="http://schemas.microsoft.com/office/drawing/2014/main" id="{1C427AB6-F4EC-4814-985B-B1AA0CE3EAF0}"/>
              </a:ext>
            </a:extLst>
          </p:cNvPr>
          <p:cNvGrpSpPr>
            <a:grpSpLocks/>
          </p:cNvGrpSpPr>
          <p:nvPr/>
        </p:nvGrpSpPr>
        <p:grpSpPr bwMode="auto">
          <a:xfrm>
            <a:off x="0" y="0"/>
            <a:ext cx="9144000" cy="976313"/>
            <a:chOff x="0" y="0"/>
            <a:chExt cx="5760" cy="615"/>
          </a:xfrm>
        </p:grpSpPr>
        <p:sp>
          <p:nvSpPr>
            <p:cNvPr id="45062" name="Text Box 3">
              <a:extLst>
                <a:ext uri="{FF2B5EF4-FFF2-40B4-BE49-F238E27FC236}">
                  <a16:creationId xmlns:a16="http://schemas.microsoft.com/office/drawing/2014/main" id="{094C3936-4FC5-4EDC-8D60-40DF517B404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45063" name="Text Box 4">
              <a:extLst>
                <a:ext uri="{FF2B5EF4-FFF2-40B4-BE49-F238E27FC236}">
                  <a16:creationId xmlns:a16="http://schemas.microsoft.com/office/drawing/2014/main" id="{33914338-6AB0-4619-9DAA-E47C4F21822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5058" name="Rectangle 5">
            <a:extLst>
              <a:ext uri="{FF2B5EF4-FFF2-40B4-BE49-F238E27FC236}">
                <a16:creationId xmlns:a16="http://schemas.microsoft.com/office/drawing/2014/main" id="{D79246FF-7632-4F56-AF9A-CD58312E70D1}"/>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293894" name="Rectangle 6">
            <a:extLst>
              <a:ext uri="{FF2B5EF4-FFF2-40B4-BE49-F238E27FC236}">
                <a16:creationId xmlns:a16="http://schemas.microsoft.com/office/drawing/2014/main" id="{F268E306-5DA8-49CA-9A3E-478887CDC875}"/>
              </a:ext>
            </a:extLst>
          </p:cNvPr>
          <p:cNvSpPr>
            <a:spLocks noChangeArrowheads="1"/>
          </p:cNvSpPr>
          <p:nvPr/>
        </p:nvSpPr>
        <p:spPr bwMode="auto">
          <a:xfrm>
            <a:off x="304800" y="1905000"/>
            <a:ext cx="83058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t>    A few years ago, the NCAA implemented new rule changes to help bring more excitement to the college men’s basketball game by reducing the shot clock to 30 seconds and allowing just four timeouts instead of five</a:t>
            </a:r>
          </a:p>
        </p:txBody>
      </p:sp>
      <p:sp>
        <p:nvSpPr>
          <p:cNvPr id="45060" name="Text Box 7">
            <a:extLst>
              <a:ext uri="{FF2B5EF4-FFF2-40B4-BE49-F238E27FC236}">
                <a16:creationId xmlns:a16="http://schemas.microsoft.com/office/drawing/2014/main" id="{ACDF29B9-AFB5-4458-89DB-F9B4DA01BCA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45061" name="Picture 1">
            <a:extLst>
              <a:ext uri="{FF2B5EF4-FFF2-40B4-BE49-F238E27FC236}">
                <a16:creationId xmlns:a16="http://schemas.microsoft.com/office/drawing/2014/main" id="{8FF18DCA-EEF0-4283-9F3A-D4C9008BA20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4267200"/>
            <a:ext cx="419100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3894"/>
                                        </p:tgtEl>
                                        <p:attrNameLst>
                                          <p:attrName>style.visibility</p:attrName>
                                        </p:attrNameLst>
                                      </p:cBhvr>
                                      <p:to>
                                        <p:strVal val="visible"/>
                                      </p:to>
                                    </p:set>
                                    <p:anim calcmode="lin" valueType="num">
                                      <p:cBhvr additive="base">
                                        <p:cTn id="7" dur="500" fill="hold"/>
                                        <p:tgtEl>
                                          <p:spTgt spid="293894"/>
                                        </p:tgtEl>
                                        <p:attrNameLst>
                                          <p:attrName>ppt_x</p:attrName>
                                        </p:attrNameLst>
                                      </p:cBhvr>
                                      <p:tavLst>
                                        <p:tav tm="0">
                                          <p:val>
                                            <p:strVal val="0-#ppt_w/2"/>
                                          </p:val>
                                        </p:tav>
                                        <p:tav tm="100000">
                                          <p:val>
                                            <p:strVal val="#ppt_x"/>
                                          </p:val>
                                        </p:tav>
                                      </p:tavLst>
                                    </p:anim>
                                    <p:anim calcmode="lin" valueType="num">
                                      <p:cBhvr additive="base">
                                        <p:cTn id="8" dur="500" fill="hold"/>
                                        <p:tgtEl>
                                          <p:spTgt spid="2938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4"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Group 2">
            <a:extLst>
              <a:ext uri="{FF2B5EF4-FFF2-40B4-BE49-F238E27FC236}">
                <a16:creationId xmlns:a16="http://schemas.microsoft.com/office/drawing/2014/main" id="{1C427AB6-F4EC-4814-985B-B1AA0CE3EAF0}"/>
              </a:ext>
            </a:extLst>
          </p:cNvPr>
          <p:cNvGrpSpPr>
            <a:grpSpLocks/>
          </p:cNvGrpSpPr>
          <p:nvPr/>
        </p:nvGrpSpPr>
        <p:grpSpPr bwMode="auto">
          <a:xfrm>
            <a:off x="0" y="0"/>
            <a:ext cx="9144000" cy="976313"/>
            <a:chOff x="0" y="0"/>
            <a:chExt cx="5760" cy="615"/>
          </a:xfrm>
        </p:grpSpPr>
        <p:sp>
          <p:nvSpPr>
            <p:cNvPr id="45062" name="Text Box 3">
              <a:extLst>
                <a:ext uri="{FF2B5EF4-FFF2-40B4-BE49-F238E27FC236}">
                  <a16:creationId xmlns:a16="http://schemas.microsoft.com/office/drawing/2014/main" id="{094C3936-4FC5-4EDC-8D60-40DF517B404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45063" name="Text Box 4">
              <a:extLst>
                <a:ext uri="{FF2B5EF4-FFF2-40B4-BE49-F238E27FC236}">
                  <a16:creationId xmlns:a16="http://schemas.microsoft.com/office/drawing/2014/main" id="{33914338-6AB0-4619-9DAA-E47C4F21822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5058" name="Rectangle 5">
            <a:extLst>
              <a:ext uri="{FF2B5EF4-FFF2-40B4-BE49-F238E27FC236}">
                <a16:creationId xmlns:a16="http://schemas.microsoft.com/office/drawing/2014/main" id="{D79246FF-7632-4F56-AF9A-CD58312E70D1}"/>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293894" name="Rectangle 6">
            <a:extLst>
              <a:ext uri="{FF2B5EF4-FFF2-40B4-BE49-F238E27FC236}">
                <a16:creationId xmlns:a16="http://schemas.microsoft.com/office/drawing/2014/main" id="{F268E306-5DA8-49CA-9A3E-478887CDC875}"/>
              </a:ext>
            </a:extLst>
          </p:cNvPr>
          <p:cNvSpPr>
            <a:spLocks noChangeArrowheads="1"/>
          </p:cNvSpPr>
          <p:nvPr/>
        </p:nvSpPr>
        <p:spPr bwMode="auto">
          <a:xfrm>
            <a:off x="304800" y="1905000"/>
            <a:ext cx="8305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t>In 2018, several sports leagues were considering</a:t>
            </a:r>
          </a:p>
          <a:p>
            <a:pPr eaLnBrk="1" hangingPunct="1"/>
            <a:r>
              <a:rPr lang="en-US" altLang="en-US" b="0" dirty="0"/>
              <a:t>“pace of play” rule changes to speed up the games</a:t>
            </a:r>
          </a:p>
          <a:p>
            <a:pPr eaLnBrk="1" hangingPunct="1"/>
            <a:r>
              <a:rPr lang="en-US" altLang="en-US" b="0" dirty="0"/>
              <a:t>and improve the overall product, including Major</a:t>
            </a:r>
          </a:p>
          <a:p>
            <a:pPr eaLnBrk="1" hangingPunct="1"/>
            <a:r>
              <a:rPr lang="en-US" altLang="en-US" b="0" dirty="0"/>
              <a:t>League Baseball, the USTA, ATP and WTA</a:t>
            </a:r>
          </a:p>
        </p:txBody>
      </p:sp>
      <p:sp>
        <p:nvSpPr>
          <p:cNvPr id="45060" name="Text Box 7">
            <a:extLst>
              <a:ext uri="{FF2B5EF4-FFF2-40B4-BE49-F238E27FC236}">
                <a16:creationId xmlns:a16="http://schemas.microsoft.com/office/drawing/2014/main" id="{ACDF29B9-AFB5-4458-89DB-F9B4DA01BCA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253954" name="Picture 2" descr="Image result for tennis shot clock">
            <a:extLst>
              <a:ext uri="{FF2B5EF4-FFF2-40B4-BE49-F238E27FC236}">
                <a16:creationId xmlns:a16="http://schemas.microsoft.com/office/drawing/2014/main" id="{82CF0943-8794-4833-81C5-082EB7C08C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3766155"/>
            <a:ext cx="4572000"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7689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3894"/>
                                        </p:tgtEl>
                                        <p:attrNameLst>
                                          <p:attrName>style.visibility</p:attrName>
                                        </p:attrNameLst>
                                      </p:cBhvr>
                                      <p:to>
                                        <p:strVal val="visible"/>
                                      </p:to>
                                    </p:set>
                                    <p:anim calcmode="lin" valueType="num">
                                      <p:cBhvr additive="base">
                                        <p:cTn id="7" dur="500" fill="hold"/>
                                        <p:tgtEl>
                                          <p:spTgt spid="293894"/>
                                        </p:tgtEl>
                                        <p:attrNameLst>
                                          <p:attrName>ppt_x</p:attrName>
                                        </p:attrNameLst>
                                      </p:cBhvr>
                                      <p:tavLst>
                                        <p:tav tm="0">
                                          <p:val>
                                            <p:strVal val="0-#ppt_w/2"/>
                                          </p:val>
                                        </p:tav>
                                        <p:tav tm="100000">
                                          <p:val>
                                            <p:strVal val="#ppt_x"/>
                                          </p:val>
                                        </p:tav>
                                      </p:tavLst>
                                    </p:anim>
                                    <p:anim calcmode="lin" valueType="num">
                                      <p:cBhvr additive="base">
                                        <p:cTn id="8" dur="500" fill="hold"/>
                                        <p:tgtEl>
                                          <p:spTgt spid="2938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4"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2">
            <a:extLst>
              <a:ext uri="{FF2B5EF4-FFF2-40B4-BE49-F238E27FC236}">
                <a16:creationId xmlns:a16="http://schemas.microsoft.com/office/drawing/2014/main" id="{71B0DAC9-5B68-43DF-8F7E-1E4E18FFBA6E}"/>
              </a:ext>
            </a:extLst>
          </p:cNvPr>
          <p:cNvGrpSpPr>
            <a:grpSpLocks/>
          </p:cNvGrpSpPr>
          <p:nvPr/>
        </p:nvGrpSpPr>
        <p:grpSpPr bwMode="auto">
          <a:xfrm>
            <a:off x="0" y="0"/>
            <a:ext cx="9144000" cy="976313"/>
            <a:chOff x="0" y="0"/>
            <a:chExt cx="5760" cy="615"/>
          </a:xfrm>
        </p:grpSpPr>
        <p:sp>
          <p:nvSpPr>
            <p:cNvPr id="47111" name="Text Box 3">
              <a:extLst>
                <a:ext uri="{FF2B5EF4-FFF2-40B4-BE49-F238E27FC236}">
                  <a16:creationId xmlns:a16="http://schemas.microsoft.com/office/drawing/2014/main" id="{9F987725-4D31-4CA4-BB94-FE176E10CF4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47112" name="Text Box 4">
              <a:extLst>
                <a:ext uri="{FF2B5EF4-FFF2-40B4-BE49-F238E27FC236}">
                  <a16:creationId xmlns:a16="http://schemas.microsoft.com/office/drawing/2014/main" id="{2A0F63F7-21AD-4EF7-BF9B-1A749C1769D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7106" name="Text Box 5">
            <a:extLst>
              <a:ext uri="{FF2B5EF4-FFF2-40B4-BE49-F238E27FC236}">
                <a16:creationId xmlns:a16="http://schemas.microsoft.com/office/drawing/2014/main" id="{4E628650-1BA4-4906-9D31-0E1D2F640B17}"/>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
        <p:nvSpPr>
          <p:cNvPr id="93190" name="Rectangle 6">
            <a:extLst>
              <a:ext uri="{FF2B5EF4-FFF2-40B4-BE49-F238E27FC236}">
                <a16:creationId xmlns:a16="http://schemas.microsoft.com/office/drawing/2014/main" id="{209CAB2D-6879-4EAF-919E-9252550A7F7C}"/>
              </a:ext>
            </a:extLst>
          </p:cNvPr>
          <p:cNvSpPr>
            <a:spLocks noChangeArrowheads="1"/>
          </p:cNvSpPr>
          <p:nvPr/>
        </p:nvSpPr>
        <p:spPr bwMode="auto">
          <a:xfrm>
            <a:off x="381000" y="24384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i="1">
                <a:solidFill>
                  <a:srgbClr val="000099"/>
                </a:solidFill>
              </a:rPr>
              <a:t>Importance of a quality product</a:t>
            </a:r>
          </a:p>
        </p:txBody>
      </p:sp>
      <p:sp>
        <p:nvSpPr>
          <p:cNvPr id="47108" name="Line 7">
            <a:extLst>
              <a:ext uri="{FF2B5EF4-FFF2-40B4-BE49-F238E27FC236}">
                <a16:creationId xmlns:a16="http://schemas.microsoft.com/office/drawing/2014/main" id="{153348B4-90FA-47ED-8319-048DB77CBEB8}"/>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92" name="Rectangle 8">
            <a:extLst>
              <a:ext uri="{FF2B5EF4-FFF2-40B4-BE49-F238E27FC236}">
                <a16:creationId xmlns:a16="http://schemas.microsoft.com/office/drawing/2014/main" id="{EC5C3AB3-6D7C-43F4-A18D-40BE585A3CF6}"/>
              </a:ext>
            </a:extLst>
          </p:cNvPr>
          <p:cNvSpPr>
            <a:spLocks noChangeArrowheads="1"/>
          </p:cNvSpPr>
          <p:nvPr/>
        </p:nvSpPr>
        <p:spPr bwMode="auto">
          <a:xfrm>
            <a:off x="304800" y="3124200"/>
            <a:ext cx="85344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t>After setting an all-time record for points scored (374) in a NBA All-Star Game last year, commissioner Adam Silver and several players called for a revamped, more competitive format to improve the game’s watchability</a:t>
            </a:r>
          </a:p>
          <a:p>
            <a:pPr eaLnBrk="1" hangingPunct="1"/>
            <a:endParaRPr lang="en-US" altLang="en-US" b="0"/>
          </a:p>
          <a:p>
            <a:pPr eaLnBrk="1" hangingPunct="1"/>
            <a:r>
              <a:rPr lang="en-US" altLang="en-US" b="0"/>
              <a:t>New ideas include the potential inclusion of a 4-point shot or a half-court shot worth 10 points</a:t>
            </a:r>
          </a:p>
        </p:txBody>
      </p:sp>
      <p:sp>
        <p:nvSpPr>
          <p:cNvPr id="47110" name="Text Box 9">
            <a:extLst>
              <a:ext uri="{FF2B5EF4-FFF2-40B4-BE49-F238E27FC236}">
                <a16:creationId xmlns:a16="http://schemas.microsoft.com/office/drawing/2014/main" id="{9FAF4CE3-EEE6-423A-BF13-2E8A5AE9CDB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93190">
                                            <p:txEl>
                                              <p:pRg st="0" end="0"/>
                                            </p:txEl>
                                          </p:spTgt>
                                        </p:tgtEl>
                                        <p:attrNameLst>
                                          <p:attrName>style.visibility</p:attrName>
                                        </p:attrNameLst>
                                      </p:cBhvr>
                                      <p:to>
                                        <p:strVal val="visible"/>
                                      </p:to>
                                    </p:set>
                                    <p:animEffect transition="in" filter="checkerboard(across)">
                                      <p:cBhvr>
                                        <p:cTn id="7" dur="500"/>
                                        <p:tgtEl>
                                          <p:spTgt spid="93190">
                                            <p:txEl>
                                              <p:pRg st="0" end="0"/>
                                            </p:txEl>
                                          </p:spTgt>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93192">
                                            <p:txEl>
                                              <p:pRg st="0" end="0"/>
                                            </p:txEl>
                                          </p:spTgt>
                                        </p:tgtEl>
                                        <p:attrNameLst>
                                          <p:attrName>style.visibility</p:attrName>
                                        </p:attrNameLst>
                                      </p:cBhvr>
                                      <p:to>
                                        <p:strVal val="visible"/>
                                      </p:to>
                                    </p:set>
                                    <p:animEffect transition="in" filter="blinds(horizontal)">
                                      <p:cBhvr>
                                        <p:cTn id="11" dur="1000"/>
                                        <p:tgtEl>
                                          <p:spTgt spid="93192">
                                            <p:txEl>
                                              <p:pRg st="0" end="0"/>
                                            </p:txEl>
                                          </p:spTgt>
                                        </p:tgtEl>
                                      </p:cBhvr>
                                    </p:animEffect>
                                  </p:childTnLst>
                                </p:cTn>
                              </p:par>
                            </p:childTnLst>
                          </p:cTn>
                        </p:par>
                        <p:par>
                          <p:cTn id="12" fill="hold" nodeType="afterGroup">
                            <p:stCondLst>
                              <p:cond delay="1500"/>
                            </p:stCondLst>
                            <p:childTnLst>
                              <p:par>
                                <p:cTn id="13" presetID="3" presetClass="entr" presetSubtype="10" fill="hold" nodeType="afterEffect">
                                  <p:stCondLst>
                                    <p:cond delay="0"/>
                                  </p:stCondLst>
                                  <p:childTnLst>
                                    <p:set>
                                      <p:cBhvr>
                                        <p:cTn id="14" dur="1" fill="hold">
                                          <p:stCondLst>
                                            <p:cond delay="0"/>
                                          </p:stCondLst>
                                        </p:cTn>
                                        <p:tgtEl>
                                          <p:spTgt spid="93192">
                                            <p:txEl>
                                              <p:pRg st="2" end="2"/>
                                            </p:txEl>
                                          </p:spTgt>
                                        </p:tgtEl>
                                        <p:attrNameLst>
                                          <p:attrName>style.visibility</p:attrName>
                                        </p:attrNameLst>
                                      </p:cBhvr>
                                      <p:to>
                                        <p:strVal val="visible"/>
                                      </p:to>
                                    </p:set>
                                    <p:animEffect transition="in" filter="blinds(horizontal)">
                                      <p:cBhvr>
                                        <p:cTn id="15" dur="1000"/>
                                        <p:tgtEl>
                                          <p:spTgt spid="9319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2">
            <a:extLst>
              <a:ext uri="{FF2B5EF4-FFF2-40B4-BE49-F238E27FC236}">
                <a16:creationId xmlns:a16="http://schemas.microsoft.com/office/drawing/2014/main" id="{71B0DAC9-5B68-43DF-8F7E-1E4E18FFBA6E}"/>
              </a:ext>
            </a:extLst>
          </p:cNvPr>
          <p:cNvGrpSpPr>
            <a:grpSpLocks/>
          </p:cNvGrpSpPr>
          <p:nvPr/>
        </p:nvGrpSpPr>
        <p:grpSpPr bwMode="auto">
          <a:xfrm>
            <a:off x="0" y="0"/>
            <a:ext cx="9144000" cy="976313"/>
            <a:chOff x="0" y="0"/>
            <a:chExt cx="5760" cy="615"/>
          </a:xfrm>
        </p:grpSpPr>
        <p:sp>
          <p:nvSpPr>
            <p:cNvPr id="47111" name="Text Box 3">
              <a:extLst>
                <a:ext uri="{FF2B5EF4-FFF2-40B4-BE49-F238E27FC236}">
                  <a16:creationId xmlns:a16="http://schemas.microsoft.com/office/drawing/2014/main" id="{9F987725-4D31-4CA4-BB94-FE176E10CF4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47112" name="Text Box 4">
              <a:extLst>
                <a:ext uri="{FF2B5EF4-FFF2-40B4-BE49-F238E27FC236}">
                  <a16:creationId xmlns:a16="http://schemas.microsoft.com/office/drawing/2014/main" id="{2A0F63F7-21AD-4EF7-BF9B-1A749C1769D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7106" name="Text Box 5">
            <a:extLst>
              <a:ext uri="{FF2B5EF4-FFF2-40B4-BE49-F238E27FC236}">
                <a16:creationId xmlns:a16="http://schemas.microsoft.com/office/drawing/2014/main" id="{4E628650-1BA4-4906-9D31-0E1D2F640B17}"/>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
        <p:nvSpPr>
          <p:cNvPr id="93190" name="Rectangle 6">
            <a:extLst>
              <a:ext uri="{FF2B5EF4-FFF2-40B4-BE49-F238E27FC236}">
                <a16:creationId xmlns:a16="http://schemas.microsoft.com/office/drawing/2014/main" id="{209CAB2D-6879-4EAF-919E-9252550A7F7C}"/>
              </a:ext>
            </a:extLst>
          </p:cNvPr>
          <p:cNvSpPr>
            <a:spLocks noChangeArrowheads="1"/>
          </p:cNvSpPr>
          <p:nvPr/>
        </p:nvSpPr>
        <p:spPr bwMode="auto">
          <a:xfrm>
            <a:off x="419100" y="2327505"/>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i="1" dirty="0">
                <a:solidFill>
                  <a:srgbClr val="000099"/>
                </a:solidFill>
              </a:rPr>
              <a:t>Importance of a quality product</a:t>
            </a:r>
          </a:p>
        </p:txBody>
      </p:sp>
      <p:sp>
        <p:nvSpPr>
          <p:cNvPr id="47108" name="Line 7">
            <a:extLst>
              <a:ext uri="{FF2B5EF4-FFF2-40B4-BE49-F238E27FC236}">
                <a16:creationId xmlns:a16="http://schemas.microsoft.com/office/drawing/2014/main" id="{153348B4-90FA-47ED-8319-048DB77CBEB8}"/>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92" name="Rectangle 8">
            <a:extLst>
              <a:ext uri="{FF2B5EF4-FFF2-40B4-BE49-F238E27FC236}">
                <a16:creationId xmlns:a16="http://schemas.microsoft.com/office/drawing/2014/main" id="{EC5C3AB3-6D7C-43F4-A18D-40BE585A3CF6}"/>
              </a:ext>
            </a:extLst>
          </p:cNvPr>
          <p:cNvSpPr>
            <a:spLocks noChangeArrowheads="1"/>
          </p:cNvSpPr>
          <p:nvPr/>
        </p:nvSpPr>
        <p:spPr bwMode="auto">
          <a:xfrm>
            <a:off x="304800" y="2986319"/>
            <a:ext cx="8229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t>The format was slightly tweaked again in 2019, but unfortunately for the league, didn’t result in more viewers.  The 2020 NBA All-Star game saw an eleven percent decline in viewership, setting record viewership lows </a:t>
            </a:r>
          </a:p>
        </p:txBody>
      </p:sp>
      <p:sp>
        <p:nvSpPr>
          <p:cNvPr id="47110" name="Text Box 9">
            <a:extLst>
              <a:ext uri="{FF2B5EF4-FFF2-40B4-BE49-F238E27FC236}">
                <a16:creationId xmlns:a16="http://schemas.microsoft.com/office/drawing/2014/main" id="{9FAF4CE3-EEE6-423A-BF13-2E8A5AE9CDB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2" name="Picture 1">
            <a:extLst>
              <a:ext uri="{FF2B5EF4-FFF2-40B4-BE49-F238E27FC236}">
                <a16:creationId xmlns:a16="http://schemas.microsoft.com/office/drawing/2014/main" id="{90682F9B-DD0A-2A4B-A4A1-70246C34D091}"/>
              </a:ext>
            </a:extLst>
          </p:cNvPr>
          <p:cNvPicPr>
            <a:picLocks noChangeAspect="1"/>
          </p:cNvPicPr>
          <p:nvPr/>
        </p:nvPicPr>
        <p:blipFill>
          <a:blip r:embed="rId3"/>
          <a:stretch>
            <a:fillRect/>
          </a:stretch>
        </p:blipFill>
        <p:spPr>
          <a:xfrm>
            <a:off x="3314700" y="4872830"/>
            <a:ext cx="2819400" cy="1585913"/>
          </a:xfrm>
          <a:prstGeom prst="rect">
            <a:avLst/>
          </a:prstGeom>
        </p:spPr>
      </p:pic>
    </p:spTree>
    <p:extLst>
      <p:ext uri="{BB962C8B-B14F-4D97-AF65-F5344CB8AC3E}">
        <p14:creationId xmlns:p14="http://schemas.microsoft.com/office/powerpoint/2010/main" val="7363022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93190">
                                            <p:txEl>
                                              <p:pRg st="0" end="0"/>
                                            </p:txEl>
                                          </p:spTgt>
                                        </p:tgtEl>
                                        <p:attrNameLst>
                                          <p:attrName>style.visibility</p:attrName>
                                        </p:attrNameLst>
                                      </p:cBhvr>
                                      <p:to>
                                        <p:strVal val="visible"/>
                                      </p:to>
                                    </p:set>
                                    <p:animEffect transition="in" filter="checkerboard(across)">
                                      <p:cBhvr>
                                        <p:cTn id="7" dur="500"/>
                                        <p:tgtEl>
                                          <p:spTgt spid="93190">
                                            <p:txEl>
                                              <p:pRg st="0" end="0"/>
                                            </p:txEl>
                                          </p:spTgt>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93192">
                                            <p:txEl>
                                              <p:pRg st="0" end="0"/>
                                            </p:txEl>
                                          </p:spTgt>
                                        </p:tgtEl>
                                        <p:attrNameLst>
                                          <p:attrName>style.visibility</p:attrName>
                                        </p:attrNameLst>
                                      </p:cBhvr>
                                      <p:to>
                                        <p:strVal val="visible"/>
                                      </p:to>
                                    </p:set>
                                    <p:animEffect transition="in" filter="blinds(horizontal)">
                                      <p:cBhvr>
                                        <p:cTn id="11" dur="1000"/>
                                        <p:tgtEl>
                                          <p:spTgt spid="93192">
                                            <p:txEl>
                                              <p:pRg st="0" end="0"/>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2">
            <a:extLst>
              <a:ext uri="{FF2B5EF4-FFF2-40B4-BE49-F238E27FC236}">
                <a16:creationId xmlns:a16="http://schemas.microsoft.com/office/drawing/2014/main" id="{71B0DAC9-5B68-43DF-8F7E-1E4E18FFBA6E}"/>
              </a:ext>
            </a:extLst>
          </p:cNvPr>
          <p:cNvGrpSpPr>
            <a:grpSpLocks/>
          </p:cNvGrpSpPr>
          <p:nvPr/>
        </p:nvGrpSpPr>
        <p:grpSpPr bwMode="auto">
          <a:xfrm>
            <a:off x="0" y="0"/>
            <a:ext cx="9144000" cy="976313"/>
            <a:chOff x="0" y="0"/>
            <a:chExt cx="5760" cy="615"/>
          </a:xfrm>
        </p:grpSpPr>
        <p:sp>
          <p:nvSpPr>
            <p:cNvPr id="47111" name="Text Box 3">
              <a:extLst>
                <a:ext uri="{FF2B5EF4-FFF2-40B4-BE49-F238E27FC236}">
                  <a16:creationId xmlns:a16="http://schemas.microsoft.com/office/drawing/2014/main" id="{9F987725-4D31-4CA4-BB94-FE176E10CF4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47112" name="Text Box 4">
              <a:extLst>
                <a:ext uri="{FF2B5EF4-FFF2-40B4-BE49-F238E27FC236}">
                  <a16:creationId xmlns:a16="http://schemas.microsoft.com/office/drawing/2014/main" id="{2A0F63F7-21AD-4EF7-BF9B-1A749C1769D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7106" name="Text Box 5">
            <a:extLst>
              <a:ext uri="{FF2B5EF4-FFF2-40B4-BE49-F238E27FC236}">
                <a16:creationId xmlns:a16="http://schemas.microsoft.com/office/drawing/2014/main" id="{4E628650-1BA4-4906-9D31-0E1D2F640B17}"/>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
        <p:nvSpPr>
          <p:cNvPr id="93190" name="Rectangle 6">
            <a:extLst>
              <a:ext uri="{FF2B5EF4-FFF2-40B4-BE49-F238E27FC236}">
                <a16:creationId xmlns:a16="http://schemas.microsoft.com/office/drawing/2014/main" id="{209CAB2D-6879-4EAF-919E-9252550A7F7C}"/>
              </a:ext>
            </a:extLst>
          </p:cNvPr>
          <p:cNvSpPr>
            <a:spLocks noChangeArrowheads="1"/>
          </p:cNvSpPr>
          <p:nvPr/>
        </p:nvSpPr>
        <p:spPr bwMode="auto">
          <a:xfrm>
            <a:off x="419100" y="2274524"/>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i="1" dirty="0">
                <a:solidFill>
                  <a:srgbClr val="000099"/>
                </a:solidFill>
              </a:rPr>
              <a:t>Importance of a quality product</a:t>
            </a:r>
          </a:p>
        </p:txBody>
      </p:sp>
      <p:sp>
        <p:nvSpPr>
          <p:cNvPr id="47108" name="Line 7">
            <a:extLst>
              <a:ext uri="{FF2B5EF4-FFF2-40B4-BE49-F238E27FC236}">
                <a16:creationId xmlns:a16="http://schemas.microsoft.com/office/drawing/2014/main" id="{153348B4-90FA-47ED-8319-048DB77CBEB8}"/>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92" name="Rectangle 8">
            <a:extLst>
              <a:ext uri="{FF2B5EF4-FFF2-40B4-BE49-F238E27FC236}">
                <a16:creationId xmlns:a16="http://schemas.microsoft.com/office/drawing/2014/main" id="{EC5C3AB3-6D7C-43F4-A18D-40BE585A3CF6}"/>
              </a:ext>
            </a:extLst>
          </p:cNvPr>
          <p:cNvSpPr>
            <a:spLocks noChangeArrowheads="1"/>
          </p:cNvSpPr>
          <p:nvPr/>
        </p:nvSpPr>
        <p:spPr bwMode="auto">
          <a:xfrm>
            <a:off x="419100" y="2843748"/>
            <a:ext cx="82296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t>Major League Baseball has struggled with attendance and an aging fan base in recent years, leading many to wonder if there are rule changes that could improve the product and help the sport to connect with a younger audience</a:t>
            </a:r>
          </a:p>
          <a:p>
            <a:pPr eaLnBrk="1" hangingPunct="1"/>
            <a:endParaRPr lang="en-US" altLang="en-US" b="0" dirty="0"/>
          </a:p>
          <a:p>
            <a:pPr eaLnBrk="1" hangingPunct="1"/>
            <a:r>
              <a:rPr lang="en-US" altLang="en-US" b="0" dirty="0"/>
              <a:t>Last season, MLB introduced new rules to help increase “pace of play” to decrease the length of games while becoming more receptive to the idea of allowing more on-field celebrations from players</a:t>
            </a:r>
          </a:p>
        </p:txBody>
      </p:sp>
      <p:sp>
        <p:nvSpPr>
          <p:cNvPr id="47110" name="Text Box 9">
            <a:extLst>
              <a:ext uri="{FF2B5EF4-FFF2-40B4-BE49-F238E27FC236}">
                <a16:creationId xmlns:a16="http://schemas.microsoft.com/office/drawing/2014/main" id="{9FAF4CE3-EEE6-423A-BF13-2E8A5AE9CDB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extLst>
      <p:ext uri="{BB962C8B-B14F-4D97-AF65-F5344CB8AC3E}">
        <p14:creationId xmlns:p14="http://schemas.microsoft.com/office/powerpoint/2010/main" val="9558078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93190">
                                            <p:txEl>
                                              <p:pRg st="0" end="0"/>
                                            </p:txEl>
                                          </p:spTgt>
                                        </p:tgtEl>
                                        <p:attrNameLst>
                                          <p:attrName>style.visibility</p:attrName>
                                        </p:attrNameLst>
                                      </p:cBhvr>
                                      <p:to>
                                        <p:strVal val="visible"/>
                                      </p:to>
                                    </p:set>
                                    <p:animEffect transition="in" filter="checkerboard(across)">
                                      <p:cBhvr>
                                        <p:cTn id="7" dur="500"/>
                                        <p:tgtEl>
                                          <p:spTgt spid="93190">
                                            <p:txEl>
                                              <p:pRg st="0" end="0"/>
                                            </p:txEl>
                                          </p:spTgt>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93192">
                                            <p:txEl>
                                              <p:pRg st="0" end="0"/>
                                            </p:txEl>
                                          </p:spTgt>
                                        </p:tgtEl>
                                        <p:attrNameLst>
                                          <p:attrName>style.visibility</p:attrName>
                                        </p:attrNameLst>
                                      </p:cBhvr>
                                      <p:to>
                                        <p:strVal val="visible"/>
                                      </p:to>
                                    </p:set>
                                    <p:animEffect transition="in" filter="blinds(horizontal)">
                                      <p:cBhvr>
                                        <p:cTn id="11" dur="1000"/>
                                        <p:tgtEl>
                                          <p:spTgt spid="93192">
                                            <p:txEl>
                                              <p:pRg st="0" end="0"/>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3192">
                                            <p:txEl>
                                              <p:pRg st="2" end="2"/>
                                            </p:txEl>
                                          </p:spTgt>
                                        </p:tgtEl>
                                        <p:attrNameLst>
                                          <p:attrName>style.visibility</p:attrName>
                                        </p:attrNameLst>
                                      </p:cBhvr>
                                      <p:to>
                                        <p:strVal val="visible"/>
                                      </p:to>
                                    </p:set>
                                    <p:animEffect transition="in" filter="blinds(horizontal)">
                                      <p:cBhvr>
                                        <p:cTn id="15" dur="1000"/>
                                        <p:tgtEl>
                                          <p:spTgt spid="9319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2">
            <a:extLst>
              <a:ext uri="{FF2B5EF4-FFF2-40B4-BE49-F238E27FC236}">
                <a16:creationId xmlns:a16="http://schemas.microsoft.com/office/drawing/2014/main" id="{A9C9FCBE-6232-476A-9BF9-820A9FFCE2D2}"/>
              </a:ext>
            </a:extLst>
          </p:cNvPr>
          <p:cNvGrpSpPr>
            <a:grpSpLocks/>
          </p:cNvGrpSpPr>
          <p:nvPr/>
        </p:nvGrpSpPr>
        <p:grpSpPr bwMode="auto">
          <a:xfrm>
            <a:off x="0" y="0"/>
            <a:ext cx="9144000" cy="976313"/>
            <a:chOff x="0" y="0"/>
            <a:chExt cx="5760" cy="615"/>
          </a:xfrm>
        </p:grpSpPr>
        <p:sp>
          <p:nvSpPr>
            <p:cNvPr id="49159" name="Text Box 3">
              <a:extLst>
                <a:ext uri="{FF2B5EF4-FFF2-40B4-BE49-F238E27FC236}">
                  <a16:creationId xmlns:a16="http://schemas.microsoft.com/office/drawing/2014/main" id="{E629370C-900D-4708-A1E8-CF7F79A90D2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49160" name="Text Box 4">
              <a:extLst>
                <a:ext uri="{FF2B5EF4-FFF2-40B4-BE49-F238E27FC236}">
                  <a16:creationId xmlns:a16="http://schemas.microsoft.com/office/drawing/2014/main" id="{942A6A65-E433-4435-9385-1D48AE89C11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49154" name="Text Box 5">
            <a:extLst>
              <a:ext uri="{FF2B5EF4-FFF2-40B4-BE49-F238E27FC236}">
                <a16:creationId xmlns:a16="http://schemas.microsoft.com/office/drawing/2014/main" id="{A32DE8D1-4736-4C38-B683-507C0A22385C}"/>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
        <p:nvSpPr>
          <p:cNvPr id="49155" name="Line 7">
            <a:extLst>
              <a:ext uri="{FF2B5EF4-FFF2-40B4-BE49-F238E27FC236}">
                <a16:creationId xmlns:a16="http://schemas.microsoft.com/office/drawing/2014/main" id="{865A3ABE-99A6-4DC6-B8F6-BB9B2FF66630}"/>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92" name="Rectangle 8">
            <a:extLst>
              <a:ext uri="{FF2B5EF4-FFF2-40B4-BE49-F238E27FC236}">
                <a16:creationId xmlns:a16="http://schemas.microsoft.com/office/drawing/2014/main" id="{C8D71829-C706-4037-A9B5-F48D2E6EA40C}"/>
              </a:ext>
            </a:extLst>
          </p:cNvPr>
          <p:cNvSpPr>
            <a:spLocks noChangeArrowheads="1"/>
          </p:cNvSpPr>
          <p:nvPr/>
        </p:nvSpPr>
        <p:spPr bwMode="auto">
          <a:xfrm>
            <a:off x="381000" y="2438400"/>
            <a:ext cx="50292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t>In 2018, to add more excitement to the All-Star Game, the NBA adjusted the format from its traditional “East vs. West” to feature two teams that were “drafted” by team captains LeBron James and Steph Curry, regardless of which conference the players were in </a:t>
            </a:r>
          </a:p>
        </p:txBody>
      </p:sp>
      <p:sp>
        <p:nvSpPr>
          <p:cNvPr id="49157" name="Text Box 9">
            <a:extLst>
              <a:ext uri="{FF2B5EF4-FFF2-40B4-BE49-F238E27FC236}">
                <a16:creationId xmlns:a16="http://schemas.microsoft.com/office/drawing/2014/main" id="{8A815FE2-41A0-446E-84B7-D3FA9FCDF5B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10" name="Picture 9" descr="https://pbs.twimg.com/media/DUbPDDvV4AASjrq.jpg">
            <a:extLst>
              <a:ext uri="{FF2B5EF4-FFF2-40B4-BE49-F238E27FC236}">
                <a16:creationId xmlns:a16="http://schemas.microsoft.com/office/drawing/2014/main" id="{BC23F529-F9B3-4823-967A-D07D3F8F62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2438400"/>
            <a:ext cx="3048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93192">
                                            <p:txEl>
                                              <p:pRg st="0" end="0"/>
                                            </p:txEl>
                                          </p:spTgt>
                                        </p:tgtEl>
                                        <p:attrNameLst>
                                          <p:attrName>style.visibility</p:attrName>
                                        </p:attrNameLst>
                                      </p:cBhvr>
                                      <p:to>
                                        <p:strVal val="visible"/>
                                      </p:to>
                                    </p:set>
                                    <p:animEffect transition="in" filter="blinds(horizontal)">
                                      <p:cBhvr>
                                        <p:cTn id="7" dur="1000"/>
                                        <p:tgtEl>
                                          <p:spTgt spid="93192">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a:extLst>
              <a:ext uri="{FF2B5EF4-FFF2-40B4-BE49-F238E27FC236}">
                <a16:creationId xmlns:a16="http://schemas.microsoft.com/office/drawing/2014/main" id="{74D8EEC4-DAE4-45AE-96DF-895C4ED5BECA}"/>
              </a:ext>
            </a:extLst>
          </p:cNvPr>
          <p:cNvGrpSpPr>
            <a:grpSpLocks/>
          </p:cNvGrpSpPr>
          <p:nvPr/>
        </p:nvGrpSpPr>
        <p:grpSpPr bwMode="auto">
          <a:xfrm>
            <a:off x="0" y="0"/>
            <a:ext cx="9144000" cy="976313"/>
            <a:chOff x="0" y="0"/>
            <a:chExt cx="5760" cy="615"/>
          </a:xfrm>
        </p:grpSpPr>
        <p:sp>
          <p:nvSpPr>
            <p:cNvPr id="51207" name="Text Box 3">
              <a:extLst>
                <a:ext uri="{FF2B5EF4-FFF2-40B4-BE49-F238E27FC236}">
                  <a16:creationId xmlns:a16="http://schemas.microsoft.com/office/drawing/2014/main" id="{EC5BBFE5-46D6-4139-B76C-23500F2AB13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51208" name="Text Box 4">
              <a:extLst>
                <a:ext uri="{FF2B5EF4-FFF2-40B4-BE49-F238E27FC236}">
                  <a16:creationId xmlns:a16="http://schemas.microsoft.com/office/drawing/2014/main" id="{48BFD493-5853-4741-B8FA-BC2FD733ED5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1202" name="Text Box 5">
            <a:extLst>
              <a:ext uri="{FF2B5EF4-FFF2-40B4-BE49-F238E27FC236}">
                <a16:creationId xmlns:a16="http://schemas.microsoft.com/office/drawing/2014/main" id="{C862162A-BAE2-4F4B-8A88-3843693DC07F}"/>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
        <p:nvSpPr>
          <p:cNvPr id="93190" name="Rectangle 6">
            <a:extLst>
              <a:ext uri="{FF2B5EF4-FFF2-40B4-BE49-F238E27FC236}">
                <a16:creationId xmlns:a16="http://schemas.microsoft.com/office/drawing/2014/main" id="{3AF9A1C6-CB74-4C7F-9560-73C6684158E8}"/>
              </a:ext>
            </a:extLst>
          </p:cNvPr>
          <p:cNvSpPr>
            <a:spLocks noChangeArrowheads="1"/>
          </p:cNvSpPr>
          <p:nvPr/>
        </p:nvSpPr>
        <p:spPr bwMode="auto">
          <a:xfrm>
            <a:off x="381000" y="25908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i="1">
                <a:solidFill>
                  <a:srgbClr val="000099"/>
                </a:solidFill>
              </a:rPr>
              <a:t>Importance of a quality product</a:t>
            </a:r>
          </a:p>
        </p:txBody>
      </p:sp>
      <p:sp>
        <p:nvSpPr>
          <p:cNvPr id="51204" name="Line 7">
            <a:extLst>
              <a:ext uri="{FF2B5EF4-FFF2-40B4-BE49-F238E27FC236}">
                <a16:creationId xmlns:a16="http://schemas.microsoft.com/office/drawing/2014/main" id="{4BEB57A1-B8EA-4B04-B8CC-EC129E125791}"/>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3192" name="Rectangle 8">
            <a:extLst>
              <a:ext uri="{FF2B5EF4-FFF2-40B4-BE49-F238E27FC236}">
                <a16:creationId xmlns:a16="http://schemas.microsoft.com/office/drawing/2014/main" id="{418F5194-E6D5-4577-9C3B-5580DE70F411}"/>
              </a:ext>
            </a:extLst>
          </p:cNvPr>
          <p:cNvSpPr>
            <a:spLocks noChangeArrowheads="1"/>
          </p:cNvSpPr>
          <p:nvPr/>
        </p:nvSpPr>
        <p:spPr bwMode="auto">
          <a:xfrm>
            <a:off x="457200" y="3605123"/>
            <a:ext cx="8534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t>When the sport product improves, typically consumers respond by purchasing more tickets and merchandise while television audiences increase</a:t>
            </a:r>
          </a:p>
        </p:txBody>
      </p:sp>
      <p:sp>
        <p:nvSpPr>
          <p:cNvPr id="51206" name="Text Box 9">
            <a:extLst>
              <a:ext uri="{FF2B5EF4-FFF2-40B4-BE49-F238E27FC236}">
                <a16:creationId xmlns:a16="http://schemas.microsoft.com/office/drawing/2014/main" id="{5682617C-F0BE-4D56-946E-C5434EDE1B9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93190">
                                            <p:txEl>
                                              <p:pRg st="0" end="0"/>
                                            </p:txEl>
                                          </p:spTgt>
                                        </p:tgtEl>
                                        <p:attrNameLst>
                                          <p:attrName>style.visibility</p:attrName>
                                        </p:attrNameLst>
                                      </p:cBhvr>
                                      <p:to>
                                        <p:strVal val="visible"/>
                                      </p:to>
                                    </p:set>
                                    <p:animEffect transition="in" filter="checkerboard(across)">
                                      <p:cBhvr>
                                        <p:cTn id="7" dur="500"/>
                                        <p:tgtEl>
                                          <p:spTgt spid="93190">
                                            <p:txEl>
                                              <p:pRg st="0" end="0"/>
                                            </p:txEl>
                                          </p:spTgt>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93192">
                                            <p:txEl>
                                              <p:pRg st="0" end="0"/>
                                            </p:txEl>
                                          </p:spTgt>
                                        </p:tgtEl>
                                        <p:attrNameLst>
                                          <p:attrName>style.visibility</p:attrName>
                                        </p:attrNameLst>
                                      </p:cBhvr>
                                      <p:to>
                                        <p:strVal val="visible"/>
                                      </p:to>
                                    </p:set>
                                    <p:animEffect transition="in" filter="blinds(horizontal)">
                                      <p:cBhvr>
                                        <p:cTn id="11" dur="1000"/>
                                        <p:tgtEl>
                                          <p:spTgt spid="9319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ext Box 2">
            <a:extLst>
              <a:ext uri="{FF2B5EF4-FFF2-40B4-BE49-F238E27FC236}">
                <a16:creationId xmlns:a16="http://schemas.microsoft.com/office/drawing/2014/main" id="{6125667D-386A-467A-931D-AEBB4412DE68}"/>
              </a:ext>
            </a:extLst>
          </p:cNvPr>
          <p:cNvSpPr txBox="1">
            <a:spLocks noChangeArrowheads="1"/>
          </p:cNvSpPr>
          <p:nvPr/>
        </p:nvSpPr>
        <p:spPr bwMode="auto">
          <a:xfrm>
            <a:off x="1295400" y="914400"/>
            <a:ext cx="6629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200" b="0"/>
              <a:t>Primary Functions of Marketing</a:t>
            </a:r>
          </a:p>
        </p:txBody>
      </p:sp>
      <p:sp>
        <p:nvSpPr>
          <p:cNvPr id="179203" name="Line 3">
            <a:extLst>
              <a:ext uri="{FF2B5EF4-FFF2-40B4-BE49-F238E27FC236}">
                <a16:creationId xmlns:a16="http://schemas.microsoft.com/office/drawing/2014/main" id="{8A99A796-916B-477B-B5BB-C74F2C834107}"/>
              </a:ext>
            </a:extLst>
          </p:cNvPr>
          <p:cNvSpPr>
            <a:spLocks noChangeShapeType="1"/>
          </p:cNvSpPr>
          <p:nvPr/>
        </p:nvSpPr>
        <p:spPr bwMode="auto">
          <a:xfrm>
            <a:off x="304800" y="5029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204" name="Rectangle 4">
            <a:extLst>
              <a:ext uri="{FF2B5EF4-FFF2-40B4-BE49-F238E27FC236}">
                <a16:creationId xmlns:a16="http://schemas.microsoft.com/office/drawing/2014/main" id="{47662123-5599-422F-B7A7-8517AFCA9801}"/>
              </a:ext>
            </a:extLst>
          </p:cNvPr>
          <p:cNvSpPr>
            <a:spLocks noChangeArrowheads="1"/>
          </p:cNvSpPr>
          <p:nvPr/>
        </p:nvSpPr>
        <p:spPr bwMode="auto">
          <a:xfrm>
            <a:off x="304800" y="2971800"/>
            <a:ext cx="84582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a:solidFill>
                  <a:srgbClr val="000099"/>
                </a:solidFill>
              </a:rPr>
              <a:t>Sports products</a:t>
            </a:r>
            <a:r>
              <a:rPr lang="en-US" altLang="en-US" sz="2800"/>
              <a:t> </a:t>
            </a:r>
            <a:r>
              <a:rPr lang="en-US" altLang="en-US" sz="2800" b="0"/>
              <a:t>are the goods and services designed to provide benefits to a sports spectator, participant or sponsor </a:t>
            </a:r>
          </a:p>
        </p:txBody>
      </p:sp>
      <p:sp>
        <p:nvSpPr>
          <p:cNvPr id="179205" name="Line 5">
            <a:extLst>
              <a:ext uri="{FF2B5EF4-FFF2-40B4-BE49-F238E27FC236}">
                <a16:creationId xmlns:a16="http://schemas.microsoft.com/office/drawing/2014/main" id="{42ED68C5-A2B4-4C4B-AB53-127BFF7AE9FB}"/>
              </a:ext>
            </a:extLst>
          </p:cNvPr>
          <p:cNvSpPr>
            <a:spLocks noChangeShapeType="1"/>
          </p:cNvSpPr>
          <p:nvPr/>
        </p:nvSpPr>
        <p:spPr bwMode="auto">
          <a:xfrm>
            <a:off x="304800" y="22860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206" name="Line 6">
            <a:extLst>
              <a:ext uri="{FF2B5EF4-FFF2-40B4-BE49-F238E27FC236}">
                <a16:creationId xmlns:a16="http://schemas.microsoft.com/office/drawing/2014/main" id="{F715831D-51A4-4918-98A5-E6478466DD51}"/>
              </a:ext>
            </a:extLst>
          </p:cNvPr>
          <p:cNvSpPr>
            <a:spLocks noChangeShapeType="1"/>
          </p:cNvSpPr>
          <p:nvPr/>
        </p:nvSpPr>
        <p:spPr bwMode="auto">
          <a:xfrm>
            <a:off x="304800" y="5105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9207" name="Line 7">
            <a:extLst>
              <a:ext uri="{FF2B5EF4-FFF2-40B4-BE49-F238E27FC236}">
                <a16:creationId xmlns:a16="http://schemas.microsoft.com/office/drawing/2014/main" id="{26072014-F968-4266-AAD2-4D9DC0786D18}"/>
              </a:ext>
            </a:extLst>
          </p:cNvPr>
          <p:cNvSpPr>
            <a:spLocks noChangeShapeType="1"/>
          </p:cNvSpPr>
          <p:nvPr/>
        </p:nvSpPr>
        <p:spPr bwMode="auto">
          <a:xfrm>
            <a:off x="304800" y="22098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9" name="Text Box 8">
            <a:extLst>
              <a:ext uri="{FF2B5EF4-FFF2-40B4-BE49-F238E27FC236}">
                <a16:creationId xmlns:a16="http://schemas.microsoft.com/office/drawing/2014/main" id="{E1A98978-131A-411D-B230-72904AF20EB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grpSp>
        <p:nvGrpSpPr>
          <p:cNvPr id="8200" name="Group 9">
            <a:extLst>
              <a:ext uri="{FF2B5EF4-FFF2-40B4-BE49-F238E27FC236}">
                <a16:creationId xmlns:a16="http://schemas.microsoft.com/office/drawing/2014/main" id="{E241DAD5-5CA3-46C4-A534-CFEE86DE9562}"/>
              </a:ext>
            </a:extLst>
          </p:cNvPr>
          <p:cNvGrpSpPr>
            <a:grpSpLocks/>
          </p:cNvGrpSpPr>
          <p:nvPr/>
        </p:nvGrpSpPr>
        <p:grpSpPr bwMode="auto">
          <a:xfrm>
            <a:off x="0" y="0"/>
            <a:ext cx="9144000" cy="976313"/>
            <a:chOff x="0" y="0"/>
            <a:chExt cx="5760" cy="615"/>
          </a:xfrm>
        </p:grpSpPr>
        <p:sp>
          <p:nvSpPr>
            <p:cNvPr id="8201" name="Text Box 10">
              <a:extLst>
                <a:ext uri="{FF2B5EF4-FFF2-40B4-BE49-F238E27FC236}">
                  <a16:creationId xmlns:a16="http://schemas.microsoft.com/office/drawing/2014/main" id="{DE91C49C-5517-4E7E-A2A9-F45F6F18931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8202" name="Text Box 11">
              <a:extLst>
                <a:ext uri="{FF2B5EF4-FFF2-40B4-BE49-F238E27FC236}">
                  <a16:creationId xmlns:a16="http://schemas.microsoft.com/office/drawing/2014/main" id="{99FECB12-8D0C-46E8-A53D-0C945040CC6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79207"/>
                                        </p:tgtEl>
                                        <p:attrNameLst>
                                          <p:attrName>style.visibility</p:attrName>
                                        </p:attrNameLst>
                                      </p:cBhvr>
                                      <p:to>
                                        <p:strVal val="visible"/>
                                      </p:to>
                                    </p:set>
                                    <p:animEffect transition="in" filter="dissolve">
                                      <p:cBhvr>
                                        <p:cTn id="7" dur="1000"/>
                                        <p:tgtEl>
                                          <p:spTgt spid="179207"/>
                                        </p:tgtEl>
                                      </p:cBhvr>
                                    </p:animEffect>
                                  </p:childTnLst>
                                </p:cTn>
                              </p:par>
                              <p:par>
                                <p:cTn id="8" presetID="9" presetClass="entr" presetSubtype="0" fill="hold" nodeType="withEffect">
                                  <p:stCondLst>
                                    <p:cond delay="0"/>
                                  </p:stCondLst>
                                  <p:childTnLst>
                                    <p:set>
                                      <p:cBhvr>
                                        <p:cTn id="9" dur="1" fill="hold">
                                          <p:stCondLst>
                                            <p:cond delay="0"/>
                                          </p:stCondLst>
                                        </p:cTn>
                                        <p:tgtEl>
                                          <p:spTgt spid="179205"/>
                                        </p:tgtEl>
                                        <p:attrNameLst>
                                          <p:attrName>style.visibility</p:attrName>
                                        </p:attrNameLst>
                                      </p:cBhvr>
                                      <p:to>
                                        <p:strVal val="visible"/>
                                      </p:to>
                                    </p:set>
                                    <p:animEffect transition="in" filter="dissolve">
                                      <p:cBhvr>
                                        <p:cTn id="10" dur="1000"/>
                                        <p:tgtEl>
                                          <p:spTgt spid="17920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79204"/>
                                        </p:tgtEl>
                                        <p:attrNameLst>
                                          <p:attrName>style.visibility</p:attrName>
                                        </p:attrNameLst>
                                      </p:cBhvr>
                                      <p:to>
                                        <p:strVal val="visible"/>
                                      </p:to>
                                    </p:set>
                                    <p:animEffect transition="in" filter="dissolve">
                                      <p:cBhvr>
                                        <p:cTn id="13" dur="1000"/>
                                        <p:tgtEl>
                                          <p:spTgt spid="179204"/>
                                        </p:tgtEl>
                                      </p:cBhvr>
                                    </p:animEffect>
                                  </p:childTnLst>
                                </p:cTn>
                              </p:par>
                              <p:par>
                                <p:cTn id="14" presetID="9" presetClass="entr" presetSubtype="0" fill="hold" nodeType="withEffect">
                                  <p:stCondLst>
                                    <p:cond delay="0"/>
                                  </p:stCondLst>
                                  <p:childTnLst>
                                    <p:set>
                                      <p:cBhvr>
                                        <p:cTn id="15" dur="1" fill="hold">
                                          <p:stCondLst>
                                            <p:cond delay="0"/>
                                          </p:stCondLst>
                                        </p:cTn>
                                        <p:tgtEl>
                                          <p:spTgt spid="179203"/>
                                        </p:tgtEl>
                                        <p:attrNameLst>
                                          <p:attrName>style.visibility</p:attrName>
                                        </p:attrNameLst>
                                      </p:cBhvr>
                                      <p:to>
                                        <p:strVal val="visible"/>
                                      </p:to>
                                    </p:set>
                                    <p:animEffect transition="in" filter="dissolve">
                                      <p:cBhvr>
                                        <p:cTn id="16" dur="1000"/>
                                        <p:tgtEl>
                                          <p:spTgt spid="179203"/>
                                        </p:tgtEl>
                                      </p:cBhvr>
                                    </p:animEffect>
                                  </p:childTnLst>
                                </p:cTn>
                              </p:par>
                              <p:par>
                                <p:cTn id="17" presetID="9" presetClass="entr" presetSubtype="0" fill="hold" nodeType="withEffect">
                                  <p:stCondLst>
                                    <p:cond delay="0"/>
                                  </p:stCondLst>
                                  <p:childTnLst>
                                    <p:set>
                                      <p:cBhvr>
                                        <p:cTn id="18" dur="1" fill="hold">
                                          <p:stCondLst>
                                            <p:cond delay="0"/>
                                          </p:stCondLst>
                                        </p:cTn>
                                        <p:tgtEl>
                                          <p:spTgt spid="179206"/>
                                        </p:tgtEl>
                                        <p:attrNameLst>
                                          <p:attrName>style.visibility</p:attrName>
                                        </p:attrNameLst>
                                      </p:cBhvr>
                                      <p:to>
                                        <p:strVal val="visible"/>
                                      </p:to>
                                    </p:set>
                                    <p:animEffect transition="in" filter="dissolve">
                                      <p:cBhvr>
                                        <p:cTn id="19" dur="1000"/>
                                        <p:tgtEl>
                                          <p:spTgt spid="179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9A8612E3-4547-4840-AF01-2A1E35B197F3}"/>
              </a:ext>
            </a:extLst>
          </p:cNvPr>
          <p:cNvGrpSpPr>
            <a:grpSpLocks/>
          </p:cNvGrpSpPr>
          <p:nvPr/>
        </p:nvGrpSpPr>
        <p:grpSpPr bwMode="auto">
          <a:xfrm>
            <a:off x="0" y="0"/>
            <a:ext cx="9144000" cy="976313"/>
            <a:chOff x="0" y="0"/>
            <a:chExt cx="5760" cy="615"/>
          </a:xfrm>
        </p:grpSpPr>
        <p:sp>
          <p:nvSpPr>
            <p:cNvPr id="53257" name="Text Box 3">
              <a:extLst>
                <a:ext uri="{FF2B5EF4-FFF2-40B4-BE49-F238E27FC236}">
                  <a16:creationId xmlns:a16="http://schemas.microsoft.com/office/drawing/2014/main" id="{4BE90DC0-BF24-49DC-8F8F-09A679ED447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53258" name="Text Box 4">
              <a:extLst>
                <a:ext uri="{FF2B5EF4-FFF2-40B4-BE49-F238E27FC236}">
                  <a16:creationId xmlns:a16="http://schemas.microsoft.com/office/drawing/2014/main" id="{50732EAB-35A2-474C-A140-A0FF4565DC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53250" name="Text Box 5">
            <a:extLst>
              <a:ext uri="{FF2B5EF4-FFF2-40B4-BE49-F238E27FC236}">
                <a16:creationId xmlns:a16="http://schemas.microsoft.com/office/drawing/2014/main" id="{796CD7B1-F12E-4BFB-AA94-44BFA50C9CFE}"/>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Unique Nature of                                                Sports &amp; Entertainment Products</a:t>
            </a: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 </a:t>
            </a:r>
          </a:p>
        </p:txBody>
      </p:sp>
      <p:sp>
        <p:nvSpPr>
          <p:cNvPr id="53251" name="Rectangle 6">
            <a:extLst>
              <a:ext uri="{FF2B5EF4-FFF2-40B4-BE49-F238E27FC236}">
                <a16:creationId xmlns:a16="http://schemas.microsoft.com/office/drawing/2014/main" id="{05FECD4E-C29E-4393-A0EA-068C73B26721}"/>
              </a:ext>
            </a:extLst>
          </p:cNvPr>
          <p:cNvSpPr>
            <a:spLocks noChangeArrowheads="1"/>
          </p:cNvSpPr>
          <p:nvPr/>
        </p:nvSpPr>
        <p:spPr bwMode="auto">
          <a:xfrm>
            <a:off x="381000" y="22098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1" u="none" strike="noStrike" kern="1200" cap="none" spc="0" normalizeH="0" baseline="0" noProof="0">
                <a:ln>
                  <a:noFill/>
                </a:ln>
                <a:solidFill>
                  <a:srgbClr val="000099"/>
                </a:solidFill>
                <a:effectLst/>
                <a:uLnTx/>
                <a:uFillTx/>
                <a:latin typeface="Verdana" panose="020B0604030504040204" pitchFamily="34" charset="0"/>
                <a:ea typeface="MS PGothic" panose="020B0600070205080204" pitchFamily="34" charset="-128"/>
                <a:cs typeface="+mn-cs"/>
              </a:rPr>
              <a:t>Importance of a quality product</a:t>
            </a:r>
          </a:p>
        </p:txBody>
      </p:sp>
      <p:sp>
        <p:nvSpPr>
          <p:cNvPr id="53252" name="Line 7">
            <a:extLst>
              <a:ext uri="{FF2B5EF4-FFF2-40B4-BE49-F238E27FC236}">
                <a16:creationId xmlns:a16="http://schemas.microsoft.com/office/drawing/2014/main" id="{8B3FD1A9-08A3-4CC1-885E-76A94EE3DA96}"/>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93192" name="Rectangle 8">
            <a:extLst>
              <a:ext uri="{FF2B5EF4-FFF2-40B4-BE49-F238E27FC236}">
                <a16:creationId xmlns:a16="http://schemas.microsoft.com/office/drawing/2014/main" id="{871F2952-695F-4C71-BE20-BB44CEE6B67F}"/>
              </a:ext>
            </a:extLst>
          </p:cNvPr>
          <p:cNvSpPr>
            <a:spLocks noChangeArrowheads="1"/>
          </p:cNvSpPr>
          <p:nvPr/>
        </p:nvSpPr>
        <p:spPr bwMode="auto">
          <a:xfrm>
            <a:off x="571501" y="3312855"/>
            <a:ext cx="49530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0" eaLnBrk="1" hangingPunct="1"/>
            <a:r>
              <a:rPr lang="en-US" altLang="en-US" sz="2000" b="0" dirty="0">
                <a:solidFill>
                  <a:srgbClr val="000000"/>
                </a:solidFill>
              </a:rPr>
              <a:t>According to a report from ESPN, the women’s team’s jersey is now the number one selling soccer jersey ever sold on </a:t>
            </a:r>
            <a:r>
              <a:rPr lang="en-US" altLang="en-US" sz="2000" b="0" dirty="0" err="1">
                <a:solidFill>
                  <a:srgbClr val="000000"/>
                </a:solidFill>
              </a:rPr>
              <a:t>Nike.com</a:t>
            </a:r>
            <a:r>
              <a:rPr lang="en-US" altLang="en-US" sz="2000" b="0" dirty="0">
                <a:solidFill>
                  <a:srgbClr val="000000"/>
                </a:solidFill>
              </a:rPr>
              <a:t> in one season. Meanwhile, Fanatics reported that the uniform is the top-selling U.S. men’s or women’s national team jersey of all-time.</a:t>
            </a:r>
          </a:p>
        </p:txBody>
      </p:sp>
      <p:sp>
        <p:nvSpPr>
          <p:cNvPr id="53254" name="Text Box 9">
            <a:extLst>
              <a:ext uri="{FF2B5EF4-FFF2-40B4-BE49-F238E27FC236}">
                <a16:creationId xmlns:a16="http://schemas.microsoft.com/office/drawing/2014/main" id="{826DDDEB-E4E8-4274-8CC9-221964CB51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pic>
        <p:nvPicPr>
          <p:cNvPr id="6146" name="Picture 2" descr="U.S. 2019 Stadium Home Women's Soccer Jersey">
            <a:extLst>
              <a:ext uri="{FF2B5EF4-FFF2-40B4-BE49-F238E27FC236}">
                <a16:creationId xmlns:a16="http://schemas.microsoft.com/office/drawing/2014/main" id="{64BFCB96-ECCB-4262-8BD7-3FC5238E52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049260"/>
            <a:ext cx="2590800" cy="3238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45778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blinds(horizontal)">
                                      <p:cBhvr>
                                        <p:cTn id="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9A8612E3-4547-4840-AF01-2A1E35B197F3}"/>
              </a:ext>
            </a:extLst>
          </p:cNvPr>
          <p:cNvGrpSpPr>
            <a:grpSpLocks/>
          </p:cNvGrpSpPr>
          <p:nvPr/>
        </p:nvGrpSpPr>
        <p:grpSpPr bwMode="auto">
          <a:xfrm>
            <a:off x="0" y="0"/>
            <a:ext cx="9144000" cy="976313"/>
            <a:chOff x="0" y="0"/>
            <a:chExt cx="5760" cy="615"/>
          </a:xfrm>
        </p:grpSpPr>
        <p:sp>
          <p:nvSpPr>
            <p:cNvPr id="53257" name="Text Box 3">
              <a:extLst>
                <a:ext uri="{FF2B5EF4-FFF2-40B4-BE49-F238E27FC236}">
                  <a16:creationId xmlns:a16="http://schemas.microsoft.com/office/drawing/2014/main" id="{4BE90DC0-BF24-49DC-8F8F-09A679ED447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53258" name="Text Box 4">
              <a:extLst>
                <a:ext uri="{FF2B5EF4-FFF2-40B4-BE49-F238E27FC236}">
                  <a16:creationId xmlns:a16="http://schemas.microsoft.com/office/drawing/2014/main" id="{50732EAB-35A2-474C-A140-A0FF4565DC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53250" name="Text Box 5">
            <a:extLst>
              <a:ext uri="{FF2B5EF4-FFF2-40B4-BE49-F238E27FC236}">
                <a16:creationId xmlns:a16="http://schemas.microsoft.com/office/drawing/2014/main" id="{796CD7B1-F12E-4BFB-AA94-44BFA50C9CFE}"/>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Unique Nature of                                                Sports &amp; Entertainment Products</a:t>
            </a: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 </a:t>
            </a:r>
          </a:p>
        </p:txBody>
      </p:sp>
      <p:sp>
        <p:nvSpPr>
          <p:cNvPr id="53251" name="Rectangle 6">
            <a:extLst>
              <a:ext uri="{FF2B5EF4-FFF2-40B4-BE49-F238E27FC236}">
                <a16:creationId xmlns:a16="http://schemas.microsoft.com/office/drawing/2014/main" id="{05FECD4E-C29E-4393-A0EA-068C73B26721}"/>
              </a:ext>
            </a:extLst>
          </p:cNvPr>
          <p:cNvSpPr>
            <a:spLocks noChangeArrowheads="1"/>
          </p:cNvSpPr>
          <p:nvPr/>
        </p:nvSpPr>
        <p:spPr bwMode="auto">
          <a:xfrm>
            <a:off x="381000" y="22098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1" u="none" strike="noStrike" kern="1200" cap="none" spc="0" normalizeH="0" baseline="0" noProof="0">
                <a:ln>
                  <a:noFill/>
                </a:ln>
                <a:solidFill>
                  <a:srgbClr val="000099"/>
                </a:solidFill>
                <a:effectLst/>
                <a:uLnTx/>
                <a:uFillTx/>
                <a:latin typeface="Verdana" panose="020B0604030504040204" pitchFamily="34" charset="0"/>
                <a:ea typeface="MS PGothic" panose="020B0600070205080204" pitchFamily="34" charset="-128"/>
                <a:cs typeface="+mn-cs"/>
              </a:rPr>
              <a:t>Importance of a quality product</a:t>
            </a:r>
          </a:p>
        </p:txBody>
      </p:sp>
      <p:sp>
        <p:nvSpPr>
          <p:cNvPr id="53252" name="Line 7">
            <a:extLst>
              <a:ext uri="{FF2B5EF4-FFF2-40B4-BE49-F238E27FC236}">
                <a16:creationId xmlns:a16="http://schemas.microsoft.com/office/drawing/2014/main" id="{8B3FD1A9-08A3-4CC1-885E-76A94EE3DA96}"/>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93192" name="Rectangle 8">
            <a:extLst>
              <a:ext uri="{FF2B5EF4-FFF2-40B4-BE49-F238E27FC236}">
                <a16:creationId xmlns:a16="http://schemas.microsoft.com/office/drawing/2014/main" id="{871F2952-695F-4C71-BE20-BB44CEE6B67F}"/>
              </a:ext>
            </a:extLst>
          </p:cNvPr>
          <p:cNvSpPr>
            <a:spLocks noChangeArrowheads="1"/>
          </p:cNvSpPr>
          <p:nvPr/>
        </p:nvSpPr>
        <p:spPr bwMode="auto">
          <a:xfrm>
            <a:off x="304800" y="2787918"/>
            <a:ext cx="60198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0" eaLnBrk="1" hangingPunct="1"/>
            <a:r>
              <a:rPr lang="en-US" altLang="en-US" sz="2000" b="0" dirty="0">
                <a:solidFill>
                  <a:srgbClr val="000000"/>
                </a:solidFill>
              </a:rPr>
              <a:t>Nike said jersey sales surged 200% compared with the last tournament held four years ago. It said sales of women’s apparel related to the tournament are up more than 150% compared with 2015.</a:t>
            </a:r>
          </a:p>
          <a:p>
            <a:pPr lvl="0" eaLnBrk="1" hangingPunct="1"/>
            <a:endParaRPr lang="en-US" altLang="en-US" sz="2000" b="0" dirty="0">
              <a:solidFill>
                <a:srgbClr val="000000"/>
              </a:solidFill>
            </a:endParaRPr>
          </a:p>
          <a:p>
            <a:pPr lvl="0" eaLnBrk="1" hangingPunct="1"/>
            <a:r>
              <a:rPr lang="en-US" altLang="en-US" sz="2000" b="0" dirty="0">
                <a:solidFill>
                  <a:srgbClr val="000000"/>
                </a:solidFill>
              </a:rPr>
              <a:t>The World Cup final between the U.S. women and the Netherlands drew a massive audience as the most-watched soccer broadcast in four years with an average audience that was 22% higher than the previous year's men's World Cup</a:t>
            </a:r>
          </a:p>
        </p:txBody>
      </p:sp>
      <p:sp>
        <p:nvSpPr>
          <p:cNvPr id="53254" name="Text Box 9">
            <a:extLst>
              <a:ext uri="{FF2B5EF4-FFF2-40B4-BE49-F238E27FC236}">
                <a16:creationId xmlns:a16="http://schemas.microsoft.com/office/drawing/2014/main" id="{826DDDEB-E4E8-4274-8CC9-221964CB51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pic>
        <p:nvPicPr>
          <p:cNvPr id="7170" name="Picture 2" descr="Nike 2019 Women's World Cup Kit Reveal Paris France England USA Canada Brazil China Jerseys">
            <a:extLst>
              <a:ext uri="{FF2B5EF4-FFF2-40B4-BE49-F238E27FC236}">
                <a16:creationId xmlns:a16="http://schemas.microsoft.com/office/drawing/2014/main" id="{7638D023-99A2-49C0-AF9A-B364AD09B3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2889252"/>
            <a:ext cx="2388479" cy="3582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8568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blinds(horizontal)">
                                      <p:cBhvr>
                                        <p:cTn id="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9A8612E3-4547-4840-AF01-2A1E35B197F3}"/>
              </a:ext>
            </a:extLst>
          </p:cNvPr>
          <p:cNvGrpSpPr>
            <a:grpSpLocks/>
          </p:cNvGrpSpPr>
          <p:nvPr/>
        </p:nvGrpSpPr>
        <p:grpSpPr bwMode="auto">
          <a:xfrm>
            <a:off x="0" y="0"/>
            <a:ext cx="9144000" cy="976313"/>
            <a:chOff x="0" y="0"/>
            <a:chExt cx="5760" cy="615"/>
          </a:xfrm>
        </p:grpSpPr>
        <p:sp>
          <p:nvSpPr>
            <p:cNvPr id="53257" name="Text Box 3">
              <a:extLst>
                <a:ext uri="{FF2B5EF4-FFF2-40B4-BE49-F238E27FC236}">
                  <a16:creationId xmlns:a16="http://schemas.microsoft.com/office/drawing/2014/main" id="{4BE90DC0-BF24-49DC-8F8F-09A679ED447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53258" name="Text Box 4">
              <a:extLst>
                <a:ext uri="{FF2B5EF4-FFF2-40B4-BE49-F238E27FC236}">
                  <a16:creationId xmlns:a16="http://schemas.microsoft.com/office/drawing/2014/main" id="{50732EAB-35A2-474C-A140-A0FF4565DC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53250" name="Text Box 5">
            <a:extLst>
              <a:ext uri="{FF2B5EF4-FFF2-40B4-BE49-F238E27FC236}">
                <a16:creationId xmlns:a16="http://schemas.microsoft.com/office/drawing/2014/main" id="{796CD7B1-F12E-4BFB-AA94-44BFA50C9CFE}"/>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Unique Nature of                                                Sports &amp; Entertainment Products</a:t>
            </a: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 </a:t>
            </a:r>
          </a:p>
        </p:txBody>
      </p:sp>
      <p:sp>
        <p:nvSpPr>
          <p:cNvPr id="53251" name="Rectangle 6">
            <a:extLst>
              <a:ext uri="{FF2B5EF4-FFF2-40B4-BE49-F238E27FC236}">
                <a16:creationId xmlns:a16="http://schemas.microsoft.com/office/drawing/2014/main" id="{05FECD4E-C29E-4393-A0EA-068C73B26721}"/>
              </a:ext>
            </a:extLst>
          </p:cNvPr>
          <p:cNvSpPr>
            <a:spLocks noChangeArrowheads="1"/>
          </p:cNvSpPr>
          <p:nvPr/>
        </p:nvSpPr>
        <p:spPr bwMode="auto">
          <a:xfrm>
            <a:off x="381000" y="22098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1" u="none" strike="noStrike" kern="1200" cap="none" spc="0" normalizeH="0" baseline="0" noProof="0">
                <a:ln>
                  <a:noFill/>
                </a:ln>
                <a:solidFill>
                  <a:srgbClr val="000099"/>
                </a:solidFill>
                <a:effectLst/>
                <a:uLnTx/>
                <a:uFillTx/>
                <a:latin typeface="Verdana" panose="020B0604030504040204" pitchFamily="34" charset="0"/>
                <a:ea typeface="MS PGothic" panose="020B0600070205080204" pitchFamily="34" charset="-128"/>
                <a:cs typeface="+mn-cs"/>
              </a:rPr>
              <a:t>Importance of a quality product</a:t>
            </a:r>
          </a:p>
        </p:txBody>
      </p:sp>
      <p:sp>
        <p:nvSpPr>
          <p:cNvPr id="53252" name="Line 7">
            <a:extLst>
              <a:ext uri="{FF2B5EF4-FFF2-40B4-BE49-F238E27FC236}">
                <a16:creationId xmlns:a16="http://schemas.microsoft.com/office/drawing/2014/main" id="{8B3FD1A9-08A3-4CC1-885E-76A94EE3DA96}"/>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93192" name="Rectangle 8">
            <a:extLst>
              <a:ext uri="{FF2B5EF4-FFF2-40B4-BE49-F238E27FC236}">
                <a16:creationId xmlns:a16="http://schemas.microsoft.com/office/drawing/2014/main" id="{871F2952-695F-4C71-BE20-BB44CEE6B67F}"/>
              </a:ext>
            </a:extLst>
          </p:cNvPr>
          <p:cNvSpPr>
            <a:spLocks noChangeArrowheads="1"/>
          </p:cNvSpPr>
          <p:nvPr/>
        </p:nvSpPr>
        <p:spPr bwMode="auto">
          <a:xfrm>
            <a:off x="228600" y="3078301"/>
            <a:ext cx="495300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0" eaLnBrk="1" hangingPunct="1"/>
            <a:r>
              <a:rPr lang="en-US" altLang="en-US" sz="2000" b="0" dirty="0">
                <a:solidFill>
                  <a:srgbClr val="000000"/>
                </a:solidFill>
              </a:rPr>
              <a:t>In 2018-19, the NHL’s Carolina Hurricanes were a surprise championship contender and a team well-liked by the hometown fan base, resulting in a huge uptick in sales</a:t>
            </a:r>
          </a:p>
          <a:p>
            <a:pPr lvl="0" eaLnBrk="1" hangingPunct="1"/>
            <a:endParaRPr lang="en-US" altLang="en-US" sz="2000" b="0" dirty="0">
              <a:solidFill>
                <a:srgbClr val="000000"/>
              </a:solidFill>
            </a:endParaRPr>
          </a:p>
          <a:p>
            <a:pPr lvl="0" eaLnBrk="1" hangingPunct="1"/>
            <a:r>
              <a:rPr lang="en-US" altLang="en-US" sz="2000" b="0" dirty="0">
                <a:solidFill>
                  <a:srgbClr val="000000"/>
                </a:solidFill>
              </a:rPr>
              <a:t>Once the playoffs began, the franchise set merchandise records every single night.  </a:t>
            </a:r>
          </a:p>
        </p:txBody>
      </p:sp>
      <p:sp>
        <p:nvSpPr>
          <p:cNvPr id="53254" name="Text Box 9">
            <a:extLst>
              <a:ext uri="{FF2B5EF4-FFF2-40B4-BE49-F238E27FC236}">
                <a16:creationId xmlns:a16="http://schemas.microsoft.com/office/drawing/2014/main" id="{826DDDEB-E4E8-4274-8CC9-221964CB51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pic>
        <p:nvPicPr>
          <p:cNvPr id="8198" name="Picture 6" descr="Carolina Hurricanes NHL 2006 Stanley Cup Champions XL Short Sleeve ...">
            <a:extLst>
              <a:ext uri="{FF2B5EF4-FFF2-40B4-BE49-F238E27FC236}">
                <a16:creationId xmlns:a16="http://schemas.microsoft.com/office/drawing/2014/main" id="{E10FE42D-8C24-4E30-B6AA-68F8E8B22B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1" y="3429000"/>
            <a:ext cx="3352799" cy="2514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80950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blinds(horizontal)">
                                      <p:cBhvr>
                                        <p:cTn id="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9A8612E3-4547-4840-AF01-2A1E35B197F3}"/>
              </a:ext>
            </a:extLst>
          </p:cNvPr>
          <p:cNvGrpSpPr>
            <a:grpSpLocks/>
          </p:cNvGrpSpPr>
          <p:nvPr/>
        </p:nvGrpSpPr>
        <p:grpSpPr bwMode="auto">
          <a:xfrm>
            <a:off x="0" y="0"/>
            <a:ext cx="9144000" cy="976313"/>
            <a:chOff x="0" y="0"/>
            <a:chExt cx="5760" cy="615"/>
          </a:xfrm>
        </p:grpSpPr>
        <p:sp>
          <p:nvSpPr>
            <p:cNvPr id="53257" name="Text Box 3">
              <a:extLst>
                <a:ext uri="{FF2B5EF4-FFF2-40B4-BE49-F238E27FC236}">
                  <a16:creationId xmlns:a16="http://schemas.microsoft.com/office/drawing/2014/main" id="{4BE90DC0-BF24-49DC-8F8F-09A679ED447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53258" name="Text Box 4">
              <a:extLst>
                <a:ext uri="{FF2B5EF4-FFF2-40B4-BE49-F238E27FC236}">
                  <a16:creationId xmlns:a16="http://schemas.microsoft.com/office/drawing/2014/main" id="{50732EAB-35A2-474C-A140-A0FF4565DC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53250" name="Text Box 5">
            <a:extLst>
              <a:ext uri="{FF2B5EF4-FFF2-40B4-BE49-F238E27FC236}">
                <a16:creationId xmlns:a16="http://schemas.microsoft.com/office/drawing/2014/main" id="{796CD7B1-F12E-4BFB-AA94-44BFA50C9CFE}"/>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Unique Nature of                                                Sports &amp; Entertainment Products</a:t>
            </a: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 </a:t>
            </a:r>
          </a:p>
        </p:txBody>
      </p:sp>
      <p:sp>
        <p:nvSpPr>
          <p:cNvPr id="53251" name="Rectangle 6">
            <a:extLst>
              <a:ext uri="{FF2B5EF4-FFF2-40B4-BE49-F238E27FC236}">
                <a16:creationId xmlns:a16="http://schemas.microsoft.com/office/drawing/2014/main" id="{05FECD4E-C29E-4393-A0EA-068C73B26721}"/>
              </a:ext>
            </a:extLst>
          </p:cNvPr>
          <p:cNvSpPr>
            <a:spLocks noChangeArrowheads="1"/>
          </p:cNvSpPr>
          <p:nvPr/>
        </p:nvSpPr>
        <p:spPr bwMode="auto">
          <a:xfrm>
            <a:off x="381000" y="22098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1" u="none" strike="noStrike" kern="1200" cap="none" spc="0" normalizeH="0" baseline="0" noProof="0">
                <a:ln>
                  <a:noFill/>
                </a:ln>
                <a:solidFill>
                  <a:srgbClr val="000099"/>
                </a:solidFill>
                <a:effectLst/>
                <a:uLnTx/>
                <a:uFillTx/>
                <a:latin typeface="Verdana" panose="020B0604030504040204" pitchFamily="34" charset="0"/>
                <a:ea typeface="MS PGothic" panose="020B0600070205080204" pitchFamily="34" charset="-128"/>
                <a:cs typeface="+mn-cs"/>
              </a:rPr>
              <a:t>Importance of a quality product</a:t>
            </a:r>
          </a:p>
        </p:txBody>
      </p:sp>
      <p:sp>
        <p:nvSpPr>
          <p:cNvPr id="53252" name="Line 7">
            <a:extLst>
              <a:ext uri="{FF2B5EF4-FFF2-40B4-BE49-F238E27FC236}">
                <a16:creationId xmlns:a16="http://schemas.microsoft.com/office/drawing/2014/main" id="{8B3FD1A9-08A3-4CC1-885E-76A94EE3DA96}"/>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93192" name="Rectangle 8">
            <a:extLst>
              <a:ext uri="{FF2B5EF4-FFF2-40B4-BE49-F238E27FC236}">
                <a16:creationId xmlns:a16="http://schemas.microsoft.com/office/drawing/2014/main" id="{871F2952-695F-4C71-BE20-BB44CEE6B67F}"/>
              </a:ext>
            </a:extLst>
          </p:cNvPr>
          <p:cNvSpPr>
            <a:spLocks noChangeArrowheads="1"/>
          </p:cNvSpPr>
          <p:nvPr/>
        </p:nvSpPr>
        <p:spPr bwMode="auto">
          <a:xfrm>
            <a:off x="609600" y="3355845"/>
            <a:ext cx="44958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dirty="0">
                <a:solidFill>
                  <a:srgbClr val="000000"/>
                </a:solidFill>
              </a:rPr>
              <a:t>On Jan. 3, 2019, the Blues ranked dead last in the NHL standings.  According to a bizjournals.com story, the team’s TV ratings were down 17 percent compared to the previous year, and attendance was at the bottom of the league.  </a:t>
            </a:r>
          </a:p>
        </p:txBody>
      </p:sp>
      <p:sp>
        <p:nvSpPr>
          <p:cNvPr id="53254" name="Text Box 9">
            <a:extLst>
              <a:ext uri="{FF2B5EF4-FFF2-40B4-BE49-F238E27FC236}">
                <a16:creationId xmlns:a16="http://schemas.microsoft.com/office/drawing/2014/main" id="{826DDDEB-E4E8-4274-8CC9-221964CB51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pic>
        <p:nvPicPr>
          <p:cNvPr id="1026" name="Picture 2" descr="St. Louis Blues Official Logo transparent PNG - StickPNG">
            <a:extLst>
              <a:ext uri="{FF2B5EF4-FFF2-40B4-BE49-F238E27FC236}">
                <a16:creationId xmlns:a16="http://schemas.microsoft.com/office/drawing/2014/main" id="{70FDEBDB-B39D-48FC-850E-298E408D4F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3675856"/>
            <a:ext cx="2390775" cy="191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82860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blinds(horizontal)">
                                      <p:cBhvr>
                                        <p:cTn id="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9A8612E3-4547-4840-AF01-2A1E35B197F3}"/>
              </a:ext>
            </a:extLst>
          </p:cNvPr>
          <p:cNvGrpSpPr>
            <a:grpSpLocks/>
          </p:cNvGrpSpPr>
          <p:nvPr/>
        </p:nvGrpSpPr>
        <p:grpSpPr bwMode="auto">
          <a:xfrm>
            <a:off x="0" y="0"/>
            <a:ext cx="9144000" cy="976313"/>
            <a:chOff x="0" y="0"/>
            <a:chExt cx="5760" cy="615"/>
          </a:xfrm>
        </p:grpSpPr>
        <p:sp>
          <p:nvSpPr>
            <p:cNvPr id="53257" name="Text Box 3">
              <a:extLst>
                <a:ext uri="{FF2B5EF4-FFF2-40B4-BE49-F238E27FC236}">
                  <a16:creationId xmlns:a16="http://schemas.microsoft.com/office/drawing/2014/main" id="{4BE90DC0-BF24-49DC-8F8F-09A679ED447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53258" name="Text Box 4">
              <a:extLst>
                <a:ext uri="{FF2B5EF4-FFF2-40B4-BE49-F238E27FC236}">
                  <a16:creationId xmlns:a16="http://schemas.microsoft.com/office/drawing/2014/main" id="{50732EAB-35A2-474C-A140-A0FF4565DC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53250" name="Text Box 5">
            <a:extLst>
              <a:ext uri="{FF2B5EF4-FFF2-40B4-BE49-F238E27FC236}">
                <a16:creationId xmlns:a16="http://schemas.microsoft.com/office/drawing/2014/main" id="{796CD7B1-F12E-4BFB-AA94-44BFA50C9CFE}"/>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Unique Nature of                                                Sports &amp; Entertainment Products</a:t>
            </a: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 </a:t>
            </a:r>
          </a:p>
        </p:txBody>
      </p:sp>
      <p:sp>
        <p:nvSpPr>
          <p:cNvPr id="53251" name="Rectangle 6">
            <a:extLst>
              <a:ext uri="{FF2B5EF4-FFF2-40B4-BE49-F238E27FC236}">
                <a16:creationId xmlns:a16="http://schemas.microsoft.com/office/drawing/2014/main" id="{05FECD4E-C29E-4393-A0EA-068C73B26721}"/>
              </a:ext>
            </a:extLst>
          </p:cNvPr>
          <p:cNvSpPr>
            <a:spLocks noChangeArrowheads="1"/>
          </p:cNvSpPr>
          <p:nvPr/>
        </p:nvSpPr>
        <p:spPr bwMode="auto">
          <a:xfrm>
            <a:off x="381000" y="22098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1" u="none" strike="noStrike" kern="1200" cap="none" spc="0" normalizeH="0" baseline="0" noProof="0">
                <a:ln>
                  <a:noFill/>
                </a:ln>
                <a:solidFill>
                  <a:srgbClr val="000099"/>
                </a:solidFill>
                <a:effectLst/>
                <a:uLnTx/>
                <a:uFillTx/>
                <a:latin typeface="Verdana" panose="020B0604030504040204" pitchFamily="34" charset="0"/>
                <a:ea typeface="MS PGothic" panose="020B0600070205080204" pitchFamily="34" charset="-128"/>
                <a:cs typeface="+mn-cs"/>
              </a:rPr>
              <a:t>Importance of a quality product</a:t>
            </a:r>
          </a:p>
        </p:txBody>
      </p:sp>
      <p:sp>
        <p:nvSpPr>
          <p:cNvPr id="53252" name="Line 7">
            <a:extLst>
              <a:ext uri="{FF2B5EF4-FFF2-40B4-BE49-F238E27FC236}">
                <a16:creationId xmlns:a16="http://schemas.microsoft.com/office/drawing/2014/main" id="{8B3FD1A9-08A3-4CC1-885E-76A94EE3DA96}"/>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93192" name="Rectangle 8">
            <a:extLst>
              <a:ext uri="{FF2B5EF4-FFF2-40B4-BE49-F238E27FC236}">
                <a16:creationId xmlns:a16="http://schemas.microsoft.com/office/drawing/2014/main" id="{871F2952-695F-4C71-BE20-BB44CEE6B67F}"/>
              </a:ext>
            </a:extLst>
          </p:cNvPr>
          <p:cNvSpPr>
            <a:spLocks noChangeArrowheads="1"/>
          </p:cNvSpPr>
          <p:nvPr/>
        </p:nvSpPr>
        <p:spPr bwMode="auto">
          <a:xfrm>
            <a:off x="228600" y="3048069"/>
            <a:ext cx="548640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dirty="0">
                <a:solidFill>
                  <a:srgbClr val="000000"/>
                </a:solidFill>
              </a:rPr>
              <a:t>Miraculously, the team managed to turn things around and not only qualify for the playoffs, but beat the favored Boston Bruins to hoist the Stanley Cup championship trophy. Not only is the franchise expecting near record ticket sales and sponsorship increases, but the overall value of the franchise will likely get a significant boost.</a:t>
            </a:r>
          </a:p>
          <a:p>
            <a:pPr eaLnBrk="1" hangingPunct="1"/>
            <a:endParaRPr kumimoji="0" lang="en-US" altLang="en-US" sz="20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53254" name="Text Box 9">
            <a:extLst>
              <a:ext uri="{FF2B5EF4-FFF2-40B4-BE49-F238E27FC236}">
                <a16:creationId xmlns:a16="http://schemas.microsoft.com/office/drawing/2014/main" id="{826DDDEB-E4E8-4274-8CC9-221964CB51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pic>
        <p:nvPicPr>
          <p:cNvPr id="2050" name="Picture 2" descr="St. Louis Blues Official Logo transparent PNG - StickPNG">
            <a:extLst>
              <a:ext uri="{FF2B5EF4-FFF2-40B4-BE49-F238E27FC236}">
                <a16:creationId xmlns:a16="http://schemas.microsoft.com/office/drawing/2014/main" id="{77E12DA5-76C0-4A6E-A882-54A82CD24B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9825" y="3560464"/>
            <a:ext cx="2390775" cy="191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5141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blinds(horizontal)">
                                      <p:cBhvr>
                                        <p:cTn id="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9A8612E3-4547-4840-AF01-2A1E35B197F3}"/>
              </a:ext>
            </a:extLst>
          </p:cNvPr>
          <p:cNvGrpSpPr>
            <a:grpSpLocks/>
          </p:cNvGrpSpPr>
          <p:nvPr/>
        </p:nvGrpSpPr>
        <p:grpSpPr bwMode="auto">
          <a:xfrm>
            <a:off x="0" y="0"/>
            <a:ext cx="9144000" cy="976313"/>
            <a:chOff x="0" y="0"/>
            <a:chExt cx="5760" cy="615"/>
          </a:xfrm>
        </p:grpSpPr>
        <p:sp>
          <p:nvSpPr>
            <p:cNvPr id="53257" name="Text Box 3">
              <a:extLst>
                <a:ext uri="{FF2B5EF4-FFF2-40B4-BE49-F238E27FC236}">
                  <a16:creationId xmlns:a16="http://schemas.microsoft.com/office/drawing/2014/main" id="{4BE90DC0-BF24-49DC-8F8F-09A679ED447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53258" name="Text Box 4">
              <a:extLst>
                <a:ext uri="{FF2B5EF4-FFF2-40B4-BE49-F238E27FC236}">
                  <a16:creationId xmlns:a16="http://schemas.microsoft.com/office/drawing/2014/main" id="{50732EAB-35A2-474C-A140-A0FF4565DC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53250" name="Text Box 5">
            <a:extLst>
              <a:ext uri="{FF2B5EF4-FFF2-40B4-BE49-F238E27FC236}">
                <a16:creationId xmlns:a16="http://schemas.microsoft.com/office/drawing/2014/main" id="{796CD7B1-F12E-4BFB-AA94-44BFA50C9CFE}"/>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Unique Nature of                                                Sports &amp; Entertainment Products</a:t>
            </a: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 </a:t>
            </a:r>
          </a:p>
        </p:txBody>
      </p:sp>
      <p:sp>
        <p:nvSpPr>
          <p:cNvPr id="53251" name="Rectangle 6">
            <a:extLst>
              <a:ext uri="{FF2B5EF4-FFF2-40B4-BE49-F238E27FC236}">
                <a16:creationId xmlns:a16="http://schemas.microsoft.com/office/drawing/2014/main" id="{05FECD4E-C29E-4393-A0EA-068C73B26721}"/>
              </a:ext>
            </a:extLst>
          </p:cNvPr>
          <p:cNvSpPr>
            <a:spLocks noChangeArrowheads="1"/>
          </p:cNvSpPr>
          <p:nvPr/>
        </p:nvSpPr>
        <p:spPr bwMode="auto">
          <a:xfrm>
            <a:off x="381000" y="22098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1" u="none" strike="noStrike" kern="1200" cap="none" spc="0" normalizeH="0" baseline="0" noProof="0">
                <a:ln>
                  <a:noFill/>
                </a:ln>
                <a:solidFill>
                  <a:srgbClr val="000099"/>
                </a:solidFill>
                <a:effectLst/>
                <a:uLnTx/>
                <a:uFillTx/>
                <a:latin typeface="Verdana" panose="020B0604030504040204" pitchFamily="34" charset="0"/>
                <a:ea typeface="MS PGothic" panose="020B0600070205080204" pitchFamily="34" charset="-128"/>
                <a:cs typeface="+mn-cs"/>
              </a:rPr>
              <a:t>Importance of a quality product</a:t>
            </a:r>
          </a:p>
        </p:txBody>
      </p:sp>
      <p:sp>
        <p:nvSpPr>
          <p:cNvPr id="53252" name="Line 7">
            <a:extLst>
              <a:ext uri="{FF2B5EF4-FFF2-40B4-BE49-F238E27FC236}">
                <a16:creationId xmlns:a16="http://schemas.microsoft.com/office/drawing/2014/main" id="{8B3FD1A9-08A3-4CC1-885E-76A94EE3DA96}"/>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93192" name="Rectangle 8">
            <a:extLst>
              <a:ext uri="{FF2B5EF4-FFF2-40B4-BE49-F238E27FC236}">
                <a16:creationId xmlns:a16="http://schemas.microsoft.com/office/drawing/2014/main" id="{871F2952-695F-4C71-BE20-BB44CEE6B67F}"/>
              </a:ext>
            </a:extLst>
          </p:cNvPr>
          <p:cNvSpPr>
            <a:spLocks noChangeArrowheads="1"/>
          </p:cNvSpPr>
          <p:nvPr/>
        </p:nvSpPr>
        <p:spPr bwMode="auto">
          <a:xfrm>
            <a:off x="381000" y="3278988"/>
            <a:ext cx="56388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dirty="0">
                <a:solidFill>
                  <a:srgbClr val="000000"/>
                </a:solidFill>
              </a:rPr>
              <a:t>As part of a wild free agency period that saw many stars changing teams, the Brooklyn Nets made a splash by signing Kyrie Irving and Kevin Durant As a result of the offseason moves, the New York Post reported the Nets’ expected to see revenue grow by between 10-15% for the 2019-20 season</a:t>
            </a:r>
          </a:p>
        </p:txBody>
      </p:sp>
      <p:sp>
        <p:nvSpPr>
          <p:cNvPr id="53254" name="Text Box 9">
            <a:extLst>
              <a:ext uri="{FF2B5EF4-FFF2-40B4-BE49-F238E27FC236}">
                <a16:creationId xmlns:a16="http://schemas.microsoft.com/office/drawing/2014/main" id="{826DDDEB-E4E8-4274-8CC9-221964CB51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pic>
        <p:nvPicPr>
          <p:cNvPr id="3074" name="Picture 2" descr="Brooklyn Nets Logo | Brooklyn nets, Outdoor logos, Brooklyn nets ...">
            <a:extLst>
              <a:ext uri="{FF2B5EF4-FFF2-40B4-BE49-F238E27FC236}">
                <a16:creationId xmlns:a16="http://schemas.microsoft.com/office/drawing/2014/main" id="{52C03478-88E6-4FDF-9444-8E3261FBCC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9671" y="3337060"/>
            <a:ext cx="2388729"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84308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blinds(horizontal)">
                                      <p:cBhvr>
                                        <p:cTn id="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9A8612E3-4547-4840-AF01-2A1E35B197F3}"/>
              </a:ext>
            </a:extLst>
          </p:cNvPr>
          <p:cNvGrpSpPr>
            <a:grpSpLocks/>
          </p:cNvGrpSpPr>
          <p:nvPr/>
        </p:nvGrpSpPr>
        <p:grpSpPr bwMode="auto">
          <a:xfrm>
            <a:off x="0" y="0"/>
            <a:ext cx="9144000" cy="976313"/>
            <a:chOff x="0" y="0"/>
            <a:chExt cx="5760" cy="615"/>
          </a:xfrm>
        </p:grpSpPr>
        <p:sp>
          <p:nvSpPr>
            <p:cNvPr id="53257" name="Text Box 3">
              <a:extLst>
                <a:ext uri="{FF2B5EF4-FFF2-40B4-BE49-F238E27FC236}">
                  <a16:creationId xmlns:a16="http://schemas.microsoft.com/office/drawing/2014/main" id="{4BE90DC0-BF24-49DC-8F8F-09A679ED447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53258" name="Text Box 4">
              <a:extLst>
                <a:ext uri="{FF2B5EF4-FFF2-40B4-BE49-F238E27FC236}">
                  <a16:creationId xmlns:a16="http://schemas.microsoft.com/office/drawing/2014/main" id="{50732EAB-35A2-474C-A140-A0FF4565DC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53250" name="Text Box 5">
            <a:extLst>
              <a:ext uri="{FF2B5EF4-FFF2-40B4-BE49-F238E27FC236}">
                <a16:creationId xmlns:a16="http://schemas.microsoft.com/office/drawing/2014/main" id="{796CD7B1-F12E-4BFB-AA94-44BFA50C9CFE}"/>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Unique Nature of                                                Sports &amp; Entertainment Products</a:t>
            </a: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 </a:t>
            </a:r>
          </a:p>
        </p:txBody>
      </p:sp>
      <p:sp>
        <p:nvSpPr>
          <p:cNvPr id="53251" name="Rectangle 6">
            <a:extLst>
              <a:ext uri="{FF2B5EF4-FFF2-40B4-BE49-F238E27FC236}">
                <a16:creationId xmlns:a16="http://schemas.microsoft.com/office/drawing/2014/main" id="{05FECD4E-C29E-4393-A0EA-068C73B26721}"/>
              </a:ext>
            </a:extLst>
          </p:cNvPr>
          <p:cNvSpPr>
            <a:spLocks noChangeArrowheads="1"/>
          </p:cNvSpPr>
          <p:nvPr/>
        </p:nvSpPr>
        <p:spPr bwMode="auto">
          <a:xfrm>
            <a:off x="381000" y="22098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1" u="none" strike="noStrike" kern="1200" cap="none" spc="0" normalizeH="0" baseline="0" noProof="0">
                <a:ln>
                  <a:noFill/>
                </a:ln>
                <a:solidFill>
                  <a:srgbClr val="000099"/>
                </a:solidFill>
                <a:effectLst/>
                <a:uLnTx/>
                <a:uFillTx/>
                <a:latin typeface="Verdana" panose="020B0604030504040204" pitchFamily="34" charset="0"/>
                <a:ea typeface="MS PGothic" panose="020B0600070205080204" pitchFamily="34" charset="-128"/>
                <a:cs typeface="+mn-cs"/>
              </a:rPr>
              <a:t>Importance of a quality product</a:t>
            </a:r>
          </a:p>
        </p:txBody>
      </p:sp>
      <p:sp>
        <p:nvSpPr>
          <p:cNvPr id="53252" name="Line 7">
            <a:extLst>
              <a:ext uri="{FF2B5EF4-FFF2-40B4-BE49-F238E27FC236}">
                <a16:creationId xmlns:a16="http://schemas.microsoft.com/office/drawing/2014/main" id="{8B3FD1A9-08A3-4CC1-885E-76A94EE3DA96}"/>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93192" name="Rectangle 8">
            <a:extLst>
              <a:ext uri="{FF2B5EF4-FFF2-40B4-BE49-F238E27FC236}">
                <a16:creationId xmlns:a16="http://schemas.microsoft.com/office/drawing/2014/main" id="{871F2952-695F-4C71-BE20-BB44CEE6B67F}"/>
              </a:ext>
            </a:extLst>
          </p:cNvPr>
          <p:cNvSpPr>
            <a:spLocks noChangeArrowheads="1"/>
          </p:cNvSpPr>
          <p:nvPr/>
        </p:nvSpPr>
        <p:spPr bwMode="auto">
          <a:xfrm>
            <a:off x="228600" y="3187799"/>
            <a:ext cx="56388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dirty="0">
                <a:solidFill>
                  <a:srgbClr val="000000"/>
                </a:solidFill>
              </a:rPr>
              <a:t>According to a team spokesperson, the Nets had already exceeded the total ticket revenue from the entirety of previous season just one week after signing the two stars</a:t>
            </a:r>
          </a:p>
          <a:p>
            <a:pPr eaLnBrk="1" hangingPunct="1"/>
            <a:endParaRPr lang="en-US" altLang="en-US" sz="2000" b="0" dirty="0">
              <a:solidFill>
                <a:srgbClr val="000000"/>
              </a:solidFill>
            </a:endParaRPr>
          </a:p>
          <a:p>
            <a:pPr eaLnBrk="1" hangingPunct="1"/>
            <a:r>
              <a:rPr lang="en-US" altLang="en-US" sz="2000" b="0" dirty="0">
                <a:solidFill>
                  <a:srgbClr val="000000"/>
                </a:solidFill>
              </a:rPr>
              <a:t>According to The Athletic, in that same period, the franchise added nearly 100,000 new followers on Instagram</a:t>
            </a:r>
            <a:endParaRPr kumimoji="0" lang="en-US" altLang="en-US" sz="20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53254" name="Text Box 9">
            <a:extLst>
              <a:ext uri="{FF2B5EF4-FFF2-40B4-BE49-F238E27FC236}">
                <a16:creationId xmlns:a16="http://schemas.microsoft.com/office/drawing/2014/main" id="{826DDDEB-E4E8-4274-8CC9-221964CB51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pic>
        <p:nvPicPr>
          <p:cNvPr id="4098" name="Picture 2" descr="Brooklyn Nets Logo | Brooklyn nets, Outdoor logos, Brooklyn nets ...">
            <a:extLst>
              <a:ext uri="{FF2B5EF4-FFF2-40B4-BE49-F238E27FC236}">
                <a16:creationId xmlns:a16="http://schemas.microsoft.com/office/drawing/2014/main" id="{89EF6257-B31D-472B-9A97-759FD7DC4A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3728244"/>
            <a:ext cx="1866194"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50973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blinds(horizontal)">
                                      <p:cBhvr>
                                        <p:cTn id="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9A8612E3-4547-4840-AF01-2A1E35B197F3}"/>
              </a:ext>
            </a:extLst>
          </p:cNvPr>
          <p:cNvGrpSpPr>
            <a:grpSpLocks/>
          </p:cNvGrpSpPr>
          <p:nvPr/>
        </p:nvGrpSpPr>
        <p:grpSpPr bwMode="auto">
          <a:xfrm>
            <a:off x="0" y="0"/>
            <a:ext cx="9144000" cy="976313"/>
            <a:chOff x="0" y="0"/>
            <a:chExt cx="5760" cy="615"/>
          </a:xfrm>
        </p:grpSpPr>
        <p:sp>
          <p:nvSpPr>
            <p:cNvPr id="53257" name="Text Box 3">
              <a:extLst>
                <a:ext uri="{FF2B5EF4-FFF2-40B4-BE49-F238E27FC236}">
                  <a16:creationId xmlns:a16="http://schemas.microsoft.com/office/drawing/2014/main" id="{4BE90DC0-BF24-49DC-8F8F-09A679ED447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53258" name="Text Box 4">
              <a:extLst>
                <a:ext uri="{FF2B5EF4-FFF2-40B4-BE49-F238E27FC236}">
                  <a16:creationId xmlns:a16="http://schemas.microsoft.com/office/drawing/2014/main" id="{50732EAB-35A2-474C-A140-A0FF4565DC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53250" name="Text Box 5">
            <a:extLst>
              <a:ext uri="{FF2B5EF4-FFF2-40B4-BE49-F238E27FC236}">
                <a16:creationId xmlns:a16="http://schemas.microsoft.com/office/drawing/2014/main" id="{796CD7B1-F12E-4BFB-AA94-44BFA50C9CFE}"/>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Unique Nature of                                                Sports &amp; Entertainment Products</a:t>
            </a: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 </a:t>
            </a:r>
          </a:p>
        </p:txBody>
      </p:sp>
      <p:sp>
        <p:nvSpPr>
          <p:cNvPr id="53251" name="Rectangle 6">
            <a:extLst>
              <a:ext uri="{FF2B5EF4-FFF2-40B4-BE49-F238E27FC236}">
                <a16:creationId xmlns:a16="http://schemas.microsoft.com/office/drawing/2014/main" id="{05FECD4E-C29E-4393-A0EA-068C73B26721}"/>
              </a:ext>
            </a:extLst>
          </p:cNvPr>
          <p:cNvSpPr>
            <a:spLocks noChangeArrowheads="1"/>
          </p:cNvSpPr>
          <p:nvPr/>
        </p:nvSpPr>
        <p:spPr bwMode="auto">
          <a:xfrm>
            <a:off x="381000" y="22098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1" u="none" strike="noStrike" kern="1200" cap="none" spc="0" normalizeH="0" baseline="0" noProof="0">
                <a:ln>
                  <a:noFill/>
                </a:ln>
                <a:solidFill>
                  <a:srgbClr val="000099"/>
                </a:solidFill>
                <a:effectLst/>
                <a:uLnTx/>
                <a:uFillTx/>
                <a:latin typeface="Verdana" panose="020B0604030504040204" pitchFamily="34" charset="0"/>
                <a:ea typeface="MS PGothic" panose="020B0600070205080204" pitchFamily="34" charset="-128"/>
                <a:cs typeface="+mn-cs"/>
              </a:rPr>
              <a:t>Importance of a quality product</a:t>
            </a:r>
          </a:p>
        </p:txBody>
      </p:sp>
      <p:sp>
        <p:nvSpPr>
          <p:cNvPr id="53252" name="Line 7">
            <a:extLst>
              <a:ext uri="{FF2B5EF4-FFF2-40B4-BE49-F238E27FC236}">
                <a16:creationId xmlns:a16="http://schemas.microsoft.com/office/drawing/2014/main" id="{8B3FD1A9-08A3-4CC1-885E-76A94EE3DA96}"/>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93192" name="Rectangle 8">
            <a:extLst>
              <a:ext uri="{FF2B5EF4-FFF2-40B4-BE49-F238E27FC236}">
                <a16:creationId xmlns:a16="http://schemas.microsoft.com/office/drawing/2014/main" id="{871F2952-695F-4C71-BE20-BB44CEE6B67F}"/>
              </a:ext>
            </a:extLst>
          </p:cNvPr>
          <p:cNvSpPr>
            <a:spLocks noChangeArrowheads="1"/>
          </p:cNvSpPr>
          <p:nvPr/>
        </p:nvSpPr>
        <p:spPr bwMode="auto">
          <a:xfrm>
            <a:off x="228600" y="2831574"/>
            <a:ext cx="63246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dirty="0">
                <a:solidFill>
                  <a:srgbClr val="000000"/>
                </a:solidFill>
              </a:rPr>
              <a:t>According to Front Office Sports, the team website saw a 675 percent increase in traffic and, that same day, the Nets’ online store saw a 304 percent increase in sales vs. an average day from the previous season</a:t>
            </a:r>
          </a:p>
          <a:p>
            <a:pPr eaLnBrk="1" hangingPunct="1"/>
            <a:endParaRPr lang="en-US" altLang="en-US" sz="2000" b="0" dirty="0">
              <a:solidFill>
                <a:srgbClr val="000000"/>
              </a:solidFill>
            </a:endParaRPr>
          </a:p>
          <a:p>
            <a:pPr eaLnBrk="1" hangingPunct="1"/>
            <a:r>
              <a:rPr lang="en-US" altLang="en-US" sz="2000" b="0" dirty="0">
                <a:solidFill>
                  <a:srgbClr val="000000"/>
                </a:solidFill>
              </a:rPr>
              <a:t>July 6-7 (the two days after Irving and Durant announced their intentions to sign with the Nets) accounted for nine of the team’s most engaged Instagram posts of all time, and two of their most engaged Twitter posts of all time </a:t>
            </a:r>
          </a:p>
          <a:p>
            <a:pPr eaLnBrk="1" hangingPunct="1"/>
            <a:endParaRPr kumimoji="0" lang="en-US" altLang="en-US" sz="20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53254" name="Text Box 9">
            <a:extLst>
              <a:ext uri="{FF2B5EF4-FFF2-40B4-BE49-F238E27FC236}">
                <a16:creationId xmlns:a16="http://schemas.microsoft.com/office/drawing/2014/main" id="{826DDDEB-E4E8-4274-8CC9-221964CB51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pic>
        <p:nvPicPr>
          <p:cNvPr id="5122" name="Picture 2" descr="Brooklyn Nets Logo | Brooklyn nets, Outdoor logos, Brooklyn nets ...">
            <a:extLst>
              <a:ext uri="{FF2B5EF4-FFF2-40B4-BE49-F238E27FC236}">
                <a16:creationId xmlns:a16="http://schemas.microsoft.com/office/drawing/2014/main" id="{44661E36-47E4-4C17-B463-E364B59CFC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7850" y="3821873"/>
            <a:ext cx="1682750" cy="1717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19032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blinds(horizontal)">
                                      <p:cBhvr>
                                        <p:cTn id="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9A8612E3-4547-4840-AF01-2A1E35B197F3}"/>
              </a:ext>
            </a:extLst>
          </p:cNvPr>
          <p:cNvGrpSpPr>
            <a:grpSpLocks/>
          </p:cNvGrpSpPr>
          <p:nvPr/>
        </p:nvGrpSpPr>
        <p:grpSpPr bwMode="auto">
          <a:xfrm>
            <a:off x="0" y="0"/>
            <a:ext cx="9144000" cy="976313"/>
            <a:chOff x="0" y="0"/>
            <a:chExt cx="5760" cy="615"/>
          </a:xfrm>
        </p:grpSpPr>
        <p:sp>
          <p:nvSpPr>
            <p:cNvPr id="53257" name="Text Box 3">
              <a:extLst>
                <a:ext uri="{FF2B5EF4-FFF2-40B4-BE49-F238E27FC236}">
                  <a16:creationId xmlns:a16="http://schemas.microsoft.com/office/drawing/2014/main" id="{4BE90DC0-BF24-49DC-8F8F-09A679ED447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53258" name="Text Box 4">
              <a:extLst>
                <a:ext uri="{FF2B5EF4-FFF2-40B4-BE49-F238E27FC236}">
                  <a16:creationId xmlns:a16="http://schemas.microsoft.com/office/drawing/2014/main" id="{50732EAB-35A2-474C-A140-A0FF4565DC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53250" name="Text Box 5">
            <a:extLst>
              <a:ext uri="{FF2B5EF4-FFF2-40B4-BE49-F238E27FC236}">
                <a16:creationId xmlns:a16="http://schemas.microsoft.com/office/drawing/2014/main" id="{796CD7B1-F12E-4BFB-AA94-44BFA50C9CFE}"/>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Unique Nature of                                                Sports &amp; Entertainment Products</a:t>
            </a: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 </a:t>
            </a:r>
          </a:p>
        </p:txBody>
      </p:sp>
      <p:sp>
        <p:nvSpPr>
          <p:cNvPr id="53251" name="Rectangle 6">
            <a:extLst>
              <a:ext uri="{FF2B5EF4-FFF2-40B4-BE49-F238E27FC236}">
                <a16:creationId xmlns:a16="http://schemas.microsoft.com/office/drawing/2014/main" id="{05FECD4E-C29E-4393-A0EA-068C73B26721}"/>
              </a:ext>
            </a:extLst>
          </p:cNvPr>
          <p:cNvSpPr>
            <a:spLocks noChangeArrowheads="1"/>
          </p:cNvSpPr>
          <p:nvPr/>
        </p:nvSpPr>
        <p:spPr bwMode="auto">
          <a:xfrm>
            <a:off x="381000" y="22098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1" u="none" strike="noStrike" kern="1200" cap="none" spc="0" normalizeH="0" baseline="0" noProof="0">
                <a:ln>
                  <a:noFill/>
                </a:ln>
                <a:solidFill>
                  <a:srgbClr val="000099"/>
                </a:solidFill>
                <a:effectLst/>
                <a:uLnTx/>
                <a:uFillTx/>
                <a:latin typeface="Verdana" panose="020B0604030504040204" pitchFamily="34" charset="0"/>
                <a:ea typeface="MS PGothic" panose="020B0600070205080204" pitchFamily="34" charset="-128"/>
                <a:cs typeface="+mn-cs"/>
              </a:rPr>
              <a:t>Importance of a quality product</a:t>
            </a:r>
          </a:p>
        </p:txBody>
      </p:sp>
      <p:sp>
        <p:nvSpPr>
          <p:cNvPr id="53252" name="Line 7">
            <a:extLst>
              <a:ext uri="{FF2B5EF4-FFF2-40B4-BE49-F238E27FC236}">
                <a16:creationId xmlns:a16="http://schemas.microsoft.com/office/drawing/2014/main" id="{8B3FD1A9-08A3-4CC1-885E-76A94EE3DA96}"/>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93192" name="Rectangle 8">
            <a:extLst>
              <a:ext uri="{FF2B5EF4-FFF2-40B4-BE49-F238E27FC236}">
                <a16:creationId xmlns:a16="http://schemas.microsoft.com/office/drawing/2014/main" id="{871F2952-695F-4C71-BE20-BB44CEE6B67F}"/>
              </a:ext>
            </a:extLst>
          </p:cNvPr>
          <p:cNvSpPr>
            <a:spLocks noChangeArrowheads="1"/>
          </p:cNvSpPr>
          <p:nvPr/>
        </p:nvSpPr>
        <p:spPr bwMode="auto">
          <a:xfrm>
            <a:off x="355600" y="3078301"/>
            <a:ext cx="495300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0" eaLnBrk="1" hangingPunct="1"/>
            <a:r>
              <a:rPr lang="en-US" altLang="en-US" sz="2000" b="0" dirty="0">
                <a:solidFill>
                  <a:srgbClr val="000000"/>
                </a:solidFill>
              </a:rPr>
              <a:t>When the NHL’s Phoenix Coyotes made a trade for star Phil Kessel, driving fan excitement through the roof</a:t>
            </a:r>
          </a:p>
          <a:p>
            <a:pPr lvl="0" eaLnBrk="1" hangingPunct="1"/>
            <a:endParaRPr lang="en-US" altLang="en-US" sz="2000" b="0" dirty="0">
              <a:solidFill>
                <a:srgbClr val="000000"/>
              </a:solidFill>
            </a:endParaRPr>
          </a:p>
          <a:p>
            <a:pPr lvl="0" eaLnBrk="1" hangingPunct="1"/>
            <a:r>
              <a:rPr lang="en-US" altLang="en-US" sz="2000" b="0" dirty="0">
                <a:solidFill>
                  <a:srgbClr val="000000"/>
                </a:solidFill>
              </a:rPr>
              <a:t>The trade sent a message to fans that the franchise was committed to investing in the product, and fans responded in a way that influenced the team’s bottom line</a:t>
            </a:r>
          </a:p>
        </p:txBody>
      </p:sp>
      <p:sp>
        <p:nvSpPr>
          <p:cNvPr id="53254" name="Text Box 9">
            <a:extLst>
              <a:ext uri="{FF2B5EF4-FFF2-40B4-BE49-F238E27FC236}">
                <a16:creationId xmlns:a16="http://schemas.microsoft.com/office/drawing/2014/main" id="{826DDDEB-E4E8-4274-8CC9-221964CB51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pic>
        <p:nvPicPr>
          <p:cNvPr id="10242" name="Picture 2">
            <a:extLst>
              <a:ext uri="{FF2B5EF4-FFF2-40B4-BE49-F238E27FC236}">
                <a16:creationId xmlns:a16="http://schemas.microsoft.com/office/drawing/2014/main" id="{51EADFB7-7A91-43F6-AA92-2D05D1A01F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4308" y="3152775"/>
            <a:ext cx="3095625"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53298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blinds(horizontal)">
                                      <p:cBhvr>
                                        <p:cTn id="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9A8612E3-4547-4840-AF01-2A1E35B197F3}"/>
              </a:ext>
            </a:extLst>
          </p:cNvPr>
          <p:cNvGrpSpPr>
            <a:grpSpLocks/>
          </p:cNvGrpSpPr>
          <p:nvPr/>
        </p:nvGrpSpPr>
        <p:grpSpPr bwMode="auto">
          <a:xfrm>
            <a:off x="0" y="0"/>
            <a:ext cx="9144000" cy="976313"/>
            <a:chOff x="0" y="0"/>
            <a:chExt cx="5760" cy="615"/>
          </a:xfrm>
        </p:grpSpPr>
        <p:sp>
          <p:nvSpPr>
            <p:cNvPr id="53257" name="Text Box 3">
              <a:extLst>
                <a:ext uri="{FF2B5EF4-FFF2-40B4-BE49-F238E27FC236}">
                  <a16:creationId xmlns:a16="http://schemas.microsoft.com/office/drawing/2014/main" id="{4BE90DC0-BF24-49DC-8F8F-09A679ED447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53258" name="Text Box 4">
              <a:extLst>
                <a:ext uri="{FF2B5EF4-FFF2-40B4-BE49-F238E27FC236}">
                  <a16:creationId xmlns:a16="http://schemas.microsoft.com/office/drawing/2014/main" id="{50732EAB-35A2-474C-A140-A0FF4565DC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53250" name="Text Box 5">
            <a:extLst>
              <a:ext uri="{FF2B5EF4-FFF2-40B4-BE49-F238E27FC236}">
                <a16:creationId xmlns:a16="http://schemas.microsoft.com/office/drawing/2014/main" id="{796CD7B1-F12E-4BFB-AA94-44BFA50C9CFE}"/>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Unique Nature of                                                Sports &amp; Entertainment Products</a:t>
            </a: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 </a:t>
            </a:r>
          </a:p>
        </p:txBody>
      </p:sp>
      <p:sp>
        <p:nvSpPr>
          <p:cNvPr id="53251" name="Rectangle 6">
            <a:extLst>
              <a:ext uri="{FF2B5EF4-FFF2-40B4-BE49-F238E27FC236}">
                <a16:creationId xmlns:a16="http://schemas.microsoft.com/office/drawing/2014/main" id="{05FECD4E-C29E-4393-A0EA-068C73B26721}"/>
              </a:ext>
            </a:extLst>
          </p:cNvPr>
          <p:cNvSpPr>
            <a:spLocks noChangeArrowheads="1"/>
          </p:cNvSpPr>
          <p:nvPr/>
        </p:nvSpPr>
        <p:spPr bwMode="auto">
          <a:xfrm>
            <a:off x="381000" y="22098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1" u="none" strike="noStrike" kern="1200" cap="none" spc="0" normalizeH="0" baseline="0" noProof="0">
                <a:ln>
                  <a:noFill/>
                </a:ln>
                <a:solidFill>
                  <a:srgbClr val="000099"/>
                </a:solidFill>
                <a:effectLst/>
                <a:uLnTx/>
                <a:uFillTx/>
                <a:latin typeface="Verdana" panose="020B0604030504040204" pitchFamily="34" charset="0"/>
                <a:ea typeface="MS PGothic" panose="020B0600070205080204" pitchFamily="34" charset="-128"/>
                <a:cs typeface="+mn-cs"/>
              </a:rPr>
              <a:t>Importance of a quality product</a:t>
            </a:r>
          </a:p>
        </p:txBody>
      </p:sp>
      <p:sp>
        <p:nvSpPr>
          <p:cNvPr id="53252" name="Line 7">
            <a:extLst>
              <a:ext uri="{FF2B5EF4-FFF2-40B4-BE49-F238E27FC236}">
                <a16:creationId xmlns:a16="http://schemas.microsoft.com/office/drawing/2014/main" id="{8B3FD1A9-08A3-4CC1-885E-76A94EE3DA96}"/>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93192" name="Rectangle 8">
            <a:extLst>
              <a:ext uri="{FF2B5EF4-FFF2-40B4-BE49-F238E27FC236}">
                <a16:creationId xmlns:a16="http://schemas.microsoft.com/office/drawing/2014/main" id="{871F2952-695F-4C71-BE20-BB44CEE6B67F}"/>
              </a:ext>
            </a:extLst>
          </p:cNvPr>
          <p:cNvSpPr>
            <a:spLocks noChangeArrowheads="1"/>
          </p:cNvSpPr>
          <p:nvPr/>
        </p:nvSpPr>
        <p:spPr bwMode="auto">
          <a:xfrm>
            <a:off x="4343400" y="3048069"/>
            <a:ext cx="434340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0" eaLnBrk="1" hangingPunct="1"/>
            <a:r>
              <a:rPr lang="en-US" altLang="en-US" sz="2000" b="0" dirty="0">
                <a:solidFill>
                  <a:srgbClr val="000000"/>
                </a:solidFill>
              </a:rPr>
              <a:t>According to an azcentral.com report, Coyotes’ season-ticket sales were up 600% compared to last summer, including a 550% increase in all ticket sales</a:t>
            </a:r>
          </a:p>
          <a:p>
            <a:pPr lvl="0" eaLnBrk="1" hangingPunct="1"/>
            <a:endParaRPr lang="en-US" altLang="en-US" sz="2000" b="0" dirty="0">
              <a:solidFill>
                <a:srgbClr val="000000"/>
              </a:solidFill>
            </a:endParaRPr>
          </a:p>
          <a:p>
            <a:pPr lvl="0" eaLnBrk="1" hangingPunct="1"/>
            <a:r>
              <a:rPr lang="en-US" altLang="en-US" sz="2000" b="0" dirty="0">
                <a:solidFill>
                  <a:srgbClr val="000000"/>
                </a:solidFill>
              </a:rPr>
              <a:t>The Coyotes reportedly also enjoyed an increase in website traffic, mobile app visits and social media engagement</a:t>
            </a:r>
          </a:p>
        </p:txBody>
      </p:sp>
      <p:sp>
        <p:nvSpPr>
          <p:cNvPr id="53254" name="Text Box 9">
            <a:extLst>
              <a:ext uri="{FF2B5EF4-FFF2-40B4-BE49-F238E27FC236}">
                <a16:creationId xmlns:a16="http://schemas.microsoft.com/office/drawing/2014/main" id="{826DDDEB-E4E8-4274-8CC9-221964CB51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pic>
        <p:nvPicPr>
          <p:cNvPr id="9220" name="Picture 4">
            <a:extLst>
              <a:ext uri="{FF2B5EF4-FFF2-40B4-BE49-F238E27FC236}">
                <a16:creationId xmlns:a16="http://schemas.microsoft.com/office/drawing/2014/main" id="{65159F67-D8FD-43B7-A05F-6A0CBAE57D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134853"/>
            <a:ext cx="3095625"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13291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blinds(horizontal)">
                                      <p:cBhvr>
                                        <p:cTn id="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a:extLst>
              <a:ext uri="{FF2B5EF4-FFF2-40B4-BE49-F238E27FC236}">
                <a16:creationId xmlns:a16="http://schemas.microsoft.com/office/drawing/2014/main" id="{51D56F40-D0D7-463E-907D-4AF65D306282}"/>
              </a:ext>
            </a:extLst>
          </p:cNvPr>
          <p:cNvGrpSpPr>
            <a:grpSpLocks/>
          </p:cNvGrpSpPr>
          <p:nvPr/>
        </p:nvGrpSpPr>
        <p:grpSpPr bwMode="auto">
          <a:xfrm>
            <a:off x="0" y="0"/>
            <a:ext cx="9144000" cy="976313"/>
            <a:chOff x="0" y="0"/>
            <a:chExt cx="5760" cy="615"/>
          </a:xfrm>
        </p:grpSpPr>
        <p:sp>
          <p:nvSpPr>
            <p:cNvPr id="10248" name="Text Box 3">
              <a:extLst>
                <a:ext uri="{FF2B5EF4-FFF2-40B4-BE49-F238E27FC236}">
                  <a16:creationId xmlns:a16="http://schemas.microsoft.com/office/drawing/2014/main" id="{FE95427E-BFA8-454B-929A-1083D4C26FA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0249" name="Text Box 4">
              <a:extLst>
                <a:ext uri="{FF2B5EF4-FFF2-40B4-BE49-F238E27FC236}">
                  <a16:creationId xmlns:a16="http://schemas.microsoft.com/office/drawing/2014/main" id="{AD915C75-7234-490C-840D-74B90ABF695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242" name="Text Box 5">
            <a:extLst>
              <a:ext uri="{FF2B5EF4-FFF2-40B4-BE49-F238E27FC236}">
                <a16:creationId xmlns:a16="http://schemas.microsoft.com/office/drawing/2014/main" id="{FE6B0BC1-EB99-42D7-91D3-BA507B550C4F}"/>
              </a:ext>
            </a:extLst>
          </p:cNvPr>
          <p:cNvSpPr txBox="1">
            <a:spLocks noChangeArrowheads="1"/>
          </p:cNvSpPr>
          <p:nvPr/>
        </p:nvSpPr>
        <p:spPr bwMode="auto">
          <a:xfrm>
            <a:off x="2286000" y="9906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200" b="0"/>
              <a:t>The Sports Product</a:t>
            </a:r>
          </a:p>
        </p:txBody>
      </p:sp>
      <p:sp>
        <p:nvSpPr>
          <p:cNvPr id="10243" name="Line 7">
            <a:extLst>
              <a:ext uri="{FF2B5EF4-FFF2-40B4-BE49-F238E27FC236}">
                <a16:creationId xmlns:a16="http://schemas.microsoft.com/office/drawing/2014/main" id="{EFBF3014-9678-467C-B0CC-F16017862261}"/>
              </a:ext>
            </a:extLst>
          </p:cNvPr>
          <p:cNvSpPr>
            <a:spLocks noChangeShapeType="1"/>
          </p:cNvSpPr>
          <p:nvPr/>
        </p:nvSpPr>
        <p:spPr bwMode="auto">
          <a:xfrm flipH="1">
            <a:off x="152400" y="30480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44" name="Rectangle 9">
            <a:extLst>
              <a:ext uri="{FF2B5EF4-FFF2-40B4-BE49-F238E27FC236}">
                <a16:creationId xmlns:a16="http://schemas.microsoft.com/office/drawing/2014/main" id="{6F1C37D8-AABF-4A9A-9341-79585E4D658A}"/>
              </a:ext>
            </a:extLst>
          </p:cNvPr>
          <p:cNvSpPr>
            <a:spLocks noChangeArrowheads="1"/>
          </p:cNvSpPr>
          <p:nvPr/>
        </p:nvSpPr>
        <p:spPr bwMode="auto">
          <a:xfrm>
            <a:off x="228600" y="1752600"/>
            <a:ext cx="85344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a:solidFill>
                  <a:srgbClr val="000099"/>
                </a:solidFill>
              </a:rPr>
              <a:t>Sports Product:</a:t>
            </a:r>
            <a:r>
              <a:rPr lang="en-US" altLang="en-US" b="0"/>
              <a:t>  The goods and services designed to provide benefits to a sports spectator, participant or sponsor </a:t>
            </a:r>
          </a:p>
        </p:txBody>
      </p:sp>
      <p:sp>
        <p:nvSpPr>
          <p:cNvPr id="89098" name="Rectangle 10">
            <a:extLst>
              <a:ext uri="{FF2B5EF4-FFF2-40B4-BE49-F238E27FC236}">
                <a16:creationId xmlns:a16="http://schemas.microsoft.com/office/drawing/2014/main" id="{F1805B74-5A73-4C13-8C1F-CAA2FFE2E202}"/>
              </a:ext>
            </a:extLst>
          </p:cNvPr>
          <p:cNvSpPr>
            <a:spLocks noChangeArrowheads="1"/>
          </p:cNvSpPr>
          <p:nvPr/>
        </p:nvSpPr>
        <p:spPr bwMode="auto">
          <a:xfrm>
            <a:off x="0" y="3429000"/>
            <a:ext cx="45212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b="0">
                <a:solidFill>
                  <a:srgbClr val="000099"/>
                </a:solidFill>
              </a:rPr>
              <a:t>  Licensed merchandise</a:t>
            </a:r>
          </a:p>
          <a:p>
            <a:pPr eaLnBrk="1" hangingPunct="1">
              <a:buFont typeface="Wingdings" panose="05000000000000000000" pitchFamily="2" charset="2"/>
              <a:buNone/>
            </a:pPr>
            <a:endParaRPr lang="en-US" altLang="en-US" b="0">
              <a:solidFill>
                <a:srgbClr val="000099"/>
              </a:solidFill>
            </a:endParaRPr>
          </a:p>
          <a:p>
            <a:pPr eaLnBrk="1" hangingPunct="1">
              <a:buFont typeface="Wingdings" panose="05000000000000000000" pitchFamily="2" charset="2"/>
              <a:buChar char="Ø"/>
            </a:pPr>
            <a:r>
              <a:rPr lang="en-US" altLang="en-US" b="0">
                <a:solidFill>
                  <a:srgbClr val="000099"/>
                </a:solidFill>
              </a:rPr>
              <a:t>  Participation</a:t>
            </a:r>
          </a:p>
          <a:p>
            <a:pPr eaLnBrk="1" hangingPunct="1">
              <a:buFont typeface="Wingdings" panose="05000000000000000000" pitchFamily="2" charset="2"/>
              <a:buChar char="Ø"/>
            </a:pPr>
            <a:endParaRPr lang="en-US" altLang="en-US" b="0">
              <a:solidFill>
                <a:srgbClr val="000099"/>
              </a:solidFill>
            </a:endParaRPr>
          </a:p>
          <a:p>
            <a:pPr eaLnBrk="1" hangingPunct="1">
              <a:buFont typeface="Wingdings" panose="05000000000000000000" pitchFamily="2" charset="2"/>
              <a:buChar char="Ø"/>
            </a:pPr>
            <a:r>
              <a:rPr lang="en-US" altLang="en-US" b="0">
                <a:solidFill>
                  <a:srgbClr val="000099"/>
                </a:solidFill>
              </a:rPr>
              <a:t>  Entertainment</a:t>
            </a:r>
          </a:p>
          <a:p>
            <a:pPr eaLnBrk="1" hangingPunct="1">
              <a:buFont typeface="Wingdings" panose="05000000000000000000" pitchFamily="2" charset="2"/>
              <a:buChar char="Ø"/>
            </a:pPr>
            <a:endParaRPr lang="en-US" altLang="en-US" b="0">
              <a:solidFill>
                <a:srgbClr val="000099"/>
              </a:solidFill>
            </a:endParaRPr>
          </a:p>
          <a:p>
            <a:pPr eaLnBrk="1" hangingPunct="1">
              <a:buFont typeface="Wingdings" panose="05000000000000000000" pitchFamily="2" charset="2"/>
              <a:buChar char="Ø"/>
            </a:pPr>
            <a:r>
              <a:rPr lang="en-US" altLang="en-US" b="0">
                <a:solidFill>
                  <a:srgbClr val="000099"/>
                </a:solidFill>
              </a:rPr>
              <a:t>  Equipment and apparel</a:t>
            </a:r>
          </a:p>
          <a:p>
            <a:pPr eaLnBrk="1" hangingPunct="1"/>
            <a:endParaRPr lang="en-US" altLang="en-US" b="0"/>
          </a:p>
        </p:txBody>
      </p:sp>
      <p:sp>
        <p:nvSpPr>
          <p:cNvPr id="89099" name="Rectangle 11">
            <a:extLst>
              <a:ext uri="{FF2B5EF4-FFF2-40B4-BE49-F238E27FC236}">
                <a16:creationId xmlns:a16="http://schemas.microsoft.com/office/drawing/2014/main" id="{8F4EA2EE-3BEF-4853-945C-263F4DC5C3DD}"/>
              </a:ext>
            </a:extLst>
          </p:cNvPr>
          <p:cNvSpPr>
            <a:spLocks noChangeArrowheads="1"/>
          </p:cNvSpPr>
          <p:nvPr/>
        </p:nvSpPr>
        <p:spPr bwMode="auto">
          <a:xfrm>
            <a:off x="4800600" y="2701925"/>
            <a:ext cx="40386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b="0"/>
          </a:p>
          <a:p>
            <a:pPr eaLnBrk="1" hangingPunct="1"/>
            <a:endParaRPr lang="en-US" altLang="en-US" b="0"/>
          </a:p>
          <a:p>
            <a:pPr eaLnBrk="1" hangingPunct="1">
              <a:buFont typeface="Wingdings" panose="05000000000000000000" pitchFamily="2" charset="2"/>
              <a:buChar char="Ø"/>
            </a:pPr>
            <a:r>
              <a:rPr lang="en-US" altLang="en-US" b="0">
                <a:solidFill>
                  <a:srgbClr val="000099"/>
                </a:solidFill>
              </a:rPr>
              <a:t>  Promotional items</a:t>
            </a:r>
          </a:p>
          <a:p>
            <a:pPr eaLnBrk="1" hangingPunct="1">
              <a:buFont typeface="Wingdings" panose="05000000000000000000" pitchFamily="2" charset="2"/>
              <a:buChar char="Ø"/>
            </a:pPr>
            <a:endParaRPr lang="en-US" altLang="en-US" b="0">
              <a:solidFill>
                <a:srgbClr val="000099"/>
              </a:solidFill>
            </a:endParaRPr>
          </a:p>
          <a:p>
            <a:pPr eaLnBrk="1" hangingPunct="1">
              <a:buFont typeface="Wingdings" panose="05000000000000000000" pitchFamily="2" charset="2"/>
              <a:buChar char="Ø"/>
            </a:pPr>
            <a:r>
              <a:rPr lang="en-US" altLang="en-US" b="0">
                <a:solidFill>
                  <a:srgbClr val="000099"/>
                </a:solidFill>
              </a:rPr>
              <a:t>  Sports facilities</a:t>
            </a:r>
          </a:p>
          <a:p>
            <a:pPr eaLnBrk="1" hangingPunct="1">
              <a:buFont typeface="Wingdings" panose="05000000000000000000" pitchFamily="2" charset="2"/>
              <a:buChar char="Ø"/>
            </a:pPr>
            <a:endParaRPr lang="en-US" altLang="en-US" b="0">
              <a:solidFill>
                <a:srgbClr val="000099"/>
              </a:solidFill>
            </a:endParaRPr>
          </a:p>
          <a:p>
            <a:pPr eaLnBrk="1" hangingPunct="1">
              <a:buFont typeface="Wingdings" panose="05000000000000000000" pitchFamily="2" charset="2"/>
              <a:buChar char="Ø"/>
            </a:pPr>
            <a:r>
              <a:rPr lang="en-US" altLang="en-US" b="0">
                <a:solidFill>
                  <a:srgbClr val="000099"/>
                </a:solidFill>
              </a:rPr>
              <a:t>  Marketing research</a:t>
            </a:r>
          </a:p>
          <a:p>
            <a:pPr eaLnBrk="1" hangingPunct="1">
              <a:buFont typeface="Wingdings" panose="05000000000000000000" pitchFamily="2" charset="2"/>
              <a:buChar char="Ø"/>
            </a:pPr>
            <a:endParaRPr lang="en-US" altLang="en-US" b="0">
              <a:solidFill>
                <a:srgbClr val="000099"/>
              </a:solidFill>
            </a:endParaRPr>
          </a:p>
          <a:p>
            <a:pPr eaLnBrk="1" hangingPunct="1">
              <a:buFont typeface="Wingdings" panose="05000000000000000000" pitchFamily="2" charset="2"/>
              <a:buChar char="Ø"/>
            </a:pPr>
            <a:r>
              <a:rPr lang="en-US" altLang="en-US" b="0">
                <a:solidFill>
                  <a:srgbClr val="000099"/>
                </a:solidFill>
              </a:rPr>
              <a:t>  Management services</a:t>
            </a:r>
          </a:p>
          <a:p>
            <a:pPr eaLnBrk="1" hangingPunct="1"/>
            <a:endParaRPr lang="en-US" altLang="en-US" b="0"/>
          </a:p>
        </p:txBody>
      </p:sp>
      <p:sp>
        <p:nvSpPr>
          <p:cNvPr id="10247" name="Text Box 12">
            <a:extLst>
              <a:ext uri="{FF2B5EF4-FFF2-40B4-BE49-F238E27FC236}">
                <a16:creationId xmlns:a16="http://schemas.microsoft.com/office/drawing/2014/main" id="{EC517418-A472-4562-9E9B-E5D0583EB8B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9098">
                                            <p:txEl>
                                              <p:pRg st="0" end="0"/>
                                            </p:txEl>
                                          </p:spTgt>
                                        </p:tgtEl>
                                        <p:attrNameLst>
                                          <p:attrName>style.visibility</p:attrName>
                                        </p:attrNameLst>
                                      </p:cBhvr>
                                      <p:to>
                                        <p:strVal val="visible"/>
                                      </p:to>
                                    </p:set>
                                    <p:anim calcmode="lin" valueType="num">
                                      <p:cBhvr additive="base">
                                        <p:cTn id="7" dur="500" fill="hold"/>
                                        <p:tgtEl>
                                          <p:spTgt spid="89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9098">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9098">
                                            <p:txEl>
                                              <p:pRg st="2" end="2"/>
                                            </p:txEl>
                                          </p:spTgt>
                                        </p:tgtEl>
                                        <p:attrNameLst>
                                          <p:attrName>style.visibility</p:attrName>
                                        </p:attrNameLst>
                                      </p:cBhvr>
                                      <p:to>
                                        <p:strVal val="visible"/>
                                      </p:to>
                                    </p:set>
                                    <p:anim calcmode="lin" valueType="num">
                                      <p:cBhvr additive="base">
                                        <p:cTn id="11" dur="500" fill="hold"/>
                                        <p:tgtEl>
                                          <p:spTgt spid="89098">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9098">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9098">
                                            <p:txEl>
                                              <p:pRg st="4" end="4"/>
                                            </p:txEl>
                                          </p:spTgt>
                                        </p:tgtEl>
                                        <p:attrNameLst>
                                          <p:attrName>style.visibility</p:attrName>
                                        </p:attrNameLst>
                                      </p:cBhvr>
                                      <p:to>
                                        <p:strVal val="visible"/>
                                      </p:to>
                                    </p:set>
                                    <p:anim calcmode="lin" valueType="num">
                                      <p:cBhvr additive="base">
                                        <p:cTn id="15" dur="500" fill="hold"/>
                                        <p:tgtEl>
                                          <p:spTgt spid="89098">
                                            <p:txEl>
                                              <p:pRg st="4" end="4"/>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89098">
                                            <p:txEl>
                                              <p:pRg st="4" end="4"/>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89098">
                                            <p:txEl>
                                              <p:pRg st="6" end="6"/>
                                            </p:txEl>
                                          </p:spTgt>
                                        </p:tgtEl>
                                        <p:attrNameLst>
                                          <p:attrName>style.visibility</p:attrName>
                                        </p:attrNameLst>
                                      </p:cBhvr>
                                      <p:to>
                                        <p:strVal val="visible"/>
                                      </p:to>
                                    </p:set>
                                    <p:anim calcmode="lin" valueType="num">
                                      <p:cBhvr additive="base">
                                        <p:cTn id="19" dur="500" fill="hold"/>
                                        <p:tgtEl>
                                          <p:spTgt spid="89098">
                                            <p:txEl>
                                              <p:pRg st="6" end="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9098">
                                            <p:txEl>
                                              <p:pRg st="6" end="6"/>
                                            </p:txEl>
                                          </p:spTgt>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500"/>
                            </p:stCondLst>
                            <p:childTnLst>
                              <p:par>
                                <p:cTn id="22" presetID="2" presetClass="entr" presetSubtype="2" fill="hold" nodeType="afterEffect">
                                  <p:stCondLst>
                                    <p:cond delay="0"/>
                                  </p:stCondLst>
                                  <p:childTnLst>
                                    <p:set>
                                      <p:cBhvr>
                                        <p:cTn id="23" dur="1" fill="hold">
                                          <p:stCondLst>
                                            <p:cond delay="0"/>
                                          </p:stCondLst>
                                        </p:cTn>
                                        <p:tgtEl>
                                          <p:spTgt spid="89099">
                                            <p:txEl>
                                              <p:pRg st="2" end="2"/>
                                            </p:txEl>
                                          </p:spTgt>
                                        </p:tgtEl>
                                        <p:attrNameLst>
                                          <p:attrName>style.visibility</p:attrName>
                                        </p:attrNameLst>
                                      </p:cBhvr>
                                      <p:to>
                                        <p:strVal val="visible"/>
                                      </p:to>
                                    </p:set>
                                    <p:anim calcmode="lin" valueType="num">
                                      <p:cBhvr additive="base">
                                        <p:cTn id="24" dur="500" fill="hold"/>
                                        <p:tgtEl>
                                          <p:spTgt spid="89099">
                                            <p:txEl>
                                              <p:pRg st="2" end="2"/>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89099">
                                            <p:txEl>
                                              <p:pRg st="2" end="2"/>
                                            </p:txEl>
                                          </p:spTgt>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89099">
                                            <p:txEl>
                                              <p:pRg st="4" end="4"/>
                                            </p:txEl>
                                          </p:spTgt>
                                        </p:tgtEl>
                                        <p:attrNameLst>
                                          <p:attrName>style.visibility</p:attrName>
                                        </p:attrNameLst>
                                      </p:cBhvr>
                                      <p:to>
                                        <p:strVal val="visible"/>
                                      </p:to>
                                    </p:set>
                                    <p:anim calcmode="lin" valueType="num">
                                      <p:cBhvr additive="base">
                                        <p:cTn id="28" dur="500" fill="hold"/>
                                        <p:tgtEl>
                                          <p:spTgt spid="89099">
                                            <p:txEl>
                                              <p:pRg st="4" end="4"/>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89099">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89099">
                                            <p:txEl>
                                              <p:pRg st="6" end="6"/>
                                            </p:txEl>
                                          </p:spTgt>
                                        </p:tgtEl>
                                        <p:attrNameLst>
                                          <p:attrName>style.visibility</p:attrName>
                                        </p:attrNameLst>
                                      </p:cBhvr>
                                      <p:to>
                                        <p:strVal val="visible"/>
                                      </p:to>
                                    </p:set>
                                    <p:anim calcmode="lin" valueType="num">
                                      <p:cBhvr additive="base">
                                        <p:cTn id="32" dur="500" fill="hold"/>
                                        <p:tgtEl>
                                          <p:spTgt spid="89099">
                                            <p:txEl>
                                              <p:pRg st="6" end="6"/>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89099">
                                            <p:txEl>
                                              <p:pRg st="6" end="6"/>
                                            </p:txEl>
                                          </p:spTgt>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89099">
                                            <p:txEl>
                                              <p:pRg st="8" end="8"/>
                                            </p:txEl>
                                          </p:spTgt>
                                        </p:tgtEl>
                                        <p:attrNameLst>
                                          <p:attrName>style.visibility</p:attrName>
                                        </p:attrNameLst>
                                      </p:cBhvr>
                                      <p:to>
                                        <p:strVal val="visible"/>
                                      </p:to>
                                    </p:set>
                                    <p:anim calcmode="lin" valueType="num">
                                      <p:cBhvr additive="base">
                                        <p:cTn id="36" dur="500" fill="hold"/>
                                        <p:tgtEl>
                                          <p:spTgt spid="89099">
                                            <p:txEl>
                                              <p:pRg st="8" end="8"/>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8909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9A8612E3-4547-4840-AF01-2A1E35B197F3}"/>
              </a:ext>
            </a:extLst>
          </p:cNvPr>
          <p:cNvGrpSpPr>
            <a:grpSpLocks/>
          </p:cNvGrpSpPr>
          <p:nvPr/>
        </p:nvGrpSpPr>
        <p:grpSpPr bwMode="auto">
          <a:xfrm>
            <a:off x="0" y="0"/>
            <a:ext cx="9144000" cy="976313"/>
            <a:chOff x="0" y="0"/>
            <a:chExt cx="5760" cy="615"/>
          </a:xfrm>
        </p:grpSpPr>
        <p:sp>
          <p:nvSpPr>
            <p:cNvPr id="53257" name="Text Box 3">
              <a:extLst>
                <a:ext uri="{FF2B5EF4-FFF2-40B4-BE49-F238E27FC236}">
                  <a16:creationId xmlns:a16="http://schemas.microsoft.com/office/drawing/2014/main" id="{4BE90DC0-BF24-49DC-8F8F-09A679ED447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53258" name="Text Box 4">
              <a:extLst>
                <a:ext uri="{FF2B5EF4-FFF2-40B4-BE49-F238E27FC236}">
                  <a16:creationId xmlns:a16="http://schemas.microsoft.com/office/drawing/2014/main" id="{50732EAB-35A2-474C-A140-A0FF4565DC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53250" name="Text Box 5">
            <a:extLst>
              <a:ext uri="{FF2B5EF4-FFF2-40B4-BE49-F238E27FC236}">
                <a16:creationId xmlns:a16="http://schemas.microsoft.com/office/drawing/2014/main" id="{796CD7B1-F12E-4BFB-AA94-44BFA50C9CFE}"/>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Unique Nature of                                                Sports &amp; Entertainment Products</a:t>
            </a: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 </a:t>
            </a:r>
          </a:p>
        </p:txBody>
      </p:sp>
      <p:sp>
        <p:nvSpPr>
          <p:cNvPr id="53251" name="Rectangle 6">
            <a:extLst>
              <a:ext uri="{FF2B5EF4-FFF2-40B4-BE49-F238E27FC236}">
                <a16:creationId xmlns:a16="http://schemas.microsoft.com/office/drawing/2014/main" id="{05FECD4E-C29E-4393-A0EA-068C73B26721}"/>
              </a:ext>
            </a:extLst>
          </p:cNvPr>
          <p:cNvSpPr>
            <a:spLocks noChangeArrowheads="1"/>
          </p:cNvSpPr>
          <p:nvPr/>
        </p:nvSpPr>
        <p:spPr bwMode="auto">
          <a:xfrm>
            <a:off x="381000" y="2209800"/>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1" u="none" strike="noStrike" kern="1200" cap="none" spc="0" normalizeH="0" baseline="0" noProof="0">
                <a:ln>
                  <a:noFill/>
                </a:ln>
                <a:solidFill>
                  <a:srgbClr val="000099"/>
                </a:solidFill>
                <a:effectLst/>
                <a:uLnTx/>
                <a:uFillTx/>
                <a:latin typeface="Verdana" panose="020B0604030504040204" pitchFamily="34" charset="0"/>
                <a:ea typeface="MS PGothic" panose="020B0600070205080204" pitchFamily="34" charset="-128"/>
                <a:cs typeface="+mn-cs"/>
              </a:rPr>
              <a:t>Importance of a quality product</a:t>
            </a:r>
          </a:p>
        </p:txBody>
      </p:sp>
      <p:sp>
        <p:nvSpPr>
          <p:cNvPr id="53252" name="Line 7">
            <a:extLst>
              <a:ext uri="{FF2B5EF4-FFF2-40B4-BE49-F238E27FC236}">
                <a16:creationId xmlns:a16="http://schemas.microsoft.com/office/drawing/2014/main" id="{8B3FD1A9-08A3-4CC1-885E-76A94EE3DA96}"/>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endParaRPr>
          </a:p>
        </p:txBody>
      </p:sp>
      <p:sp>
        <p:nvSpPr>
          <p:cNvPr id="93192" name="Rectangle 8">
            <a:extLst>
              <a:ext uri="{FF2B5EF4-FFF2-40B4-BE49-F238E27FC236}">
                <a16:creationId xmlns:a16="http://schemas.microsoft.com/office/drawing/2014/main" id="{871F2952-695F-4C71-BE20-BB44CEE6B67F}"/>
              </a:ext>
            </a:extLst>
          </p:cNvPr>
          <p:cNvSpPr>
            <a:spLocks noChangeArrowheads="1"/>
          </p:cNvSpPr>
          <p:nvPr/>
        </p:nvSpPr>
        <p:spPr bwMode="auto">
          <a:xfrm>
            <a:off x="4343400" y="2894181"/>
            <a:ext cx="43434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0" eaLnBrk="1" hangingPunct="1"/>
            <a:r>
              <a:rPr lang="en-US" altLang="en-US" sz="2000" b="0" dirty="0">
                <a:solidFill>
                  <a:srgbClr val="000000"/>
                </a:solidFill>
              </a:rPr>
              <a:t>In 2020, Tom Brady departed New England through free agency and became a Tampa Bay Buccaneer</a:t>
            </a:r>
          </a:p>
          <a:p>
            <a:pPr lvl="0" eaLnBrk="1" hangingPunct="1"/>
            <a:endParaRPr lang="en-US" altLang="en-US" sz="2000" b="0" dirty="0">
              <a:solidFill>
                <a:srgbClr val="000000"/>
              </a:solidFill>
            </a:endParaRPr>
          </a:p>
          <a:p>
            <a:pPr lvl="0" eaLnBrk="1" hangingPunct="1"/>
            <a:r>
              <a:rPr lang="en-US" altLang="en-US" sz="2000" b="0" dirty="0">
                <a:solidFill>
                  <a:srgbClr val="000000"/>
                </a:solidFill>
              </a:rPr>
              <a:t>According to Fanatics, Brady instantly became the top-selling player across all sports, and the top-three selling products were been Tom Brady jerseys, both men and women</a:t>
            </a:r>
          </a:p>
        </p:txBody>
      </p:sp>
      <p:sp>
        <p:nvSpPr>
          <p:cNvPr id="53254" name="Text Box 9">
            <a:extLst>
              <a:ext uri="{FF2B5EF4-FFF2-40B4-BE49-F238E27FC236}">
                <a16:creationId xmlns:a16="http://schemas.microsoft.com/office/drawing/2014/main" id="{826DDDEB-E4E8-4274-8CC9-221964CB513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pic>
        <p:nvPicPr>
          <p:cNvPr id="12290" name="Picture 2">
            <a:extLst>
              <a:ext uri="{FF2B5EF4-FFF2-40B4-BE49-F238E27FC236}">
                <a16:creationId xmlns:a16="http://schemas.microsoft.com/office/drawing/2014/main" id="{61D0CD6D-F3F3-486C-92DB-AD8F70B8D3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085305"/>
            <a:ext cx="3095625"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99776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blinds(horizontal)">
                                      <p:cBhvr>
                                        <p:cTn id="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Group 2">
            <a:extLst>
              <a:ext uri="{FF2B5EF4-FFF2-40B4-BE49-F238E27FC236}">
                <a16:creationId xmlns:a16="http://schemas.microsoft.com/office/drawing/2014/main" id="{DAF12FCB-2BB0-4FA5-9E86-D6D9894430D3}"/>
              </a:ext>
            </a:extLst>
          </p:cNvPr>
          <p:cNvGrpSpPr>
            <a:grpSpLocks/>
          </p:cNvGrpSpPr>
          <p:nvPr/>
        </p:nvGrpSpPr>
        <p:grpSpPr bwMode="auto">
          <a:xfrm>
            <a:off x="0" y="0"/>
            <a:ext cx="9144000" cy="976313"/>
            <a:chOff x="0" y="0"/>
            <a:chExt cx="5760" cy="615"/>
          </a:xfrm>
        </p:grpSpPr>
        <p:sp>
          <p:nvSpPr>
            <p:cNvPr id="55302" name="Text Box 3">
              <a:extLst>
                <a:ext uri="{FF2B5EF4-FFF2-40B4-BE49-F238E27FC236}">
                  <a16:creationId xmlns:a16="http://schemas.microsoft.com/office/drawing/2014/main" id="{35A274CE-4282-47D0-A5EE-147FD1240DA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55303" name="Text Box 4">
              <a:extLst>
                <a:ext uri="{FF2B5EF4-FFF2-40B4-BE49-F238E27FC236}">
                  <a16:creationId xmlns:a16="http://schemas.microsoft.com/office/drawing/2014/main" id="{5EEC11E0-9A33-4878-9F8C-5499973A63D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55298" name="Rectangle 5">
            <a:extLst>
              <a:ext uri="{FF2B5EF4-FFF2-40B4-BE49-F238E27FC236}">
                <a16:creationId xmlns:a16="http://schemas.microsoft.com/office/drawing/2014/main" id="{3E09BC20-401D-4427-9B05-2A5342199C27}"/>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293894" name="Rectangle 6">
            <a:extLst>
              <a:ext uri="{FF2B5EF4-FFF2-40B4-BE49-F238E27FC236}">
                <a16:creationId xmlns:a16="http://schemas.microsoft.com/office/drawing/2014/main" id="{236ECF93-1608-4962-A290-EEC306F61725}"/>
              </a:ext>
            </a:extLst>
          </p:cNvPr>
          <p:cNvSpPr>
            <a:spLocks noChangeArrowheads="1"/>
          </p:cNvSpPr>
          <p:nvPr/>
        </p:nvSpPr>
        <p:spPr bwMode="auto">
          <a:xfrm>
            <a:off x="533400" y="2971800"/>
            <a:ext cx="83820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solidFill>
                  <a:srgbClr val="FF0000"/>
                </a:solidFill>
              </a:rPr>
              <a:t>Research published by an assistant professor at Harvard Business School recently suggested that </a:t>
            </a:r>
            <a:r>
              <a:rPr lang="ja-JP" altLang="en-US" b="0">
                <a:solidFill>
                  <a:srgbClr val="FF0000"/>
                </a:solidFill>
              </a:rPr>
              <a:t>“</a:t>
            </a:r>
            <a:r>
              <a:rPr lang="en-US" altLang="ja-JP" b="0">
                <a:solidFill>
                  <a:srgbClr val="FF0000"/>
                </a:solidFill>
              </a:rPr>
              <a:t>When a school goes from being mediocre to being great on the football field, applications increase by 18.7 percent.  To attain similar effects, a school has to either decrease its tuition by 3.8 percent or increase the quality of its education by recruiting higher-quality faculty who are paid five percent more in the academic labor market.</a:t>
            </a:r>
            <a:r>
              <a:rPr lang="ja-JP" altLang="en-US" b="0">
                <a:solidFill>
                  <a:srgbClr val="FF0000"/>
                </a:solidFill>
              </a:rPr>
              <a:t>”</a:t>
            </a:r>
            <a:r>
              <a:rPr lang="en-US" altLang="ja-JP" b="0">
                <a:solidFill>
                  <a:srgbClr val="FF0000"/>
                </a:solidFill>
              </a:rPr>
              <a:t> </a:t>
            </a:r>
            <a:endParaRPr lang="en-US" altLang="en-US" b="0">
              <a:solidFill>
                <a:srgbClr val="FF0000"/>
              </a:solidFill>
            </a:endParaRPr>
          </a:p>
        </p:txBody>
      </p:sp>
      <p:sp>
        <p:nvSpPr>
          <p:cNvPr id="55300" name="Text Box 7">
            <a:extLst>
              <a:ext uri="{FF2B5EF4-FFF2-40B4-BE49-F238E27FC236}">
                <a16:creationId xmlns:a16="http://schemas.microsoft.com/office/drawing/2014/main" id="{96C1FA3D-3731-4463-9FA9-4153B9B8D6B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55301" name="Picture 7" descr="I:\temp\har.png">
            <a:extLst>
              <a:ext uri="{FF2B5EF4-FFF2-40B4-BE49-F238E27FC236}">
                <a16:creationId xmlns:a16="http://schemas.microsoft.com/office/drawing/2014/main" id="{4153949C-57C1-420C-B38D-1A2308DEE3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635125"/>
            <a:ext cx="4373563"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3894"/>
                                        </p:tgtEl>
                                        <p:attrNameLst>
                                          <p:attrName>style.visibility</p:attrName>
                                        </p:attrNameLst>
                                      </p:cBhvr>
                                      <p:to>
                                        <p:strVal val="visible"/>
                                      </p:to>
                                    </p:set>
                                    <p:anim calcmode="lin" valueType="num">
                                      <p:cBhvr additive="base">
                                        <p:cTn id="7" dur="500" fill="hold"/>
                                        <p:tgtEl>
                                          <p:spTgt spid="293894"/>
                                        </p:tgtEl>
                                        <p:attrNameLst>
                                          <p:attrName>ppt_x</p:attrName>
                                        </p:attrNameLst>
                                      </p:cBhvr>
                                      <p:tavLst>
                                        <p:tav tm="0">
                                          <p:val>
                                            <p:strVal val="0-#ppt_w/2"/>
                                          </p:val>
                                        </p:tav>
                                        <p:tav tm="100000">
                                          <p:val>
                                            <p:strVal val="#ppt_x"/>
                                          </p:val>
                                        </p:tav>
                                      </p:tavLst>
                                    </p:anim>
                                    <p:anim calcmode="lin" valueType="num">
                                      <p:cBhvr additive="base">
                                        <p:cTn id="8" dur="500" fill="hold"/>
                                        <p:tgtEl>
                                          <p:spTgt spid="2938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4"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Group 2">
            <a:extLst>
              <a:ext uri="{FF2B5EF4-FFF2-40B4-BE49-F238E27FC236}">
                <a16:creationId xmlns:a16="http://schemas.microsoft.com/office/drawing/2014/main" id="{C4A4C32F-53B2-4272-8EEB-F71D5E80C509}"/>
              </a:ext>
            </a:extLst>
          </p:cNvPr>
          <p:cNvGrpSpPr>
            <a:grpSpLocks/>
          </p:cNvGrpSpPr>
          <p:nvPr/>
        </p:nvGrpSpPr>
        <p:grpSpPr bwMode="auto">
          <a:xfrm>
            <a:off x="0" y="0"/>
            <a:ext cx="9144000" cy="976313"/>
            <a:chOff x="0" y="0"/>
            <a:chExt cx="5760" cy="615"/>
          </a:xfrm>
        </p:grpSpPr>
        <p:sp>
          <p:nvSpPr>
            <p:cNvPr id="63493" name="Text Box 3">
              <a:extLst>
                <a:ext uri="{FF2B5EF4-FFF2-40B4-BE49-F238E27FC236}">
                  <a16:creationId xmlns:a16="http://schemas.microsoft.com/office/drawing/2014/main" id="{CCDCA72A-CED3-4424-B4D2-E00346E0B6F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63494" name="Text Box 4">
              <a:extLst>
                <a:ext uri="{FF2B5EF4-FFF2-40B4-BE49-F238E27FC236}">
                  <a16:creationId xmlns:a16="http://schemas.microsoft.com/office/drawing/2014/main" id="{AA64AA29-D01B-4A1E-AB77-1235559AA47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3490" name="Rectangle 5">
            <a:extLst>
              <a:ext uri="{FF2B5EF4-FFF2-40B4-BE49-F238E27FC236}">
                <a16:creationId xmlns:a16="http://schemas.microsoft.com/office/drawing/2014/main" id="{AE509C89-4528-4E89-A7E9-FE005A642CF1}"/>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63491" name="Text Box 7">
            <a:extLst>
              <a:ext uri="{FF2B5EF4-FFF2-40B4-BE49-F238E27FC236}">
                <a16:creationId xmlns:a16="http://schemas.microsoft.com/office/drawing/2014/main" id="{BB1DEB72-61D7-4307-A946-7AAB53B247D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84327" name="Text Box 1031">
            <a:extLst>
              <a:ext uri="{FF2B5EF4-FFF2-40B4-BE49-F238E27FC236}">
                <a16:creationId xmlns:a16="http://schemas.microsoft.com/office/drawing/2014/main" id="{E58EDACC-22F0-4895-84CE-DEA2B5C5A7CE}"/>
              </a:ext>
            </a:extLst>
          </p:cNvPr>
          <p:cNvSpPr txBox="1">
            <a:spLocks noChangeArrowheads="1"/>
          </p:cNvSpPr>
          <p:nvPr/>
        </p:nvSpPr>
        <p:spPr bwMode="auto">
          <a:xfrm>
            <a:off x="228600" y="2057400"/>
            <a:ext cx="8534400" cy="4340225"/>
          </a:xfrm>
          <a:prstGeom prst="rect">
            <a:avLst/>
          </a:prstGeom>
          <a:noFill/>
          <a:ln>
            <a:noFill/>
          </a:ln>
          <a:effectLst/>
        </p:spPr>
        <p:txBody>
          <a:bodyPr>
            <a:spAutoFit/>
          </a:bodyPr>
          <a:lstStyle/>
          <a:p>
            <a:pPr eaLnBrk="1" hangingPunct="1">
              <a:spcBef>
                <a:spcPct val="50000"/>
              </a:spcBef>
              <a:defRPr/>
            </a:pPr>
            <a:r>
              <a:rPr lang="en-US" b="0" dirty="0">
                <a:solidFill>
                  <a:srgbClr val="FF0000"/>
                </a:solidFill>
                <a:latin typeface="Verdana" charset="0"/>
                <a:ea typeface="ＭＳ Ｐゴシック" charset="0"/>
                <a:cs typeface="Arial" charset="0"/>
              </a:rPr>
              <a:t>A trip to the NCAA Final Four will almost always result in a huge jump in apparel sales for participating schools</a:t>
            </a:r>
          </a:p>
          <a:p>
            <a:pPr eaLnBrk="1" hangingPunct="1">
              <a:spcBef>
                <a:spcPct val="50000"/>
              </a:spcBef>
              <a:defRPr/>
            </a:pPr>
            <a:r>
              <a:rPr lang="en-US" b="0" i="1" dirty="0">
                <a:latin typeface="Verdana" charset="0"/>
                <a:ea typeface="ＭＳ Ｐゴシック" charset="0"/>
                <a:cs typeface="Arial" charset="0"/>
              </a:rPr>
              <a:t>Schools participating in the </a:t>
            </a:r>
            <a:r>
              <a:rPr lang="is-IS" b="0" i="1" dirty="0">
                <a:latin typeface="Verdana" charset="0"/>
                <a:ea typeface="ＭＳ Ｐゴシック" charset="0"/>
                <a:cs typeface="Arial" charset="0"/>
              </a:rPr>
              <a:t>2017</a:t>
            </a:r>
            <a:r>
              <a:rPr lang="en-US" b="0" i="1" dirty="0">
                <a:latin typeface="Verdana" charset="0"/>
                <a:ea typeface="ＭＳ Ｐゴシック" charset="0"/>
                <a:cs typeface="Arial" charset="0"/>
              </a:rPr>
              <a:t> Final Four all enjoyed an incredible boost in merchandise sales</a:t>
            </a:r>
          </a:p>
          <a:p>
            <a:pPr eaLnBrk="1" hangingPunct="1">
              <a:spcBef>
                <a:spcPct val="50000"/>
              </a:spcBef>
              <a:defRPr/>
            </a:pPr>
            <a:r>
              <a:rPr lang="en-US" b="0" dirty="0">
                <a:solidFill>
                  <a:schemeClr val="accent6">
                    <a:lumMod val="50000"/>
                  </a:schemeClr>
                </a:solidFill>
                <a:latin typeface="Verdana" charset="0"/>
                <a:ea typeface="ＭＳ Ｐゴシック" charset="0"/>
                <a:cs typeface="ＭＳ Ｐゴシック" charset="0"/>
              </a:rPr>
              <a:t>According to Forbes, sales of Gonzaga gear went up 825%, South Carolina sales jumped 660%, Oregon saw sales grow by 325% and North Carolina merchandise sales increased by 110%</a:t>
            </a:r>
          </a:p>
          <a:p>
            <a:pPr eaLnBrk="1" hangingPunct="1">
              <a:spcBef>
                <a:spcPct val="50000"/>
              </a:spcBef>
              <a:defRPr/>
            </a:pPr>
            <a:endParaRPr lang="en-US" b="0" dirty="0">
              <a:latin typeface="Verdana" charset="0"/>
              <a:ea typeface="ＭＳ Ｐゴシック" charset="0"/>
              <a:cs typeface="Arial"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Group 2">
            <a:extLst>
              <a:ext uri="{FF2B5EF4-FFF2-40B4-BE49-F238E27FC236}">
                <a16:creationId xmlns:a16="http://schemas.microsoft.com/office/drawing/2014/main" id="{8C349B21-DC87-49BB-87EC-A6CA8BBACA1B}"/>
              </a:ext>
            </a:extLst>
          </p:cNvPr>
          <p:cNvGrpSpPr>
            <a:grpSpLocks/>
          </p:cNvGrpSpPr>
          <p:nvPr/>
        </p:nvGrpSpPr>
        <p:grpSpPr bwMode="auto">
          <a:xfrm>
            <a:off x="0" y="0"/>
            <a:ext cx="9144000" cy="976313"/>
            <a:chOff x="0" y="0"/>
            <a:chExt cx="5760" cy="615"/>
          </a:xfrm>
        </p:grpSpPr>
        <p:sp>
          <p:nvSpPr>
            <p:cNvPr id="69638" name="Text Box 3">
              <a:extLst>
                <a:ext uri="{FF2B5EF4-FFF2-40B4-BE49-F238E27FC236}">
                  <a16:creationId xmlns:a16="http://schemas.microsoft.com/office/drawing/2014/main" id="{5A43D547-115D-4D04-9EEC-02B2543DE32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69639" name="Text Box 4">
              <a:extLst>
                <a:ext uri="{FF2B5EF4-FFF2-40B4-BE49-F238E27FC236}">
                  <a16:creationId xmlns:a16="http://schemas.microsoft.com/office/drawing/2014/main" id="{441773EF-ACA9-4628-ACFD-D3FCF4B9B87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69634" name="Rectangle 5">
            <a:extLst>
              <a:ext uri="{FF2B5EF4-FFF2-40B4-BE49-F238E27FC236}">
                <a16:creationId xmlns:a16="http://schemas.microsoft.com/office/drawing/2014/main" id="{A04A54FD-3E1F-4F8C-B3E4-BBED02C46869}"/>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69635" name="Text Box 7">
            <a:extLst>
              <a:ext uri="{FF2B5EF4-FFF2-40B4-BE49-F238E27FC236}">
                <a16:creationId xmlns:a16="http://schemas.microsoft.com/office/drawing/2014/main" id="{95BDF435-561F-4737-AA6C-4A927B0F512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69636" name="Rectangle 2">
            <a:extLst>
              <a:ext uri="{FF2B5EF4-FFF2-40B4-BE49-F238E27FC236}">
                <a16:creationId xmlns:a16="http://schemas.microsoft.com/office/drawing/2014/main" id="{13EF3234-4090-4FDC-A510-D5568204C332}"/>
              </a:ext>
            </a:extLst>
          </p:cNvPr>
          <p:cNvSpPr>
            <a:spLocks noChangeArrowheads="1"/>
          </p:cNvSpPr>
          <p:nvPr/>
        </p:nvSpPr>
        <p:spPr bwMode="auto">
          <a:xfrm>
            <a:off x="304800" y="1676400"/>
            <a:ext cx="85344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dirty="0">
                <a:solidFill>
                  <a:srgbClr val="A9AA13"/>
                </a:solidFill>
              </a:rPr>
              <a:t>In 2018, the University of Maryland, Baltimore County made history when they, as a sixteen seed in the NCAA men’s national basketball tournament, defeated the number one-seeded University of Virginia</a:t>
            </a:r>
          </a:p>
          <a:p>
            <a:pPr eaLnBrk="1" hangingPunct="1"/>
            <a:endParaRPr lang="en-US" altLang="en-US" sz="2000" b="0" dirty="0">
              <a:solidFill>
                <a:srgbClr val="A9AA13"/>
              </a:solidFill>
            </a:endParaRPr>
          </a:p>
          <a:p>
            <a:pPr eaLnBrk="1" hangingPunct="1"/>
            <a:r>
              <a:rPr lang="en-US" altLang="en-US" sz="2000" b="0" dirty="0">
                <a:solidFill>
                  <a:srgbClr val="A9AA13"/>
                </a:solidFill>
              </a:rPr>
              <a:t>Two days after the </a:t>
            </a:r>
            <a:r>
              <a:rPr lang="en-US" altLang="en-US" sz="2000" b="0" dirty="0" err="1">
                <a:solidFill>
                  <a:srgbClr val="A9AA13"/>
                </a:solidFill>
              </a:rPr>
              <a:t>Retreiver’s</a:t>
            </a:r>
            <a:r>
              <a:rPr lang="en-US" altLang="en-US" sz="2000" b="0" dirty="0">
                <a:solidFill>
                  <a:srgbClr val="A9AA13"/>
                </a:solidFill>
              </a:rPr>
              <a:t> historic win, the school’s official bookstore announced that it had already surpassed its yearly online merchandise sales </a:t>
            </a:r>
            <a:endParaRPr lang="en-US" altLang="en-US" sz="4400" b="0" dirty="0">
              <a:solidFill>
                <a:srgbClr val="A9AA13"/>
              </a:solidFill>
            </a:endParaRPr>
          </a:p>
        </p:txBody>
      </p:sp>
      <p:pic>
        <p:nvPicPr>
          <p:cNvPr id="69637" name="Picture 4">
            <a:extLst>
              <a:ext uri="{FF2B5EF4-FFF2-40B4-BE49-F238E27FC236}">
                <a16:creationId xmlns:a16="http://schemas.microsoft.com/office/drawing/2014/main" id="{D944D3A2-D438-48C4-A980-913DB9138C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4343400"/>
            <a:ext cx="32766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1" name="Group 2">
            <a:extLst>
              <a:ext uri="{FF2B5EF4-FFF2-40B4-BE49-F238E27FC236}">
                <a16:creationId xmlns:a16="http://schemas.microsoft.com/office/drawing/2014/main" id="{D6D6EAB8-76C9-4FDC-BE41-932F33DE783A}"/>
              </a:ext>
            </a:extLst>
          </p:cNvPr>
          <p:cNvGrpSpPr>
            <a:grpSpLocks/>
          </p:cNvGrpSpPr>
          <p:nvPr/>
        </p:nvGrpSpPr>
        <p:grpSpPr bwMode="auto">
          <a:xfrm>
            <a:off x="0" y="0"/>
            <a:ext cx="9144000" cy="976313"/>
            <a:chOff x="0" y="0"/>
            <a:chExt cx="5760" cy="615"/>
          </a:xfrm>
        </p:grpSpPr>
        <p:sp>
          <p:nvSpPr>
            <p:cNvPr id="71686" name="Text Box 3">
              <a:extLst>
                <a:ext uri="{FF2B5EF4-FFF2-40B4-BE49-F238E27FC236}">
                  <a16:creationId xmlns:a16="http://schemas.microsoft.com/office/drawing/2014/main" id="{FFE4C9B2-A8A0-4646-B1AC-2342DAE7E81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71687" name="Text Box 4">
              <a:extLst>
                <a:ext uri="{FF2B5EF4-FFF2-40B4-BE49-F238E27FC236}">
                  <a16:creationId xmlns:a16="http://schemas.microsoft.com/office/drawing/2014/main" id="{CE6F3EE4-2A07-4081-A8D1-8CD79965E0A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1682" name="Rectangle 5">
            <a:extLst>
              <a:ext uri="{FF2B5EF4-FFF2-40B4-BE49-F238E27FC236}">
                <a16:creationId xmlns:a16="http://schemas.microsoft.com/office/drawing/2014/main" id="{AAD9DF7B-67E3-40D1-8B57-EC2C804801A8}"/>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71683" name="Text Box 7">
            <a:extLst>
              <a:ext uri="{FF2B5EF4-FFF2-40B4-BE49-F238E27FC236}">
                <a16:creationId xmlns:a16="http://schemas.microsoft.com/office/drawing/2014/main" id="{677C8895-EC65-4022-A2A9-E0A8B425413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1684" name="Rectangle 2">
            <a:extLst>
              <a:ext uri="{FF2B5EF4-FFF2-40B4-BE49-F238E27FC236}">
                <a16:creationId xmlns:a16="http://schemas.microsoft.com/office/drawing/2014/main" id="{9377E496-7B84-4260-BA37-BBF475795184}"/>
              </a:ext>
            </a:extLst>
          </p:cNvPr>
          <p:cNvSpPr>
            <a:spLocks noChangeArrowheads="1"/>
          </p:cNvSpPr>
          <p:nvPr/>
        </p:nvSpPr>
        <p:spPr bwMode="auto">
          <a:xfrm>
            <a:off x="381000" y="1752600"/>
            <a:ext cx="37338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000" b="0" dirty="0"/>
              <a:t>Thanks to a Final Four appearance in the 2018 men’s NCAA basketball tournament, the Loyola University athletics department enjoyed an outpouring of support from donors</a:t>
            </a:r>
          </a:p>
          <a:p>
            <a:pPr eaLnBrk="1" hangingPunct="1"/>
            <a:endParaRPr lang="en-US" altLang="en-US" sz="2000" b="0" dirty="0"/>
          </a:p>
          <a:p>
            <a:pPr eaLnBrk="1" hangingPunct="1"/>
            <a:r>
              <a:rPr lang="en-US" altLang="en-US" sz="2000" b="0" dirty="0"/>
              <a:t>According to </a:t>
            </a:r>
            <a:r>
              <a:rPr lang="en-US" altLang="en-US" sz="2000" b="0" i="1" dirty="0"/>
              <a:t>Forbes</a:t>
            </a:r>
            <a:r>
              <a:rPr lang="en-US" altLang="en-US" sz="2000" b="0" dirty="0"/>
              <a:t>, the Ramblers’ athletic department received a 660% increase in athletics donations over the previous year</a:t>
            </a:r>
          </a:p>
        </p:txBody>
      </p:sp>
      <p:pic>
        <p:nvPicPr>
          <p:cNvPr id="71685" name="Picture 10" descr="https://thumbor.forbes.com/thumbor/960x0/https%3A%2F%2Fblogs-images.forbes.com%2Fkristidosh%2Ffiles%2F2018%2F06%2FLoyola_Madness-to-Momentum-Infographic.jpg">
            <a:extLst>
              <a:ext uri="{FF2B5EF4-FFF2-40B4-BE49-F238E27FC236}">
                <a16:creationId xmlns:a16="http://schemas.microsoft.com/office/drawing/2014/main" id="{200DC0BB-4310-43D8-9136-905294F1EB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1828800"/>
            <a:ext cx="45720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29" name="Group 2">
            <a:extLst>
              <a:ext uri="{FF2B5EF4-FFF2-40B4-BE49-F238E27FC236}">
                <a16:creationId xmlns:a16="http://schemas.microsoft.com/office/drawing/2014/main" id="{30B8205C-C9C5-4EC5-AB65-43D082DFFAED}"/>
              </a:ext>
            </a:extLst>
          </p:cNvPr>
          <p:cNvGrpSpPr>
            <a:grpSpLocks/>
          </p:cNvGrpSpPr>
          <p:nvPr/>
        </p:nvGrpSpPr>
        <p:grpSpPr bwMode="auto">
          <a:xfrm>
            <a:off x="0" y="0"/>
            <a:ext cx="9144000" cy="976313"/>
            <a:chOff x="0" y="0"/>
            <a:chExt cx="5760" cy="615"/>
          </a:xfrm>
        </p:grpSpPr>
        <p:sp>
          <p:nvSpPr>
            <p:cNvPr id="73734" name="Text Box 3">
              <a:extLst>
                <a:ext uri="{FF2B5EF4-FFF2-40B4-BE49-F238E27FC236}">
                  <a16:creationId xmlns:a16="http://schemas.microsoft.com/office/drawing/2014/main" id="{1595103A-AAE7-41D9-A1A4-8DA2D4AD7C4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73735" name="Text Box 4">
              <a:extLst>
                <a:ext uri="{FF2B5EF4-FFF2-40B4-BE49-F238E27FC236}">
                  <a16:creationId xmlns:a16="http://schemas.microsoft.com/office/drawing/2014/main" id="{4CA31775-729A-4805-84CC-B5FF54DAB3D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3730" name="Rectangle 5">
            <a:extLst>
              <a:ext uri="{FF2B5EF4-FFF2-40B4-BE49-F238E27FC236}">
                <a16:creationId xmlns:a16="http://schemas.microsoft.com/office/drawing/2014/main" id="{FE12A3E0-B581-43C7-BC12-FCA7E0BC2290}"/>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73731" name="Text Box 7">
            <a:extLst>
              <a:ext uri="{FF2B5EF4-FFF2-40B4-BE49-F238E27FC236}">
                <a16:creationId xmlns:a16="http://schemas.microsoft.com/office/drawing/2014/main" id="{1904E9F9-829A-4383-AEEA-28AF64074CA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3732" name="Text Box 7">
            <a:extLst>
              <a:ext uri="{FF2B5EF4-FFF2-40B4-BE49-F238E27FC236}">
                <a16:creationId xmlns:a16="http://schemas.microsoft.com/office/drawing/2014/main" id="{9C149049-7AA7-45B5-AE70-9A903B1F00EB}"/>
              </a:ext>
            </a:extLst>
          </p:cNvPr>
          <p:cNvSpPr txBox="1">
            <a:spLocks noChangeArrowheads="1"/>
          </p:cNvSpPr>
          <p:nvPr/>
        </p:nvSpPr>
        <p:spPr bwMode="auto">
          <a:xfrm>
            <a:off x="762000" y="1905000"/>
            <a:ext cx="76200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solidFill>
                  <a:srgbClr val="0000FF"/>
                </a:solidFill>
                <a:cs typeface="Arial" panose="020B0604020202020204" pitchFamily="34" charset="0"/>
              </a:rPr>
              <a:t>On the contrary, when the sports team product declines, typically consumers respond by purchasing fewer tickets, less merchandise and TV ratings drop</a:t>
            </a:r>
          </a:p>
          <a:p>
            <a:pPr eaLnBrk="1" hangingPunct="1">
              <a:spcBef>
                <a:spcPct val="50000"/>
              </a:spcBef>
            </a:pPr>
            <a:endParaRPr lang="en-US" altLang="en-US" b="0" dirty="0">
              <a:solidFill>
                <a:srgbClr val="0000FF"/>
              </a:solidFill>
              <a:cs typeface="Arial" panose="020B0604020202020204" pitchFamily="34" charset="0"/>
            </a:endParaRPr>
          </a:p>
        </p:txBody>
      </p:sp>
      <p:pic>
        <p:nvPicPr>
          <p:cNvPr id="73733" name="Picture 17" descr="Screen Shot 2018-07-27 at 3.21.38 PM.png">
            <a:extLst>
              <a:ext uri="{FF2B5EF4-FFF2-40B4-BE49-F238E27FC236}">
                <a16:creationId xmlns:a16="http://schemas.microsoft.com/office/drawing/2014/main" id="{32DB575B-20D6-4D62-93B4-498B3E70E01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3810000"/>
            <a:ext cx="3330575" cy="27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2">
            <a:extLst>
              <a:ext uri="{FF2B5EF4-FFF2-40B4-BE49-F238E27FC236}">
                <a16:creationId xmlns:a16="http://schemas.microsoft.com/office/drawing/2014/main" id="{E998B266-59AC-4B08-9A37-93A83F0FD358}"/>
              </a:ext>
            </a:extLst>
          </p:cNvPr>
          <p:cNvGrpSpPr>
            <a:grpSpLocks/>
          </p:cNvGrpSpPr>
          <p:nvPr/>
        </p:nvGrpSpPr>
        <p:grpSpPr bwMode="auto">
          <a:xfrm>
            <a:off x="0" y="0"/>
            <a:ext cx="9144000" cy="976313"/>
            <a:chOff x="0" y="0"/>
            <a:chExt cx="5760" cy="615"/>
          </a:xfrm>
        </p:grpSpPr>
        <p:sp>
          <p:nvSpPr>
            <p:cNvPr id="75782" name="Text Box 3">
              <a:extLst>
                <a:ext uri="{FF2B5EF4-FFF2-40B4-BE49-F238E27FC236}">
                  <a16:creationId xmlns:a16="http://schemas.microsoft.com/office/drawing/2014/main" id="{07857995-1CB0-445A-9F69-C9351043E6E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75783" name="Text Box 4">
              <a:extLst>
                <a:ext uri="{FF2B5EF4-FFF2-40B4-BE49-F238E27FC236}">
                  <a16:creationId xmlns:a16="http://schemas.microsoft.com/office/drawing/2014/main" id="{011DCEFC-2672-4C6C-8015-74C1CB29DE5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5778" name="Rectangle 5">
            <a:extLst>
              <a:ext uri="{FF2B5EF4-FFF2-40B4-BE49-F238E27FC236}">
                <a16:creationId xmlns:a16="http://schemas.microsoft.com/office/drawing/2014/main" id="{2C46C1B7-4E76-4BCC-A035-986E2DFFC958}"/>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75779" name="Text Box 7">
            <a:extLst>
              <a:ext uri="{FF2B5EF4-FFF2-40B4-BE49-F238E27FC236}">
                <a16:creationId xmlns:a16="http://schemas.microsoft.com/office/drawing/2014/main" id="{FC8B7D05-7F43-4ACE-9392-7E5818B8205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5780" name="Text Box 7">
            <a:extLst>
              <a:ext uri="{FF2B5EF4-FFF2-40B4-BE49-F238E27FC236}">
                <a16:creationId xmlns:a16="http://schemas.microsoft.com/office/drawing/2014/main" id="{CC2E6331-2FA9-4241-B0E5-137A215069BC}"/>
              </a:ext>
            </a:extLst>
          </p:cNvPr>
          <p:cNvSpPr txBox="1">
            <a:spLocks noChangeArrowheads="1"/>
          </p:cNvSpPr>
          <p:nvPr/>
        </p:nvSpPr>
        <p:spPr bwMode="auto">
          <a:xfrm>
            <a:off x="304800" y="3124200"/>
            <a:ext cx="8458200"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200" b="0" dirty="0">
                <a:cs typeface="Arial" panose="020B0604020202020204" pitchFamily="34" charset="0"/>
              </a:rPr>
              <a:t>After claiming their first American League East title this century in 2014, Baltimore Orioles’ attendance has dropped every year for the last four years as the team continues to struggle to win baseball games </a:t>
            </a:r>
          </a:p>
          <a:p>
            <a:pPr eaLnBrk="1" hangingPunct="1">
              <a:spcBef>
                <a:spcPct val="50000"/>
              </a:spcBef>
            </a:pPr>
            <a:r>
              <a:rPr lang="en-US" altLang="en-US" sz="2200" b="0" dirty="0">
                <a:cs typeface="Arial" panose="020B0604020202020204" pitchFamily="34" charset="0"/>
              </a:rPr>
              <a:t>According to the Baltimore Sun, the team set a franchise attendance low in 2018 when they drew under 8,000 fans for an April home game (Camden Yards, the Orioles home, is one of the most historic and iconic ballparks in America)</a:t>
            </a:r>
          </a:p>
        </p:txBody>
      </p:sp>
      <p:pic>
        <p:nvPicPr>
          <p:cNvPr id="75781" name="Picture 2">
            <a:extLst>
              <a:ext uri="{FF2B5EF4-FFF2-40B4-BE49-F238E27FC236}">
                <a16:creationId xmlns:a16="http://schemas.microsoft.com/office/drawing/2014/main" id="{2BD6168B-464B-4353-977C-5939C780206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676400"/>
            <a:ext cx="246697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2">
            <a:extLst>
              <a:ext uri="{FF2B5EF4-FFF2-40B4-BE49-F238E27FC236}">
                <a16:creationId xmlns:a16="http://schemas.microsoft.com/office/drawing/2014/main" id="{E998B266-59AC-4B08-9A37-93A83F0FD358}"/>
              </a:ext>
            </a:extLst>
          </p:cNvPr>
          <p:cNvGrpSpPr>
            <a:grpSpLocks/>
          </p:cNvGrpSpPr>
          <p:nvPr/>
        </p:nvGrpSpPr>
        <p:grpSpPr bwMode="auto">
          <a:xfrm>
            <a:off x="0" y="0"/>
            <a:ext cx="9144000" cy="976313"/>
            <a:chOff x="0" y="0"/>
            <a:chExt cx="5760" cy="615"/>
          </a:xfrm>
        </p:grpSpPr>
        <p:sp>
          <p:nvSpPr>
            <p:cNvPr id="75782" name="Text Box 3">
              <a:extLst>
                <a:ext uri="{FF2B5EF4-FFF2-40B4-BE49-F238E27FC236}">
                  <a16:creationId xmlns:a16="http://schemas.microsoft.com/office/drawing/2014/main" id="{07857995-1CB0-445A-9F69-C9351043E6E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75783" name="Text Box 4">
              <a:extLst>
                <a:ext uri="{FF2B5EF4-FFF2-40B4-BE49-F238E27FC236}">
                  <a16:creationId xmlns:a16="http://schemas.microsoft.com/office/drawing/2014/main" id="{011DCEFC-2672-4C6C-8015-74C1CB29DE5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5778" name="Rectangle 5">
            <a:extLst>
              <a:ext uri="{FF2B5EF4-FFF2-40B4-BE49-F238E27FC236}">
                <a16:creationId xmlns:a16="http://schemas.microsoft.com/office/drawing/2014/main" id="{2C46C1B7-4E76-4BCC-A035-986E2DFFC958}"/>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75779" name="Text Box 7">
            <a:extLst>
              <a:ext uri="{FF2B5EF4-FFF2-40B4-BE49-F238E27FC236}">
                <a16:creationId xmlns:a16="http://schemas.microsoft.com/office/drawing/2014/main" id="{FC8B7D05-7F43-4ACE-9392-7E5818B8205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5780" name="Text Box 7">
            <a:extLst>
              <a:ext uri="{FF2B5EF4-FFF2-40B4-BE49-F238E27FC236}">
                <a16:creationId xmlns:a16="http://schemas.microsoft.com/office/drawing/2014/main" id="{CC2E6331-2FA9-4241-B0E5-137A215069BC}"/>
              </a:ext>
            </a:extLst>
          </p:cNvPr>
          <p:cNvSpPr txBox="1">
            <a:spLocks noChangeArrowheads="1"/>
          </p:cNvSpPr>
          <p:nvPr/>
        </p:nvSpPr>
        <p:spPr bwMode="auto">
          <a:xfrm>
            <a:off x="533400" y="2561703"/>
            <a:ext cx="423172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200" b="0" dirty="0">
                <a:cs typeface="Arial" panose="020B0604020202020204" pitchFamily="34" charset="0"/>
              </a:rPr>
              <a:t>The struggles continued in 2019 with the franchise reaching another new attendance low at the start of season when paid attendance was announced at just 6,585 for an early season game in April</a:t>
            </a:r>
          </a:p>
        </p:txBody>
      </p:sp>
      <p:pic>
        <p:nvPicPr>
          <p:cNvPr id="75781" name="Picture 2">
            <a:extLst>
              <a:ext uri="{FF2B5EF4-FFF2-40B4-BE49-F238E27FC236}">
                <a16:creationId xmlns:a16="http://schemas.microsoft.com/office/drawing/2014/main" id="{2BD6168B-464B-4353-977C-5939C780206F}"/>
              </a:ext>
            </a:extLst>
          </p:cNvPr>
          <p:cNvPicPr>
            <a:picLocks noChangeAspect="1"/>
          </p:cNvPicPr>
          <p:nvPr/>
        </p:nvPicPr>
        <p:blipFill rotWithShape="1">
          <a:blip r:embed="rId3">
            <a:extLst>
              <a:ext uri="{28A0092B-C50C-407E-A947-70E740481C1C}">
                <a14:useLocalDpi xmlns:a14="http://schemas.microsoft.com/office/drawing/2010/main" val="0"/>
              </a:ext>
            </a:extLst>
          </a:blip>
          <a:srcRect l="21626" r="18128"/>
          <a:stretch/>
        </p:blipFill>
        <p:spPr bwMode="auto">
          <a:xfrm>
            <a:off x="5638800" y="2667000"/>
            <a:ext cx="2971800" cy="259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6288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5" name="Group 2">
            <a:extLst>
              <a:ext uri="{FF2B5EF4-FFF2-40B4-BE49-F238E27FC236}">
                <a16:creationId xmlns:a16="http://schemas.microsoft.com/office/drawing/2014/main" id="{FFD0E27A-B8C3-4EDC-995F-72957DFFF9AF}"/>
              </a:ext>
            </a:extLst>
          </p:cNvPr>
          <p:cNvGrpSpPr>
            <a:grpSpLocks/>
          </p:cNvGrpSpPr>
          <p:nvPr/>
        </p:nvGrpSpPr>
        <p:grpSpPr bwMode="auto">
          <a:xfrm>
            <a:off x="0" y="0"/>
            <a:ext cx="9144000" cy="976313"/>
            <a:chOff x="0" y="0"/>
            <a:chExt cx="5760" cy="615"/>
          </a:xfrm>
        </p:grpSpPr>
        <p:sp>
          <p:nvSpPr>
            <p:cNvPr id="77829" name="Text Box 3">
              <a:extLst>
                <a:ext uri="{FF2B5EF4-FFF2-40B4-BE49-F238E27FC236}">
                  <a16:creationId xmlns:a16="http://schemas.microsoft.com/office/drawing/2014/main" id="{BEEBEE15-D91A-4B91-97A3-8967DBAAA22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77830" name="Text Box 4">
              <a:extLst>
                <a:ext uri="{FF2B5EF4-FFF2-40B4-BE49-F238E27FC236}">
                  <a16:creationId xmlns:a16="http://schemas.microsoft.com/office/drawing/2014/main" id="{D3F3E76A-8D30-4E1C-B4D3-B31DAABF187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7826" name="Rectangle 5">
            <a:extLst>
              <a:ext uri="{FF2B5EF4-FFF2-40B4-BE49-F238E27FC236}">
                <a16:creationId xmlns:a16="http://schemas.microsoft.com/office/drawing/2014/main" id="{3E346925-38EF-4E04-80A6-30C0CFB5BE54}"/>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77827" name="Text Box 7">
            <a:extLst>
              <a:ext uri="{FF2B5EF4-FFF2-40B4-BE49-F238E27FC236}">
                <a16:creationId xmlns:a16="http://schemas.microsoft.com/office/drawing/2014/main" id="{24AAAE9D-859D-46EE-9D58-A7C1275FB8A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7828" name="Text Box 7">
            <a:extLst>
              <a:ext uri="{FF2B5EF4-FFF2-40B4-BE49-F238E27FC236}">
                <a16:creationId xmlns:a16="http://schemas.microsoft.com/office/drawing/2014/main" id="{3422705E-665F-4D07-8A7C-A3EE19FBCDCA}"/>
              </a:ext>
            </a:extLst>
          </p:cNvPr>
          <p:cNvSpPr txBox="1">
            <a:spLocks noChangeArrowheads="1"/>
          </p:cNvSpPr>
          <p:nvPr/>
        </p:nvSpPr>
        <p:spPr bwMode="auto">
          <a:xfrm>
            <a:off x="457200" y="1981200"/>
            <a:ext cx="81534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solidFill>
                  <a:srgbClr val="000090"/>
                </a:solidFill>
                <a:cs typeface="Arial" panose="020B0604020202020204" pitchFamily="34" charset="0"/>
              </a:rPr>
              <a:t>As one of the most successful basketball programs over the past several decades, UConn Huskies men’s basketball fans are used to seeing a winning product on the court.</a:t>
            </a:r>
          </a:p>
          <a:p>
            <a:pPr eaLnBrk="1" hangingPunct="1">
              <a:spcBef>
                <a:spcPct val="50000"/>
              </a:spcBef>
            </a:pPr>
            <a:r>
              <a:rPr lang="en-US" altLang="en-US" b="0" dirty="0">
                <a:solidFill>
                  <a:srgbClr val="000090"/>
                </a:solidFill>
                <a:cs typeface="Arial" panose="020B0604020202020204" pitchFamily="34" charset="0"/>
              </a:rPr>
              <a:t>Unfortunately, as the team struggled to win games the last two seasons, attendance has bottomed out. According to the Hartford Courant, attendance at UConn men’s basketball games has reached its lowest point in 30 years when the average dipped below 8,000 fans per game.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2">
            <a:extLst>
              <a:ext uri="{FF2B5EF4-FFF2-40B4-BE49-F238E27FC236}">
                <a16:creationId xmlns:a16="http://schemas.microsoft.com/office/drawing/2014/main" id="{1ADA10A4-B08F-4EC4-81F8-E1E9EA0A388A}"/>
              </a:ext>
            </a:extLst>
          </p:cNvPr>
          <p:cNvGrpSpPr>
            <a:grpSpLocks/>
          </p:cNvGrpSpPr>
          <p:nvPr/>
        </p:nvGrpSpPr>
        <p:grpSpPr bwMode="auto">
          <a:xfrm>
            <a:off x="0" y="0"/>
            <a:ext cx="9144000" cy="976313"/>
            <a:chOff x="0" y="0"/>
            <a:chExt cx="5760" cy="615"/>
          </a:xfrm>
        </p:grpSpPr>
        <p:sp>
          <p:nvSpPr>
            <p:cNvPr id="79878" name="Text Box 3">
              <a:extLst>
                <a:ext uri="{FF2B5EF4-FFF2-40B4-BE49-F238E27FC236}">
                  <a16:creationId xmlns:a16="http://schemas.microsoft.com/office/drawing/2014/main" id="{55F24330-6220-449D-BCE0-110B2D9314A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79879" name="Text Box 4">
              <a:extLst>
                <a:ext uri="{FF2B5EF4-FFF2-40B4-BE49-F238E27FC236}">
                  <a16:creationId xmlns:a16="http://schemas.microsoft.com/office/drawing/2014/main" id="{D323983A-12D1-4E5E-B445-1D0CA787348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9874" name="Rectangle 5">
            <a:extLst>
              <a:ext uri="{FF2B5EF4-FFF2-40B4-BE49-F238E27FC236}">
                <a16:creationId xmlns:a16="http://schemas.microsoft.com/office/drawing/2014/main" id="{29FE5E0F-ADB9-45DB-A424-EC3B5623210B}"/>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79875" name="Text Box 7">
            <a:extLst>
              <a:ext uri="{FF2B5EF4-FFF2-40B4-BE49-F238E27FC236}">
                <a16:creationId xmlns:a16="http://schemas.microsoft.com/office/drawing/2014/main" id="{94B1014C-AD1D-4755-A3B2-21762F1CCE5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9876" name="Text Box 7">
            <a:extLst>
              <a:ext uri="{FF2B5EF4-FFF2-40B4-BE49-F238E27FC236}">
                <a16:creationId xmlns:a16="http://schemas.microsoft.com/office/drawing/2014/main" id="{E2BEA792-7F65-41A4-BE60-64B31B45415B}"/>
              </a:ext>
            </a:extLst>
          </p:cNvPr>
          <p:cNvSpPr txBox="1">
            <a:spLocks noChangeArrowheads="1"/>
          </p:cNvSpPr>
          <p:nvPr/>
        </p:nvSpPr>
        <p:spPr bwMode="auto">
          <a:xfrm>
            <a:off x="457200" y="1752600"/>
            <a:ext cx="8153400"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200" b="0">
                <a:solidFill>
                  <a:srgbClr val="000090"/>
                </a:solidFill>
                <a:cs typeface="Arial" panose="020B0604020202020204" pitchFamily="34" charset="0"/>
              </a:rPr>
              <a:t>Meanwhile, the Huskies’ women’s team continues to dominate the competition. As they continue to put a quality product on the floor, the program continues to thrive financially.</a:t>
            </a:r>
          </a:p>
          <a:p>
            <a:pPr eaLnBrk="1" hangingPunct="1">
              <a:spcBef>
                <a:spcPct val="50000"/>
              </a:spcBef>
            </a:pPr>
            <a:r>
              <a:rPr lang="en-US" altLang="en-US" sz="2200" b="0">
                <a:solidFill>
                  <a:srgbClr val="000090"/>
                </a:solidFill>
                <a:cs typeface="Arial" panose="020B0604020202020204" pitchFamily="34" charset="0"/>
              </a:rPr>
              <a:t>According to the Hartford Courant, the UConn women had the second highest season ticket sales in the past 10 years last season while averaging 10,096 fans per game.</a:t>
            </a:r>
          </a:p>
        </p:txBody>
      </p:sp>
      <p:pic>
        <p:nvPicPr>
          <p:cNvPr id="79877" name="Picture 2">
            <a:extLst>
              <a:ext uri="{FF2B5EF4-FFF2-40B4-BE49-F238E27FC236}">
                <a16:creationId xmlns:a16="http://schemas.microsoft.com/office/drawing/2014/main" id="{655C87BC-1F74-4930-9D7C-1B0DEF8822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572000"/>
            <a:ext cx="34290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a:extLst>
              <a:ext uri="{FF2B5EF4-FFF2-40B4-BE49-F238E27FC236}">
                <a16:creationId xmlns:a16="http://schemas.microsoft.com/office/drawing/2014/main" id="{7D91FEF9-6DBC-4EF9-BCE7-E1BE56E1AEFF}"/>
              </a:ext>
            </a:extLst>
          </p:cNvPr>
          <p:cNvGrpSpPr>
            <a:grpSpLocks/>
          </p:cNvGrpSpPr>
          <p:nvPr/>
        </p:nvGrpSpPr>
        <p:grpSpPr bwMode="auto">
          <a:xfrm>
            <a:off x="0" y="0"/>
            <a:ext cx="9144000" cy="976313"/>
            <a:chOff x="0" y="0"/>
            <a:chExt cx="5760" cy="615"/>
          </a:xfrm>
        </p:grpSpPr>
        <p:sp>
          <p:nvSpPr>
            <p:cNvPr id="12299" name="Text Box 3">
              <a:extLst>
                <a:ext uri="{FF2B5EF4-FFF2-40B4-BE49-F238E27FC236}">
                  <a16:creationId xmlns:a16="http://schemas.microsoft.com/office/drawing/2014/main" id="{50125600-A43E-466B-9A47-8BD10192FB7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2300" name="Text Box 4">
              <a:extLst>
                <a:ext uri="{FF2B5EF4-FFF2-40B4-BE49-F238E27FC236}">
                  <a16:creationId xmlns:a16="http://schemas.microsoft.com/office/drawing/2014/main" id="{3642998B-F19B-4837-B930-7E36303B267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290" name="Text Box 5">
            <a:extLst>
              <a:ext uri="{FF2B5EF4-FFF2-40B4-BE49-F238E27FC236}">
                <a16:creationId xmlns:a16="http://schemas.microsoft.com/office/drawing/2014/main" id="{E68D60B1-12FF-4522-8F7B-C56B70D4C317}"/>
              </a:ext>
            </a:extLst>
          </p:cNvPr>
          <p:cNvSpPr txBox="1">
            <a:spLocks noChangeArrowheads="1"/>
          </p:cNvSpPr>
          <p:nvPr/>
        </p:nvSpPr>
        <p:spPr bwMode="auto">
          <a:xfrm>
            <a:off x="2286000" y="9906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200" b="0"/>
              <a:t>The Sports Product</a:t>
            </a:r>
          </a:p>
        </p:txBody>
      </p:sp>
      <p:sp>
        <p:nvSpPr>
          <p:cNvPr id="12291" name="Text Box 10">
            <a:extLst>
              <a:ext uri="{FF2B5EF4-FFF2-40B4-BE49-F238E27FC236}">
                <a16:creationId xmlns:a16="http://schemas.microsoft.com/office/drawing/2014/main" id="{AC2484CB-515D-4628-80DC-A55992A9AF8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299022" name="Picture 14">
            <a:extLst>
              <a:ext uri="{FF2B5EF4-FFF2-40B4-BE49-F238E27FC236}">
                <a16:creationId xmlns:a16="http://schemas.microsoft.com/office/drawing/2014/main" id="{E38CEB4C-EF6C-4103-8343-5290E46295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75166">
            <a:off x="7240588" y="1393825"/>
            <a:ext cx="1339850" cy="141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9025" name="Picture 17">
            <a:extLst>
              <a:ext uri="{FF2B5EF4-FFF2-40B4-BE49-F238E27FC236}">
                <a16:creationId xmlns:a16="http://schemas.microsoft.com/office/drawing/2014/main" id="{67F8E3D5-A408-47FD-8309-CB0BA237F7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38483">
            <a:off x="2362200" y="16764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9026" name="Picture 18">
            <a:extLst>
              <a:ext uri="{FF2B5EF4-FFF2-40B4-BE49-F238E27FC236}">
                <a16:creationId xmlns:a16="http://schemas.microsoft.com/office/drawing/2014/main" id="{518A2690-814F-4E86-BEEB-74664F6448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84453">
            <a:off x="461963" y="4297363"/>
            <a:ext cx="2667000" cy="207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9027" name="Picture 19">
            <a:extLst>
              <a:ext uri="{FF2B5EF4-FFF2-40B4-BE49-F238E27FC236}">
                <a16:creationId xmlns:a16="http://schemas.microsoft.com/office/drawing/2014/main" id="{2C1DDAC8-2289-4406-9FD4-5B8A4D08FD9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310021">
            <a:off x="4795838" y="2409825"/>
            <a:ext cx="1770062"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9028" name="Picture 20">
            <a:extLst>
              <a:ext uri="{FF2B5EF4-FFF2-40B4-BE49-F238E27FC236}">
                <a16:creationId xmlns:a16="http://schemas.microsoft.com/office/drawing/2014/main" id="{A0D9300C-5E66-4986-B3E8-0E0307EFC0C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58322">
            <a:off x="4178300" y="4602163"/>
            <a:ext cx="221615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3" name="Picture 15" descr="https://encrypted-tbn0.google.com/images?q=tbn:ANd9GcT9Zre8zI6vD6zTzH9VNGwxqM79MfrKY-6NTCNggA3gYTwQJXih">
            <a:extLst>
              <a:ext uri="{FF2B5EF4-FFF2-40B4-BE49-F238E27FC236}">
                <a16:creationId xmlns:a16="http://schemas.microsoft.com/office/drawing/2014/main" id="{B9CA2D70-5E53-4A8C-A81B-6FB39C7A932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12480">
            <a:off x="7162800" y="3352800"/>
            <a:ext cx="1457325"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5" name="Picture 17" descr="https://encrypted-tbn1.google.com/images?q=tbn:ANd9GcQ79P6rxbsr7AD32wOyBgMR5Hrs_b9IzYdBTeS_HomUQ_cX3-pT_A">
            <a:extLst>
              <a:ext uri="{FF2B5EF4-FFF2-40B4-BE49-F238E27FC236}">
                <a16:creationId xmlns:a16="http://schemas.microsoft.com/office/drawing/2014/main" id="{EAD026E6-A55D-41A4-AA3D-4CB1E6A99B4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610662">
            <a:off x="401638" y="1773238"/>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7185"/>
                                        </p:tgtEl>
                                        <p:attrNameLst>
                                          <p:attrName>style.visibility</p:attrName>
                                        </p:attrNameLst>
                                      </p:cBhvr>
                                      <p:to>
                                        <p:strVal val="visible"/>
                                      </p:to>
                                    </p:set>
                                    <p:animEffect transition="in" filter="dissolve">
                                      <p:cBhvr>
                                        <p:cTn id="7" dur="500"/>
                                        <p:tgtEl>
                                          <p:spTgt spid="7185"/>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99026"/>
                                        </p:tgtEl>
                                        <p:attrNameLst>
                                          <p:attrName>style.visibility</p:attrName>
                                        </p:attrNameLst>
                                      </p:cBhvr>
                                      <p:to>
                                        <p:strVal val="visible"/>
                                      </p:to>
                                    </p:set>
                                    <p:animEffect transition="in" filter="dissolve">
                                      <p:cBhvr>
                                        <p:cTn id="11" dur="500"/>
                                        <p:tgtEl>
                                          <p:spTgt spid="299026"/>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299025"/>
                                        </p:tgtEl>
                                        <p:attrNameLst>
                                          <p:attrName>style.visibility</p:attrName>
                                        </p:attrNameLst>
                                      </p:cBhvr>
                                      <p:to>
                                        <p:strVal val="visible"/>
                                      </p:to>
                                    </p:set>
                                    <p:animEffect transition="in" filter="dissolve">
                                      <p:cBhvr>
                                        <p:cTn id="15" dur="500"/>
                                        <p:tgtEl>
                                          <p:spTgt spid="299025"/>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299028"/>
                                        </p:tgtEl>
                                        <p:attrNameLst>
                                          <p:attrName>style.visibility</p:attrName>
                                        </p:attrNameLst>
                                      </p:cBhvr>
                                      <p:to>
                                        <p:strVal val="visible"/>
                                      </p:to>
                                    </p:set>
                                    <p:animEffect transition="in" filter="dissolve">
                                      <p:cBhvr>
                                        <p:cTn id="19" dur="500"/>
                                        <p:tgtEl>
                                          <p:spTgt spid="299028"/>
                                        </p:tgtEl>
                                      </p:cBhvr>
                                    </p:animEffect>
                                  </p:childTnLst>
                                </p:cTn>
                              </p:par>
                            </p:childTnLst>
                          </p:cTn>
                        </p:par>
                        <p:par>
                          <p:cTn id="20" fill="hold" nodeType="afterGroup">
                            <p:stCondLst>
                              <p:cond delay="2000"/>
                            </p:stCondLst>
                            <p:childTnLst>
                              <p:par>
                                <p:cTn id="21" presetID="9" presetClass="entr" presetSubtype="0" fill="hold" nodeType="afterEffect">
                                  <p:stCondLst>
                                    <p:cond delay="0"/>
                                  </p:stCondLst>
                                  <p:childTnLst>
                                    <p:set>
                                      <p:cBhvr>
                                        <p:cTn id="22" dur="1" fill="hold">
                                          <p:stCondLst>
                                            <p:cond delay="0"/>
                                          </p:stCondLst>
                                        </p:cTn>
                                        <p:tgtEl>
                                          <p:spTgt spid="299027"/>
                                        </p:tgtEl>
                                        <p:attrNameLst>
                                          <p:attrName>style.visibility</p:attrName>
                                        </p:attrNameLst>
                                      </p:cBhvr>
                                      <p:to>
                                        <p:strVal val="visible"/>
                                      </p:to>
                                    </p:set>
                                    <p:animEffect transition="in" filter="dissolve">
                                      <p:cBhvr>
                                        <p:cTn id="23" dur="500"/>
                                        <p:tgtEl>
                                          <p:spTgt spid="299027"/>
                                        </p:tgtEl>
                                      </p:cBhvr>
                                    </p:animEffect>
                                  </p:childTnLst>
                                </p:cTn>
                              </p:par>
                            </p:childTnLst>
                          </p:cTn>
                        </p:par>
                        <p:par>
                          <p:cTn id="24" fill="hold" nodeType="afterGroup">
                            <p:stCondLst>
                              <p:cond delay="2500"/>
                            </p:stCondLst>
                            <p:childTnLst>
                              <p:par>
                                <p:cTn id="25" presetID="9" presetClass="entr" presetSubtype="0" fill="hold" nodeType="afterEffect">
                                  <p:stCondLst>
                                    <p:cond delay="0"/>
                                  </p:stCondLst>
                                  <p:childTnLst>
                                    <p:set>
                                      <p:cBhvr>
                                        <p:cTn id="26" dur="1" fill="hold">
                                          <p:stCondLst>
                                            <p:cond delay="0"/>
                                          </p:stCondLst>
                                        </p:cTn>
                                        <p:tgtEl>
                                          <p:spTgt spid="7183"/>
                                        </p:tgtEl>
                                        <p:attrNameLst>
                                          <p:attrName>style.visibility</p:attrName>
                                        </p:attrNameLst>
                                      </p:cBhvr>
                                      <p:to>
                                        <p:strVal val="visible"/>
                                      </p:to>
                                    </p:set>
                                    <p:animEffect transition="in" filter="dissolve">
                                      <p:cBhvr>
                                        <p:cTn id="27" dur="500"/>
                                        <p:tgtEl>
                                          <p:spTgt spid="7183"/>
                                        </p:tgtEl>
                                      </p:cBhvr>
                                    </p:animEffect>
                                  </p:childTnLst>
                                </p:cTn>
                              </p:par>
                            </p:childTnLst>
                          </p:cTn>
                        </p:par>
                        <p:par>
                          <p:cTn id="28" fill="hold" nodeType="afterGroup">
                            <p:stCondLst>
                              <p:cond delay="3000"/>
                            </p:stCondLst>
                            <p:childTnLst>
                              <p:par>
                                <p:cTn id="29" presetID="9" presetClass="entr" presetSubtype="0" fill="hold" nodeType="afterEffect">
                                  <p:stCondLst>
                                    <p:cond delay="0"/>
                                  </p:stCondLst>
                                  <p:childTnLst>
                                    <p:set>
                                      <p:cBhvr>
                                        <p:cTn id="30" dur="1" fill="hold">
                                          <p:stCondLst>
                                            <p:cond delay="0"/>
                                          </p:stCondLst>
                                        </p:cTn>
                                        <p:tgtEl>
                                          <p:spTgt spid="299022"/>
                                        </p:tgtEl>
                                        <p:attrNameLst>
                                          <p:attrName>style.visibility</p:attrName>
                                        </p:attrNameLst>
                                      </p:cBhvr>
                                      <p:to>
                                        <p:strVal val="visible"/>
                                      </p:to>
                                    </p:set>
                                    <p:animEffect transition="in" filter="dissolve">
                                      <p:cBhvr>
                                        <p:cTn id="31" dur="500"/>
                                        <p:tgtEl>
                                          <p:spTgt spid="2990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2">
            <a:extLst>
              <a:ext uri="{FF2B5EF4-FFF2-40B4-BE49-F238E27FC236}">
                <a16:creationId xmlns:a16="http://schemas.microsoft.com/office/drawing/2014/main" id="{1ADA10A4-B08F-4EC4-81F8-E1E9EA0A388A}"/>
              </a:ext>
            </a:extLst>
          </p:cNvPr>
          <p:cNvGrpSpPr>
            <a:grpSpLocks/>
          </p:cNvGrpSpPr>
          <p:nvPr/>
        </p:nvGrpSpPr>
        <p:grpSpPr bwMode="auto">
          <a:xfrm>
            <a:off x="0" y="0"/>
            <a:ext cx="9144000" cy="976313"/>
            <a:chOff x="0" y="0"/>
            <a:chExt cx="5760" cy="615"/>
          </a:xfrm>
        </p:grpSpPr>
        <p:sp>
          <p:nvSpPr>
            <p:cNvPr id="79878" name="Text Box 3">
              <a:extLst>
                <a:ext uri="{FF2B5EF4-FFF2-40B4-BE49-F238E27FC236}">
                  <a16:creationId xmlns:a16="http://schemas.microsoft.com/office/drawing/2014/main" id="{55F24330-6220-449D-BCE0-110B2D9314A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79879" name="Text Box 4">
              <a:extLst>
                <a:ext uri="{FF2B5EF4-FFF2-40B4-BE49-F238E27FC236}">
                  <a16:creationId xmlns:a16="http://schemas.microsoft.com/office/drawing/2014/main" id="{D323983A-12D1-4E5E-B445-1D0CA787348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9874" name="Rectangle 5">
            <a:extLst>
              <a:ext uri="{FF2B5EF4-FFF2-40B4-BE49-F238E27FC236}">
                <a16:creationId xmlns:a16="http://schemas.microsoft.com/office/drawing/2014/main" id="{29FE5E0F-ADB9-45DB-A424-EC3B5623210B}"/>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79875" name="Text Box 7">
            <a:extLst>
              <a:ext uri="{FF2B5EF4-FFF2-40B4-BE49-F238E27FC236}">
                <a16:creationId xmlns:a16="http://schemas.microsoft.com/office/drawing/2014/main" id="{94B1014C-AD1D-4755-A3B2-21762F1CCE5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9876" name="Text Box 7">
            <a:extLst>
              <a:ext uri="{FF2B5EF4-FFF2-40B4-BE49-F238E27FC236}">
                <a16:creationId xmlns:a16="http://schemas.microsoft.com/office/drawing/2014/main" id="{E2BEA792-7F65-41A4-BE60-64B31B45415B}"/>
              </a:ext>
            </a:extLst>
          </p:cNvPr>
          <p:cNvSpPr txBox="1">
            <a:spLocks noChangeArrowheads="1"/>
          </p:cNvSpPr>
          <p:nvPr/>
        </p:nvSpPr>
        <p:spPr bwMode="auto">
          <a:xfrm>
            <a:off x="444500" y="4051508"/>
            <a:ext cx="586740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200" b="0" dirty="0">
                <a:solidFill>
                  <a:srgbClr val="000090"/>
                </a:solidFill>
                <a:cs typeface="Arial" panose="020B0604020202020204" pitchFamily="34" charset="0"/>
              </a:rPr>
              <a:t>As a result, the team struggled to draw fans before the MLS season was postponed as a result of the COVID-19 pandemic, with massive declines in season ticket sales leading up to the season start</a:t>
            </a:r>
          </a:p>
        </p:txBody>
      </p:sp>
      <p:pic>
        <p:nvPicPr>
          <p:cNvPr id="13314" name="Picture 2" descr="Vancouver Whitecaps FC - Wikipedia">
            <a:extLst>
              <a:ext uri="{FF2B5EF4-FFF2-40B4-BE49-F238E27FC236}">
                <a16:creationId xmlns:a16="http://schemas.microsoft.com/office/drawing/2014/main" id="{EABEDFC0-B5DC-4561-B4D7-A20EFCC9D4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3955841"/>
            <a:ext cx="1714500" cy="22193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910FE19C-F851-4470-9EF3-1094EF3728B7}"/>
              </a:ext>
            </a:extLst>
          </p:cNvPr>
          <p:cNvSpPr txBox="1"/>
          <p:nvPr/>
        </p:nvSpPr>
        <p:spPr>
          <a:xfrm>
            <a:off x="444500" y="1961773"/>
            <a:ext cx="8077200" cy="1785104"/>
          </a:xfrm>
          <a:prstGeom prst="rect">
            <a:avLst/>
          </a:prstGeom>
          <a:noFill/>
        </p:spPr>
        <p:txBody>
          <a:bodyPr wrap="square">
            <a:spAutoFit/>
          </a:bodyPr>
          <a:lstStyle/>
          <a:p>
            <a:pPr eaLnBrk="1" hangingPunct="1">
              <a:spcBef>
                <a:spcPct val="50000"/>
              </a:spcBef>
            </a:pPr>
            <a:r>
              <a:rPr lang="en-US" altLang="en-US" sz="2200" b="0" dirty="0">
                <a:solidFill>
                  <a:srgbClr val="000090"/>
                </a:solidFill>
                <a:cs typeface="Arial" panose="020B0604020202020204" pitchFamily="34" charset="0"/>
              </a:rPr>
              <a:t>The Vancouver Whitecaps, a Major League Soccer franchise with a tradition of fielding a competitive team, finished in last place last season, just two seasons removed from an appearance in the conference semifinals.  </a:t>
            </a:r>
          </a:p>
        </p:txBody>
      </p:sp>
    </p:spTree>
    <p:extLst>
      <p:ext uri="{BB962C8B-B14F-4D97-AF65-F5344CB8AC3E}">
        <p14:creationId xmlns:p14="http://schemas.microsoft.com/office/powerpoint/2010/main" val="1506719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2">
            <a:extLst>
              <a:ext uri="{FF2B5EF4-FFF2-40B4-BE49-F238E27FC236}">
                <a16:creationId xmlns:a16="http://schemas.microsoft.com/office/drawing/2014/main" id="{1ADA10A4-B08F-4EC4-81F8-E1E9EA0A388A}"/>
              </a:ext>
            </a:extLst>
          </p:cNvPr>
          <p:cNvGrpSpPr>
            <a:grpSpLocks/>
          </p:cNvGrpSpPr>
          <p:nvPr/>
        </p:nvGrpSpPr>
        <p:grpSpPr bwMode="auto">
          <a:xfrm>
            <a:off x="0" y="0"/>
            <a:ext cx="9144000" cy="976313"/>
            <a:chOff x="0" y="0"/>
            <a:chExt cx="5760" cy="615"/>
          </a:xfrm>
        </p:grpSpPr>
        <p:sp>
          <p:nvSpPr>
            <p:cNvPr id="79878" name="Text Box 3">
              <a:extLst>
                <a:ext uri="{FF2B5EF4-FFF2-40B4-BE49-F238E27FC236}">
                  <a16:creationId xmlns:a16="http://schemas.microsoft.com/office/drawing/2014/main" id="{55F24330-6220-449D-BCE0-110B2D9314A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79879" name="Text Box 4">
              <a:extLst>
                <a:ext uri="{FF2B5EF4-FFF2-40B4-BE49-F238E27FC236}">
                  <a16:creationId xmlns:a16="http://schemas.microsoft.com/office/drawing/2014/main" id="{D323983A-12D1-4E5E-B445-1D0CA787348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9874" name="Rectangle 5">
            <a:extLst>
              <a:ext uri="{FF2B5EF4-FFF2-40B4-BE49-F238E27FC236}">
                <a16:creationId xmlns:a16="http://schemas.microsoft.com/office/drawing/2014/main" id="{29FE5E0F-ADB9-45DB-A424-EC3B5623210B}"/>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79875" name="Text Box 7">
            <a:extLst>
              <a:ext uri="{FF2B5EF4-FFF2-40B4-BE49-F238E27FC236}">
                <a16:creationId xmlns:a16="http://schemas.microsoft.com/office/drawing/2014/main" id="{94B1014C-AD1D-4755-A3B2-21762F1CCE5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9876" name="Text Box 7">
            <a:extLst>
              <a:ext uri="{FF2B5EF4-FFF2-40B4-BE49-F238E27FC236}">
                <a16:creationId xmlns:a16="http://schemas.microsoft.com/office/drawing/2014/main" id="{E2BEA792-7F65-41A4-BE60-64B31B45415B}"/>
              </a:ext>
            </a:extLst>
          </p:cNvPr>
          <p:cNvSpPr txBox="1">
            <a:spLocks noChangeArrowheads="1"/>
          </p:cNvSpPr>
          <p:nvPr/>
        </p:nvSpPr>
        <p:spPr bwMode="auto">
          <a:xfrm>
            <a:off x="419100" y="1826158"/>
            <a:ext cx="8305800" cy="22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200" b="0" dirty="0">
                <a:solidFill>
                  <a:srgbClr val="FF9900"/>
                </a:solidFill>
                <a:cs typeface="Arial" panose="020B0604020202020204" pitchFamily="34" charset="0"/>
              </a:rPr>
              <a:t>Like sports, a quality product draws consumers in the entertainment industry</a:t>
            </a:r>
          </a:p>
          <a:p>
            <a:pPr eaLnBrk="1" hangingPunct="1">
              <a:spcBef>
                <a:spcPct val="50000"/>
              </a:spcBef>
            </a:pPr>
            <a:r>
              <a:rPr lang="en-US" altLang="en-US" sz="2200" b="0" dirty="0">
                <a:solidFill>
                  <a:srgbClr val="FF9900"/>
                </a:solidFill>
                <a:cs typeface="Arial" panose="020B0604020202020204" pitchFamily="34" charset="0"/>
              </a:rPr>
              <a:t>When Disney+ introduced the movie adaptation of ‘Hamilton’ over the 4th of July weekend in 2020, downloads of the app spiked by 74% in the U.S. and 46.6% globally </a:t>
            </a:r>
          </a:p>
        </p:txBody>
      </p:sp>
      <p:pic>
        <p:nvPicPr>
          <p:cNvPr id="14338" name="Picture 2" descr="Hamilton the musical release date: THIS is when Hamilton is ...">
            <a:extLst>
              <a:ext uri="{FF2B5EF4-FFF2-40B4-BE49-F238E27FC236}">
                <a16:creationId xmlns:a16="http://schemas.microsoft.com/office/drawing/2014/main" id="{CDC09707-B4A1-447A-82FD-873902F75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5100" y="4302717"/>
            <a:ext cx="3733800" cy="22149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02082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2">
            <a:extLst>
              <a:ext uri="{FF2B5EF4-FFF2-40B4-BE49-F238E27FC236}">
                <a16:creationId xmlns:a16="http://schemas.microsoft.com/office/drawing/2014/main" id="{1ADA10A4-B08F-4EC4-81F8-E1E9EA0A388A}"/>
              </a:ext>
            </a:extLst>
          </p:cNvPr>
          <p:cNvGrpSpPr>
            <a:grpSpLocks/>
          </p:cNvGrpSpPr>
          <p:nvPr/>
        </p:nvGrpSpPr>
        <p:grpSpPr bwMode="auto">
          <a:xfrm>
            <a:off x="0" y="0"/>
            <a:ext cx="9144000" cy="976313"/>
            <a:chOff x="0" y="0"/>
            <a:chExt cx="5760" cy="615"/>
          </a:xfrm>
        </p:grpSpPr>
        <p:sp>
          <p:nvSpPr>
            <p:cNvPr id="79878" name="Text Box 3">
              <a:extLst>
                <a:ext uri="{FF2B5EF4-FFF2-40B4-BE49-F238E27FC236}">
                  <a16:creationId xmlns:a16="http://schemas.microsoft.com/office/drawing/2014/main" id="{55F24330-6220-449D-BCE0-110B2D9314A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79879" name="Text Box 4">
              <a:extLst>
                <a:ext uri="{FF2B5EF4-FFF2-40B4-BE49-F238E27FC236}">
                  <a16:creationId xmlns:a16="http://schemas.microsoft.com/office/drawing/2014/main" id="{D323983A-12D1-4E5E-B445-1D0CA787348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79874" name="Rectangle 5">
            <a:extLst>
              <a:ext uri="{FF2B5EF4-FFF2-40B4-BE49-F238E27FC236}">
                <a16:creationId xmlns:a16="http://schemas.microsoft.com/office/drawing/2014/main" id="{29FE5E0F-ADB9-45DB-A424-EC3B5623210B}"/>
              </a:ext>
            </a:extLst>
          </p:cNvPr>
          <p:cNvSpPr>
            <a:spLocks noChangeArrowheads="1"/>
          </p:cNvSpPr>
          <p:nvPr/>
        </p:nvSpPr>
        <p:spPr bwMode="auto">
          <a:xfrm>
            <a:off x="0" y="914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tx2"/>
                </a:solidFill>
              </a:rPr>
              <a:t>Importance of a quality product</a:t>
            </a:r>
          </a:p>
        </p:txBody>
      </p:sp>
      <p:sp>
        <p:nvSpPr>
          <p:cNvPr id="79875" name="Text Box 7">
            <a:extLst>
              <a:ext uri="{FF2B5EF4-FFF2-40B4-BE49-F238E27FC236}">
                <a16:creationId xmlns:a16="http://schemas.microsoft.com/office/drawing/2014/main" id="{94B1014C-AD1D-4755-A3B2-21762F1CCE5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79876" name="Text Box 7">
            <a:extLst>
              <a:ext uri="{FF2B5EF4-FFF2-40B4-BE49-F238E27FC236}">
                <a16:creationId xmlns:a16="http://schemas.microsoft.com/office/drawing/2014/main" id="{E2BEA792-7F65-41A4-BE60-64B31B45415B}"/>
              </a:ext>
            </a:extLst>
          </p:cNvPr>
          <p:cNvSpPr txBox="1">
            <a:spLocks noChangeArrowheads="1"/>
          </p:cNvSpPr>
          <p:nvPr/>
        </p:nvSpPr>
        <p:spPr bwMode="auto">
          <a:xfrm>
            <a:off x="495300" y="1821492"/>
            <a:ext cx="4686300"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200" b="0" dirty="0">
                <a:solidFill>
                  <a:schemeClr val="tx1">
                    <a:lumMod val="65000"/>
                    <a:lumOff val="35000"/>
                  </a:schemeClr>
                </a:solidFill>
                <a:cs typeface="Arial" panose="020B0604020202020204" pitchFamily="34" charset="0"/>
              </a:rPr>
              <a:t>When Disney originally launched the service, it was counting on ‘The Mandalorian’ (a Star Wars spin-off) to deliver and it did, as the show was the highest-streamed show over the holiday season last year</a:t>
            </a:r>
          </a:p>
          <a:p>
            <a:pPr eaLnBrk="1" hangingPunct="1">
              <a:spcBef>
                <a:spcPct val="50000"/>
              </a:spcBef>
            </a:pPr>
            <a:r>
              <a:rPr lang="en-US" altLang="en-US" sz="2200" b="0" dirty="0">
                <a:solidFill>
                  <a:schemeClr val="tx1">
                    <a:lumMod val="65000"/>
                    <a:lumOff val="35000"/>
                  </a:schemeClr>
                </a:solidFill>
                <a:cs typeface="Arial" panose="020B0604020202020204" pitchFamily="34" charset="0"/>
              </a:rPr>
              <a:t>In 2020, Netflix broke HBO’s record for the most Emmy nominations ever, helping explain how the streaming giant has continued to grow its subscriber base</a:t>
            </a:r>
          </a:p>
        </p:txBody>
      </p:sp>
      <p:pic>
        <p:nvPicPr>
          <p:cNvPr id="15362" name="Picture 2" descr="The Mandalorian': First Episode to Reportedly Contain a Dramatic ...">
            <a:extLst>
              <a:ext uri="{FF2B5EF4-FFF2-40B4-BE49-F238E27FC236}">
                <a16:creationId xmlns:a16="http://schemas.microsoft.com/office/drawing/2014/main" id="{6DC9E9E5-32DC-4F10-9DA9-96CD607DB7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0700" y="1828800"/>
            <a:ext cx="3048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150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2">
            <a:extLst>
              <a:ext uri="{FF2B5EF4-FFF2-40B4-BE49-F238E27FC236}">
                <a16:creationId xmlns:a16="http://schemas.microsoft.com/office/drawing/2014/main" id="{6514C2EC-FB24-4A73-BBB5-FFC7E4A5D523}"/>
              </a:ext>
            </a:extLst>
          </p:cNvPr>
          <p:cNvGrpSpPr>
            <a:grpSpLocks/>
          </p:cNvGrpSpPr>
          <p:nvPr/>
        </p:nvGrpSpPr>
        <p:grpSpPr bwMode="auto">
          <a:xfrm>
            <a:off x="0" y="0"/>
            <a:ext cx="9144000" cy="976313"/>
            <a:chOff x="0" y="0"/>
            <a:chExt cx="5760" cy="615"/>
          </a:xfrm>
        </p:grpSpPr>
        <p:sp>
          <p:nvSpPr>
            <p:cNvPr id="81926" name="Text Box 3">
              <a:extLst>
                <a:ext uri="{FF2B5EF4-FFF2-40B4-BE49-F238E27FC236}">
                  <a16:creationId xmlns:a16="http://schemas.microsoft.com/office/drawing/2014/main" id="{73606B2C-427C-4FA7-AA07-3FA3A2CDC12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81927" name="Text Box 4">
              <a:extLst>
                <a:ext uri="{FF2B5EF4-FFF2-40B4-BE49-F238E27FC236}">
                  <a16:creationId xmlns:a16="http://schemas.microsoft.com/office/drawing/2014/main" id="{9B77A04A-FA15-4A15-B5E0-647E8ADA813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1922" name="Text Box 6">
            <a:extLst>
              <a:ext uri="{FF2B5EF4-FFF2-40B4-BE49-F238E27FC236}">
                <a16:creationId xmlns:a16="http://schemas.microsoft.com/office/drawing/2014/main" id="{D1373675-6CBD-48E6-B3F2-DDABFF6BA13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1923" name="Rectangle 7">
            <a:extLst>
              <a:ext uri="{FF2B5EF4-FFF2-40B4-BE49-F238E27FC236}">
                <a16:creationId xmlns:a16="http://schemas.microsoft.com/office/drawing/2014/main" id="{26FA0ADF-41E6-4C5C-B41C-F136313610F5}"/>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26313" name="Rectangle 9">
            <a:extLst>
              <a:ext uri="{FF2B5EF4-FFF2-40B4-BE49-F238E27FC236}">
                <a16:creationId xmlns:a16="http://schemas.microsoft.com/office/drawing/2014/main" id="{BB280A5D-99E3-4722-B5DD-BA13C444198F}"/>
              </a:ext>
            </a:extLst>
          </p:cNvPr>
          <p:cNvSpPr>
            <a:spLocks noChangeArrowheads="1"/>
          </p:cNvSpPr>
          <p:nvPr/>
        </p:nvSpPr>
        <p:spPr bwMode="auto">
          <a:xfrm>
            <a:off x="304800" y="1828800"/>
            <a:ext cx="8534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200" b="0"/>
              <a:t>Advancements in technology have led to new product innovations and forced an evolution in the way sports and entertainment marketers work to reach consumers </a:t>
            </a:r>
          </a:p>
        </p:txBody>
      </p:sp>
      <p:sp>
        <p:nvSpPr>
          <p:cNvPr id="3" name="Rectangle 2">
            <a:extLst>
              <a:ext uri="{FF2B5EF4-FFF2-40B4-BE49-F238E27FC236}">
                <a16:creationId xmlns:a16="http://schemas.microsoft.com/office/drawing/2014/main" id="{7D4C3BCC-DF08-448A-9104-609AA881C5FE}"/>
              </a:ext>
            </a:extLst>
          </p:cNvPr>
          <p:cNvSpPr/>
          <p:nvPr/>
        </p:nvSpPr>
        <p:spPr>
          <a:xfrm>
            <a:off x="381000" y="3048000"/>
            <a:ext cx="8382000" cy="3786188"/>
          </a:xfrm>
          <a:prstGeom prst="rect">
            <a:avLst/>
          </a:prstGeom>
        </p:spPr>
        <p:txBody>
          <a:bodyPr>
            <a:spAutoFit/>
          </a:bodyPr>
          <a:lstStyle/>
          <a:p>
            <a:pPr eaLnBrk="1" hangingPunct="1">
              <a:defRPr/>
            </a:pPr>
            <a:r>
              <a:rPr lang="en-US" sz="2000" b="0" dirty="0">
                <a:latin typeface="Verdana" charset="0"/>
                <a:ea typeface="ＭＳ Ｐゴシック" charset="0"/>
                <a:cs typeface="ＭＳ Ｐゴシック" charset="0"/>
              </a:rPr>
              <a:t>Analysts at </a:t>
            </a:r>
            <a:r>
              <a:rPr lang="en-US" sz="2000" b="0" dirty="0" err="1">
                <a:latin typeface="Verdana" charset="0"/>
                <a:ea typeface="ＭＳ Ｐゴシック" charset="0"/>
                <a:cs typeface="ＭＳ Ｐゴシック" charset="0"/>
              </a:rPr>
              <a:t>Sportz</a:t>
            </a:r>
            <a:r>
              <a:rPr lang="en-US" sz="2000" b="0" dirty="0">
                <a:latin typeface="Verdana" charset="0"/>
                <a:ea typeface="ＭＳ Ｐゴシック" charset="0"/>
                <a:cs typeface="ＭＳ Ｐゴシック" charset="0"/>
              </a:rPr>
              <a:t> Interactive identified four major technologies that are changing the way sports are being marketed:</a:t>
            </a:r>
          </a:p>
          <a:p>
            <a:pPr eaLnBrk="1" hangingPunct="1">
              <a:defRPr/>
            </a:pPr>
            <a:endParaRPr lang="en-US" sz="2000" b="0" dirty="0">
              <a:latin typeface="Verdana" charset="0"/>
              <a:ea typeface="ＭＳ Ｐゴシック" charset="0"/>
              <a:cs typeface="ＭＳ Ｐゴシック" charset="0"/>
            </a:endParaRPr>
          </a:p>
          <a:p>
            <a:pPr marL="457200" indent="-457200" eaLnBrk="1" hangingPunct="1">
              <a:buFont typeface="+mj-lt"/>
              <a:buAutoNum type="arabicPeriod"/>
              <a:defRPr/>
            </a:pPr>
            <a:r>
              <a:rPr lang="en-US" sz="2000" b="0" dirty="0">
                <a:latin typeface="Verdana" charset="0"/>
                <a:ea typeface="ＭＳ Ｐゴシック" charset="0"/>
                <a:cs typeface="ＭＳ Ｐゴシック" charset="0"/>
              </a:rPr>
              <a:t>Data-driven storytelling</a:t>
            </a:r>
          </a:p>
          <a:p>
            <a:pPr eaLnBrk="1" hangingPunct="1">
              <a:defRPr/>
            </a:pPr>
            <a:r>
              <a:rPr lang="en-US" sz="2000" b="0" dirty="0">
                <a:latin typeface="Verdana" charset="0"/>
                <a:ea typeface="ＭＳ Ｐゴシック" charset="0"/>
                <a:cs typeface="ＭＳ Ｐゴシック" charset="0"/>
              </a:rPr>
              <a:t>From </a:t>
            </a:r>
            <a:r>
              <a:rPr lang="en-US" sz="2000" b="0" dirty="0" err="1">
                <a:latin typeface="Verdana" charset="0"/>
                <a:ea typeface="ＭＳ Ｐゴシック" charset="0"/>
                <a:cs typeface="ＭＳ Ｐゴシック" charset="0"/>
              </a:rPr>
              <a:t>wearables</a:t>
            </a:r>
            <a:r>
              <a:rPr lang="en-US" sz="2000" b="0" dirty="0">
                <a:latin typeface="Verdana" charset="0"/>
                <a:ea typeface="ＭＳ Ｐゴシック" charset="0"/>
                <a:cs typeface="ＭＳ Ｐゴシック" charset="0"/>
              </a:rPr>
              <a:t> to optical tracking, more data on athletes and their performance is being captured and utilized to give fans new insight on their favorite players and teams</a:t>
            </a:r>
          </a:p>
          <a:p>
            <a:pPr eaLnBrk="1" hangingPunct="1">
              <a:defRPr/>
            </a:pPr>
            <a:endParaRPr lang="en-US" sz="2000" b="0" dirty="0">
              <a:latin typeface="Verdana" charset="0"/>
              <a:ea typeface="ＭＳ Ｐゴシック" charset="0"/>
              <a:cs typeface="ＭＳ Ｐゴシック" charset="0"/>
            </a:endParaRPr>
          </a:p>
          <a:p>
            <a:pPr eaLnBrk="1" hangingPunct="1">
              <a:defRPr/>
            </a:pPr>
            <a:r>
              <a:rPr lang="en-US" sz="2000" b="0" dirty="0">
                <a:latin typeface="Verdana" charset="0"/>
                <a:ea typeface="ＭＳ Ｐゴシック" charset="0"/>
                <a:cs typeface="ＭＳ Ｐゴシック" charset="0"/>
              </a:rPr>
              <a:t>2.   Virtual Reality</a:t>
            </a:r>
          </a:p>
          <a:p>
            <a:pPr eaLnBrk="1" hangingPunct="1">
              <a:defRPr/>
            </a:pPr>
            <a:r>
              <a:rPr lang="en-US" sz="2000" b="0" dirty="0">
                <a:latin typeface="Verdana" charset="0"/>
                <a:ea typeface="ＭＳ Ｐゴシック" charset="0"/>
                <a:cs typeface="ＭＳ Ｐゴシック" charset="0"/>
              </a:rPr>
              <a:t>VR opens a whole new realm of possibilities on how fans consume and experience sports</a:t>
            </a:r>
          </a:p>
          <a:p>
            <a:pPr eaLnBrk="1" hangingPunct="1">
              <a:defRPr/>
            </a:pPr>
            <a:endParaRPr lang="en-US" sz="2000" b="0" dirty="0">
              <a:latin typeface="Verdana" charset="0"/>
              <a:ea typeface="ＭＳ Ｐゴシック" charset="0"/>
              <a:cs typeface="ＭＳ Ｐゴシック"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26313"/>
                                        </p:tgtEl>
                                        <p:attrNameLst>
                                          <p:attrName>style.visibility</p:attrName>
                                        </p:attrNameLst>
                                      </p:cBhvr>
                                      <p:to>
                                        <p:strVal val="visible"/>
                                      </p:to>
                                    </p:set>
                                    <p:animEffect transition="in" filter="dissolve">
                                      <p:cBhvr>
                                        <p:cTn id="7" dur="1000"/>
                                        <p:tgtEl>
                                          <p:spTgt spid="226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69" name="Group 2">
            <a:extLst>
              <a:ext uri="{FF2B5EF4-FFF2-40B4-BE49-F238E27FC236}">
                <a16:creationId xmlns:a16="http://schemas.microsoft.com/office/drawing/2014/main" id="{684764A4-BBDF-4791-AD45-1C6024815D95}"/>
              </a:ext>
            </a:extLst>
          </p:cNvPr>
          <p:cNvGrpSpPr>
            <a:grpSpLocks/>
          </p:cNvGrpSpPr>
          <p:nvPr/>
        </p:nvGrpSpPr>
        <p:grpSpPr bwMode="auto">
          <a:xfrm>
            <a:off x="0" y="0"/>
            <a:ext cx="9144000" cy="976313"/>
            <a:chOff x="0" y="0"/>
            <a:chExt cx="5760" cy="615"/>
          </a:xfrm>
        </p:grpSpPr>
        <p:sp>
          <p:nvSpPr>
            <p:cNvPr id="83973" name="Text Box 3">
              <a:extLst>
                <a:ext uri="{FF2B5EF4-FFF2-40B4-BE49-F238E27FC236}">
                  <a16:creationId xmlns:a16="http://schemas.microsoft.com/office/drawing/2014/main" id="{520CF16F-A737-48A1-BA0C-3CBA90B7EE6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83974" name="Text Box 4">
              <a:extLst>
                <a:ext uri="{FF2B5EF4-FFF2-40B4-BE49-F238E27FC236}">
                  <a16:creationId xmlns:a16="http://schemas.microsoft.com/office/drawing/2014/main" id="{7ED2E7D6-436E-417B-88D3-A1B39F8CC6B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3970" name="Text Box 6">
            <a:extLst>
              <a:ext uri="{FF2B5EF4-FFF2-40B4-BE49-F238E27FC236}">
                <a16:creationId xmlns:a16="http://schemas.microsoft.com/office/drawing/2014/main" id="{5DF32418-65DB-46A6-B96D-07D3A844110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3971" name="Rectangle 7">
            <a:extLst>
              <a:ext uri="{FF2B5EF4-FFF2-40B4-BE49-F238E27FC236}">
                <a16:creationId xmlns:a16="http://schemas.microsoft.com/office/drawing/2014/main" id="{8985D45A-DA42-4AF7-8B33-714B137BF2DB}"/>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83972" name="Rectangle 2">
            <a:extLst>
              <a:ext uri="{FF2B5EF4-FFF2-40B4-BE49-F238E27FC236}">
                <a16:creationId xmlns:a16="http://schemas.microsoft.com/office/drawing/2014/main" id="{CCAF097E-FB3F-4041-A854-EDA9BD33EDFF}"/>
              </a:ext>
            </a:extLst>
          </p:cNvPr>
          <p:cNvSpPr>
            <a:spLocks noChangeArrowheads="1"/>
          </p:cNvSpPr>
          <p:nvPr/>
        </p:nvSpPr>
        <p:spPr bwMode="auto">
          <a:xfrm>
            <a:off x="381000" y="2133600"/>
            <a:ext cx="8382000"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300" b="0"/>
              <a:t>Analysts at Sportz Interactive identified four major technologies that are changing the way sports are being marketed:</a:t>
            </a:r>
          </a:p>
          <a:p>
            <a:pPr eaLnBrk="1" hangingPunct="1"/>
            <a:endParaRPr lang="en-US" altLang="en-US" sz="2000" b="0"/>
          </a:p>
          <a:p>
            <a:pPr eaLnBrk="1" hangingPunct="1"/>
            <a:r>
              <a:rPr lang="en-US" altLang="en-US" sz="2000" b="0"/>
              <a:t>3.   Social Media</a:t>
            </a:r>
          </a:p>
          <a:p>
            <a:pPr eaLnBrk="1" hangingPunct="1"/>
            <a:r>
              <a:rPr lang="en-US" altLang="en-US" sz="2000" b="0"/>
              <a:t>Fans have more access to players and teams than ever before thanks to new lines of communication that have evolved from social media</a:t>
            </a:r>
          </a:p>
          <a:p>
            <a:pPr eaLnBrk="1" hangingPunct="1"/>
            <a:endParaRPr lang="en-US" altLang="en-US" sz="2000" b="0"/>
          </a:p>
          <a:p>
            <a:pPr eaLnBrk="1" hangingPunct="1"/>
            <a:r>
              <a:rPr lang="en-US" altLang="en-US" sz="2000" b="0"/>
              <a:t>4.   Digital Sports Stadiums</a:t>
            </a:r>
          </a:p>
          <a:p>
            <a:pPr eaLnBrk="1" hangingPunct="1"/>
            <a:r>
              <a:rPr lang="en-US" altLang="en-US" sz="2000" b="0"/>
              <a:t>“Smart” arenas are trending – fans can utilize their phones to order food, find their seats, interact with athletes and access unique in-stadium content</a:t>
            </a:r>
          </a:p>
          <a:p>
            <a:pPr eaLnBrk="1" hangingPunct="1"/>
            <a:endParaRPr lang="en-US" altLang="en-US" sz="2000" b="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69" name="Group 2">
            <a:extLst>
              <a:ext uri="{FF2B5EF4-FFF2-40B4-BE49-F238E27FC236}">
                <a16:creationId xmlns:a16="http://schemas.microsoft.com/office/drawing/2014/main" id="{684764A4-BBDF-4791-AD45-1C6024815D95}"/>
              </a:ext>
            </a:extLst>
          </p:cNvPr>
          <p:cNvGrpSpPr>
            <a:grpSpLocks/>
          </p:cNvGrpSpPr>
          <p:nvPr/>
        </p:nvGrpSpPr>
        <p:grpSpPr bwMode="auto">
          <a:xfrm>
            <a:off x="0" y="0"/>
            <a:ext cx="9144000" cy="976313"/>
            <a:chOff x="0" y="0"/>
            <a:chExt cx="5760" cy="615"/>
          </a:xfrm>
        </p:grpSpPr>
        <p:sp>
          <p:nvSpPr>
            <p:cNvPr id="83973" name="Text Box 3">
              <a:extLst>
                <a:ext uri="{FF2B5EF4-FFF2-40B4-BE49-F238E27FC236}">
                  <a16:creationId xmlns:a16="http://schemas.microsoft.com/office/drawing/2014/main" id="{520CF16F-A737-48A1-BA0C-3CBA90B7EE6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83974" name="Text Box 4">
              <a:extLst>
                <a:ext uri="{FF2B5EF4-FFF2-40B4-BE49-F238E27FC236}">
                  <a16:creationId xmlns:a16="http://schemas.microsoft.com/office/drawing/2014/main" id="{7ED2E7D6-436E-417B-88D3-A1B39F8CC6B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3970" name="Text Box 6">
            <a:extLst>
              <a:ext uri="{FF2B5EF4-FFF2-40B4-BE49-F238E27FC236}">
                <a16:creationId xmlns:a16="http://schemas.microsoft.com/office/drawing/2014/main" id="{5DF32418-65DB-46A6-B96D-07D3A844110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3971" name="Rectangle 7">
            <a:extLst>
              <a:ext uri="{FF2B5EF4-FFF2-40B4-BE49-F238E27FC236}">
                <a16:creationId xmlns:a16="http://schemas.microsoft.com/office/drawing/2014/main" id="{8985D45A-DA42-4AF7-8B33-714B137BF2DB}"/>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83972" name="Rectangle 2">
            <a:extLst>
              <a:ext uri="{FF2B5EF4-FFF2-40B4-BE49-F238E27FC236}">
                <a16:creationId xmlns:a16="http://schemas.microsoft.com/office/drawing/2014/main" id="{CCAF097E-FB3F-4041-A854-EDA9BD33EDFF}"/>
              </a:ext>
            </a:extLst>
          </p:cNvPr>
          <p:cNvSpPr>
            <a:spLocks noChangeArrowheads="1"/>
          </p:cNvSpPr>
          <p:nvPr/>
        </p:nvSpPr>
        <p:spPr bwMode="auto">
          <a:xfrm>
            <a:off x="533400" y="1752600"/>
            <a:ext cx="8077200"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300" b="0" dirty="0">
                <a:solidFill>
                  <a:srgbClr val="0070C0"/>
                </a:solidFill>
              </a:rPr>
              <a:t>A recent report from Harvard Business School suggests in-venue data consumption is increasing 70-80% depending on network, with social media activity responsible for 30% of total data use, leading to connectivity issues and impatient fans struggling to load social videos</a:t>
            </a:r>
            <a:endParaRPr lang="en-US" altLang="en-US" sz="2000" b="0" dirty="0">
              <a:solidFill>
                <a:srgbClr val="0070C0"/>
              </a:solidFill>
            </a:endParaRPr>
          </a:p>
        </p:txBody>
      </p:sp>
      <p:pic>
        <p:nvPicPr>
          <p:cNvPr id="3" name="Picture 2">
            <a:extLst>
              <a:ext uri="{FF2B5EF4-FFF2-40B4-BE49-F238E27FC236}">
                <a16:creationId xmlns:a16="http://schemas.microsoft.com/office/drawing/2014/main" id="{524079C0-9F33-5F41-9096-7204BACDD53E}"/>
              </a:ext>
            </a:extLst>
          </p:cNvPr>
          <p:cNvPicPr>
            <a:picLocks noChangeAspect="1"/>
          </p:cNvPicPr>
          <p:nvPr/>
        </p:nvPicPr>
        <p:blipFill>
          <a:blip r:embed="rId3"/>
          <a:stretch>
            <a:fillRect/>
          </a:stretch>
        </p:blipFill>
        <p:spPr>
          <a:xfrm>
            <a:off x="2590800" y="4230847"/>
            <a:ext cx="4152900" cy="2251794"/>
          </a:xfrm>
          <a:prstGeom prst="rect">
            <a:avLst/>
          </a:prstGeom>
        </p:spPr>
      </p:pic>
    </p:spTree>
    <p:extLst>
      <p:ext uri="{BB962C8B-B14F-4D97-AF65-F5344CB8AC3E}">
        <p14:creationId xmlns:p14="http://schemas.microsoft.com/office/powerpoint/2010/main" val="40540249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7" name="Group 2">
            <a:extLst>
              <a:ext uri="{FF2B5EF4-FFF2-40B4-BE49-F238E27FC236}">
                <a16:creationId xmlns:a16="http://schemas.microsoft.com/office/drawing/2014/main" id="{16A00A85-9BC1-416F-81FD-0C8EB1EFE647}"/>
              </a:ext>
            </a:extLst>
          </p:cNvPr>
          <p:cNvGrpSpPr>
            <a:grpSpLocks/>
          </p:cNvGrpSpPr>
          <p:nvPr/>
        </p:nvGrpSpPr>
        <p:grpSpPr bwMode="auto">
          <a:xfrm>
            <a:off x="0" y="0"/>
            <a:ext cx="9144000" cy="976313"/>
            <a:chOff x="0" y="0"/>
            <a:chExt cx="5760" cy="615"/>
          </a:xfrm>
        </p:grpSpPr>
        <p:sp>
          <p:nvSpPr>
            <p:cNvPr id="86033" name="Text Box 3">
              <a:extLst>
                <a:ext uri="{FF2B5EF4-FFF2-40B4-BE49-F238E27FC236}">
                  <a16:creationId xmlns:a16="http://schemas.microsoft.com/office/drawing/2014/main" id="{ADE4F433-6F83-4CBD-A2F2-26EA183B9A5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86034" name="Text Box 4">
              <a:extLst>
                <a:ext uri="{FF2B5EF4-FFF2-40B4-BE49-F238E27FC236}">
                  <a16:creationId xmlns:a16="http://schemas.microsoft.com/office/drawing/2014/main" id="{6B7C4B22-6B17-4018-A83A-15F9EEC69F2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6018" name="Text Box 6">
            <a:extLst>
              <a:ext uri="{FF2B5EF4-FFF2-40B4-BE49-F238E27FC236}">
                <a16:creationId xmlns:a16="http://schemas.microsoft.com/office/drawing/2014/main" id="{C53F1D36-76F9-4BD2-A27B-07923381372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6019" name="Rectangle 7">
            <a:extLst>
              <a:ext uri="{FF2B5EF4-FFF2-40B4-BE49-F238E27FC236}">
                <a16:creationId xmlns:a16="http://schemas.microsoft.com/office/drawing/2014/main" id="{481DDAA9-8B3A-4DE7-8361-9FCCACC521B4}"/>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86020" name="Rectangle 1">
            <a:extLst>
              <a:ext uri="{FF2B5EF4-FFF2-40B4-BE49-F238E27FC236}">
                <a16:creationId xmlns:a16="http://schemas.microsoft.com/office/drawing/2014/main" id="{D23A94CA-3DBA-48F1-9C46-97161DBB4308}"/>
              </a:ext>
            </a:extLst>
          </p:cNvPr>
          <p:cNvSpPr>
            <a:spLocks noChangeArrowheads="1"/>
          </p:cNvSpPr>
          <p:nvPr/>
        </p:nvSpPr>
        <p:spPr bwMode="auto">
          <a:xfrm>
            <a:off x="3276600" y="2057400"/>
            <a:ext cx="2743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a:t>PODCASTING</a:t>
            </a:r>
          </a:p>
        </p:txBody>
      </p:sp>
      <p:pic>
        <p:nvPicPr>
          <p:cNvPr id="86021" name="Picture 2">
            <a:extLst>
              <a:ext uri="{FF2B5EF4-FFF2-40B4-BE49-F238E27FC236}">
                <a16:creationId xmlns:a16="http://schemas.microsoft.com/office/drawing/2014/main" id="{FDBB417A-8E64-4DB0-B64D-17A03A58CB0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2819400"/>
            <a:ext cx="2552700" cy="360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2" name="Picture 4">
            <a:extLst>
              <a:ext uri="{FF2B5EF4-FFF2-40B4-BE49-F238E27FC236}">
                <a16:creationId xmlns:a16="http://schemas.microsoft.com/office/drawing/2014/main" id="{6CF27613-35A6-4377-8FCB-7B9A084DE8A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77937">
            <a:off x="350838" y="1722438"/>
            <a:ext cx="1597025"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3" name="Picture 7" descr="Screen Shot 2018-07-27 at 3.31.01 PM.png">
            <a:extLst>
              <a:ext uri="{FF2B5EF4-FFF2-40B4-BE49-F238E27FC236}">
                <a16:creationId xmlns:a16="http://schemas.microsoft.com/office/drawing/2014/main" id="{5D0BB464-FEA7-483C-8120-0DA49383A08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758750">
            <a:off x="5905500" y="3465513"/>
            <a:ext cx="1150938" cy="116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4" name="Picture 8" descr="Screen Shot 2018-07-27 at 3.31.07 PM.png">
            <a:extLst>
              <a:ext uri="{FF2B5EF4-FFF2-40B4-BE49-F238E27FC236}">
                <a16:creationId xmlns:a16="http://schemas.microsoft.com/office/drawing/2014/main" id="{B71EB65A-FE81-4CD2-B14F-F400EF6F6D7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234566">
            <a:off x="2162175" y="1790700"/>
            <a:ext cx="1144588"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5" name="Picture 9" descr="Screen Shot 2018-07-27 at 3.31.13 PM.png">
            <a:extLst>
              <a:ext uri="{FF2B5EF4-FFF2-40B4-BE49-F238E27FC236}">
                <a16:creationId xmlns:a16="http://schemas.microsoft.com/office/drawing/2014/main" id="{58ADB946-E2BF-4AB3-BCC1-E8F8E9E2A75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rot="-421122">
            <a:off x="7402513" y="3744913"/>
            <a:ext cx="1522412"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6" name="Picture 10" descr="Screen Shot 2018-07-27 at 3.31.20 PM.png">
            <a:extLst>
              <a:ext uri="{FF2B5EF4-FFF2-40B4-BE49-F238E27FC236}">
                <a16:creationId xmlns:a16="http://schemas.microsoft.com/office/drawing/2014/main" id="{B3636ED2-4883-4931-90C1-C9C76E342E93}"/>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rot="385538">
            <a:off x="5768975" y="5021263"/>
            <a:ext cx="1468438"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7" name="Picture 12" descr="Screen Shot 2018-07-27 at 3.30.41 PM.png">
            <a:extLst>
              <a:ext uri="{FF2B5EF4-FFF2-40B4-BE49-F238E27FC236}">
                <a16:creationId xmlns:a16="http://schemas.microsoft.com/office/drawing/2014/main" id="{68540491-5D68-4745-93AF-B347B23918AA}"/>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38200" y="4800600"/>
            <a:ext cx="2379663" cy="17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8" name="Picture 13" descr="Screen Shot 2018-07-27 at 3.30.21 PM.png">
            <a:extLst>
              <a:ext uri="{FF2B5EF4-FFF2-40B4-BE49-F238E27FC236}">
                <a16:creationId xmlns:a16="http://schemas.microsoft.com/office/drawing/2014/main" id="{5CADF858-77BC-4D7A-A4E9-B5A0BD00013A}"/>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1209170">
            <a:off x="488950" y="3467100"/>
            <a:ext cx="1331913" cy="140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9" name="Picture 14" descr="Screen Shot 2018-07-27 at 3.30.14 PM.png">
            <a:extLst>
              <a:ext uri="{FF2B5EF4-FFF2-40B4-BE49-F238E27FC236}">
                <a16:creationId xmlns:a16="http://schemas.microsoft.com/office/drawing/2014/main" id="{D8D87E18-5B0C-495F-BC71-807ECECF639E}"/>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315200" y="1447800"/>
            <a:ext cx="1730375" cy="195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30" name="Picture 15" descr="Screen Shot 2018-07-27 at 3.29.54 PM.png">
            <a:extLst>
              <a:ext uri="{FF2B5EF4-FFF2-40B4-BE49-F238E27FC236}">
                <a16:creationId xmlns:a16="http://schemas.microsoft.com/office/drawing/2014/main" id="{D7433D93-934C-473D-9B2A-A675095A310F}"/>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rot="696540">
            <a:off x="2111375" y="3108325"/>
            <a:ext cx="1500188"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31" name="Picture 16" descr="Screen Shot 2018-07-27 at 3.30.00 PM.png">
            <a:extLst>
              <a:ext uri="{FF2B5EF4-FFF2-40B4-BE49-F238E27FC236}">
                <a16:creationId xmlns:a16="http://schemas.microsoft.com/office/drawing/2014/main" id="{4939C3FB-F67D-4C8A-90C8-CDA878617080}"/>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rot="-817213">
            <a:off x="7467600" y="5638800"/>
            <a:ext cx="142240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32" name="Picture 27" descr="Screen Shot 2018-07-27 at 3.31.53 PM.png">
            <a:extLst>
              <a:ext uri="{FF2B5EF4-FFF2-40B4-BE49-F238E27FC236}">
                <a16:creationId xmlns:a16="http://schemas.microsoft.com/office/drawing/2014/main" id="{21C2D455-503D-4222-8CAC-86AF3001E0EA}"/>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rot="411258">
            <a:off x="6007100" y="1833563"/>
            <a:ext cx="1317625"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5" name="Group 2">
            <a:extLst>
              <a:ext uri="{FF2B5EF4-FFF2-40B4-BE49-F238E27FC236}">
                <a16:creationId xmlns:a16="http://schemas.microsoft.com/office/drawing/2014/main" id="{69662FFD-2F85-410F-AD9D-0C133AB8752F}"/>
              </a:ext>
            </a:extLst>
          </p:cNvPr>
          <p:cNvGrpSpPr>
            <a:grpSpLocks/>
          </p:cNvGrpSpPr>
          <p:nvPr/>
        </p:nvGrpSpPr>
        <p:grpSpPr bwMode="auto">
          <a:xfrm>
            <a:off x="0" y="0"/>
            <a:ext cx="9144000" cy="976313"/>
            <a:chOff x="0" y="0"/>
            <a:chExt cx="5760" cy="615"/>
          </a:xfrm>
        </p:grpSpPr>
        <p:sp>
          <p:nvSpPr>
            <p:cNvPr id="88070" name="Text Box 3">
              <a:extLst>
                <a:ext uri="{FF2B5EF4-FFF2-40B4-BE49-F238E27FC236}">
                  <a16:creationId xmlns:a16="http://schemas.microsoft.com/office/drawing/2014/main" id="{3C06F925-2B9E-4931-A2E7-AD329AAB33D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88071" name="Text Box 4">
              <a:extLst>
                <a:ext uri="{FF2B5EF4-FFF2-40B4-BE49-F238E27FC236}">
                  <a16:creationId xmlns:a16="http://schemas.microsoft.com/office/drawing/2014/main" id="{36A7C2A9-B2C6-483B-B4ED-AECADFB8037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88066" name="Text Box 5">
            <a:extLst>
              <a:ext uri="{FF2B5EF4-FFF2-40B4-BE49-F238E27FC236}">
                <a16:creationId xmlns:a16="http://schemas.microsoft.com/office/drawing/2014/main" id="{6CC5DF94-F205-4F63-972C-3E2D163994D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88067" name="Rectangle 6">
            <a:extLst>
              <a:ext uri="{FF2B5EF4-FFF2-40B4-BE49-F238E27FC236}">
                <a16:creationId xmlns:a16="http://schemas.microsoft.com/office/drawing/2014/main" id="{DB53C37E-096D-48D6-9CD0-128B9CFD9F18}"/>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28360" name="Rectangle 8">
            <a:extLst>
              <a:ext uri="{FF2B5EF4-FFF2-40B4-BE49-F238E27FC236}">
                <a16:creationId xmlns:a16="http://schemas.microsoft.com/office/drawing/2014/main" id="{A742F64A-E1C7-4E26-87E0-5418331BED39}"/>
              </a:ext>
            </a:extLst>
          </p:cNvPr>
          <p:cNvSpPr>
            <a:spLocks noChangeArrowheads="1"/>
          </p:cNvSpPr>
          <p:nvPr/>
        </p:nvSpPr>
        <p:spPr bwMode="auto">
          <a:xfrm>
            <a:off x="304800" y="1752600"/>
            <a:ext cx="5334000"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solidFill>
                  <a:srgbClr val="000099"/>
                </a:solidFill>
              </a:rPr>
              <a:t>The NHL</a:t>
            </a:r>
            <a:r>
              <a:rPr lang="ja-JP" altLang="en-US" b="0">
                <a:solidFill>
                  <a:srgbClr val="000099"/>
                </a:solidFill>
              </a:rPr>
              <a:t>’</a:t>
            </a:r>
            <a:r>
              <a:rPr lang="en-US" altLang="ja-JP" b="0">
                <a:solidFill>
                  <a:srgbClr val="000099"/>
                </a:solidFill>
              </a:rPr>
              <a:t>s league website (nhl.com) features a podcast page which includes podcasts of its NHL radio show (</a:t>
            </a:r>
            <a:r>
              <a:rPr lang="ja-JP" altLang="en-US" b="0">
                <a:solidFill>
                  <a:srgbClr val="000099"/>
                </a:solidFill>
              </a:rPr>
              <a:t>“</a:t>
            </a:r>
            <a:r>
              <a:rPr lang="en-US" altLang="ja-JP" b="0">
                <a:solidFill>
                  <a:srgbClr val="000099"/>
                </a:solidFill>
              </a:rPr>
              <a:t>This Week in the NHL</a:t>
            </a:r>
            <a:r>
              <a:rPr lang="ja-JP" altLang="en-US" b="0">
                <a:solidFill>
                  <a:srgbClr val="000099"/>
                </a:solidFill>
              </a:rPr>
              <a:t>”</a:t>
            </a:r>
            <a:r>
              <a:rPr lang="en-US" altLang="ja-JP" b="0">
                <a:solidFill>
                  <a:srgbClr val="000099"/>
                </a:solidFill>
              </a:rPr>
              <a:t>) and podcasts for individual teams in both audio and video format (the Minnesota Wild podcast show is referred to as the </a:t>
            </a:r>
            <a:r>
              <a:rPr lang="ja-JP" altLang="en-US" b="0">
                <a:solidFill>
                  <a:srgbClr val="000099"/>
                </a:solidFill>
              </a:rPr>
              <a:t>“</a:t>
            </a:r>
            <a:r>
              <a:rPr lang="en-US" altLang="ja-JP" b="0">
                <a:solidFill>
                  <a:srgbClr val="000099"/>
                </a:solidFill>
              </a:rPr>
              <a:t>pondcast</a:t>
            </a:r>
            <a:r>
              <a:rPr lang="ja-JP" altLang="en-US" b="0">
                <a:solidFill>
                  <a:srgbClr val="000099"/>
                </a:solidFill>
              </a:rPr>
              <a:t>”</a:t>
            </a:r>
            <a:r>
              <a:rPr lang="en-US" altLang="ja-JP" b="0">
                <a:solidFill>
                  <a:srgbClr val="000099"/>
                </a:solidFill>
              </a:rPr>
              <a:t>, St. Louis Blues have a </a:t>
            </a:r>
            <a:r>
              <a:rPr lang="ja-JP" altLang="en-US" b="0">
                <a:solidFill>
                  <a:srgbClr val="000099"/>
                </a:solidFill>
              </a:rPr>
              <a:t>“</a:t>
            </a:r>
            <a:r>
              <a:rPr lang="en-US" altLang="ja-JP" b="0">
                <a:solidFill>
                  <a:srgbClr val="000099"/>
                </a:solidFill>
              </a:rPr>
              <a:t>BluesCast</a:t>
            </a:r>
            <a:r>
              <a:rPr lang="ja-JP" altLang="en-US" b="0">
                <a:solidFill>
                  <a:srgbClr val="000099"/>
                </a:solidFill>
              </a:rPr>
              <a:t>”</a:t>
            </a:r>
            <a:r>
              <a:rPr lang="en-US" altLang="ja-JP" b="0">
                <a:solidFill>
                  <a:srgbClr val="000099"/>
                </a:solidFill>
              </a:rPr>
              <a:t>, Washington Capitals have a </a:t>
            </a:r>
            <a:r>
              <a:rPr lang="ja-JP" altLang="en-US" b="0">
                <a:solidFill>
                  <a:srgbClr val="000099"/>
                </a:solidFill>
              </a:rPr>
              <a:t>“</a:t>
            </a:r>
            <a:r>
              <a:rPr lang="en-US" altLang="ja-JP" b="0">
                <a:solidFill>
                  <a:srgbClr val="000099"/>
                </a:solidFill>
              </a:rPr>
              <a:t>Caps Report</a:t>
            </a:r>
            <a:r>
              <a:rPr lang="ja-JP" altLang="en-US" b="0">
                <a:solidFill>
                  <a:srgbClr val="000099"/>
                </a:solidFill>
              </a:rPr>
              <a:t>”</a:t>
            </a:r>
            <a:r>
              <a:rPr lang="en-US" altLang="ja-JP" b="0">
                <a:solidFill>
                  <a:srgbClr val="000099"/>
                </a:solidFill>
              </a:rPr>
              <a:t> etc.)</a:t>
            </a:r>
            <a:r>
              <a:rPr lang="en-US" altLang="ja-JP">
                <a:solidFill>
                  <a:srgbClr val="000099"/>
                </a:solidFill>
              </a:rPr>
              <a:t> </a:t>
            </a:r>
            <a:endParaRPr lang="en-US" altLang="en-US">
              <a:solidFill>
                <a:srgbClr val="000099"/>
              </a:solidFill>
            </a:endParaRPr>
          </a:p>
        </p:txBody>
      </p:sp>
      <p:pic>
        <p:nvPicPr>
          <p:cNvPr id="228370" name="Picture 18">
            <a:extLst>
              <a:ext uri="{FF2B5EF4-FFF2-40B4-BE49-F238E27FC236}">
                <a16:creationId xmlns:a16="http://schemas.microsoft.com/office/drawing/2014/main" id="{5BB6F1D6-8DC2-4F04-B310-09D623D956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2590800"/>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28360"/>
                                        </p:tgtEl>
                                        <p:attrNameLst>
                                          <p:attrName>style.visibility</p:attrName>
                                        </p:attrNameLst>
                                      </p:cBhvr>
                                      <p:to>
                                        <p:strVal val="visible"/>
                                      </p:to>
                                    </p:set>
                                    <p:animEffect transition="in" filter="diamond(in)">
                                      <p:cBhvr>
                                        <p:cTn id="7" dur="1000"/>
                                        <p:tgtEl>
                                          <p:spTgt spid="228360"/>
                                        </p:tgtEl>
                                      </p:cBhvr>
                                    </p:animEffect>
                                  </p:childTnLst>
                                </p:cTn>
                              </p:par>
                            </p:childTnLst>
                          </p:cTn>
                        </p:par>
                        <p:par>
                          <p:cTn id="8" fill="hold" nodeType="afterGroup">
                            <p:stCondLst>
                              <p:cond delay="1000"/>
                            </p:stCondLst>
                            <p:childTnLst>
                              <p:par>
                                <p:cTn id="9" presetID="9" presetClass="entr" presetSubtype="0" fill="hold" nodeType="afterEffect">
                                  <p:stCondLst>
                                    <p:cond delay="0"/>
                                  </p:stCondLst>
                                  <p:childTnLst>
                                    <p:set>
                                      <p:cBhvr>
                                        <p:cTn id="10" dur="1" fill="hold">
                                          <p:stCondLst>
                                            <p:cond delay="0"/>
                                          </p:stCondLst>
                                        </p:cTn>
                                        <p:tgtEl>
                                          <p:spTgt spid="228370"/>
                                        </p:tgtEl>
                                        <p:attrNameLst>
                                          <p:attrName>style.visibility</p:attrName>
                                        </p:attrNameLst>
                                      </p:cBhvr>
                                      <p:to>
                                        <p:strVal val="visible"/>
                                      </p:to>
                                    </p:set>
                                    <p:animEffect transition="in" filter="dissolve">
                                      <p:cBhvr>
                                        <p:cTn id="11" dur="500"/>
                                        <p:tgtEl>
                                          <p:spTgt spid="22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6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Group 2">
            <a:extLst>
              <a:ext uri="{FF2B5EF4-FFF2-40B4-BE49-F238E27FC236}">
                <a16:creationId xmlns:a16="http://schemas.microsoft.com/office/drawing/2014/main" id="{920FB0B7-9601-4CA0-B7C9-4C9CA54EF836}"/>
              </a:ext>
            </a:extLst>
          </p:cNvPr>
          <p:cNvGrpSpPr>
            <a:grpSpLocks/>
          </p:cNvGrpSpPr>
          <p:nvPr/>
        </p:nvGrpSpPr>
        <p:grpSpPr bwMode="auto">
          <a:xfrm>
            <a:off x="0" y="0"/>
            <a:ext cx="9144000" cy="976313"/>
            <a:chOff x="0" y="0"/>
            <a:chExt cx="5760" cy="615"/>
          </a:xfrm>
        </p:grpSpPr>
        <p:sp>
          <p:nvSpPr>
            <p:cNvPr id="90118" name="Text Box 3">
              <a:extLst>
                <a:ext uri="{FF2B5EF4-FFF2-40B4-BE49-F238E27FC236}">
                  <a16:creationId xmlns:a16="http://schemas.microsoft.com/office/drawing/2014/main" id="{C90D166D-AB15-4443-96EE-2A1524771CA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90119" name="Text Box 4">
              <a:extLst>
                <a:ext uri="{FF2B5EF4-FFF2-40B4-BE49-F238E27FC236}">
                  <a16:creationId xmlns:a16="http://schemas.microsoft.com/office/drawing/2014/main" id="{087EE597-A1FF-43D5-A894-6B76DC20A49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90114" name="Text Box 5">
            <a:extLst>
              <a:ext uri="{FF2B5EF4-FFF2-40B4-BE49-F238E27FC236}">
                <a16:creationId xmlns:a16="http://schemas.microsoft.com/office/drawing/2014/main" id="{DF4C45DD-E742-4B30-9510-569F510D79C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pic>
        <p:nvPicPr>
          <p:cNvPr id="54275" name="Picture 3" descr="C:\Users\CL\Desktop\nhl.jpg">
            <a:extLst>
              <a:ext uri="{FF2B5EF4-FFF2-40B4-BE49-F238E27FC236}">
                <a16:creationId xmlns:a16="http://schemas.microsoft.com/office/drawing/2014/main" id="{E66C1F04-E6E7-4675-AFBA-AC310AF5D8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990600"/>
            <a:ext cx="5422900"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Arrow Connector 11">
            <a:extLst>
              <a:ext uri="{FF2B5EF4-FFF2-40B4-BE49-F238E27FC236}">
                <a16:creationId xmlns:a16="http://schemas.microsoft.com/office/drawing/2014/main" id="{DC8B3FD1-7027-42B8-BB4C-965D5555F932}"/>
              </a:ext>
            </a:extLst>
          </p:cNvPr>
          <p:cNvCxnSpPr>
            <a:cxnSpLocks noChangeShapeType="1"/>
          </p:cNvCxnSpPr>
          <p:nvPr/>
        </p:nvCxnSpPr>
        <p:spPr bwMode="auto">
          <a:xfrm>
            <a:off x="533400" y="1447800"/>
            <a:ext cx="1447800" cy="0"/>
          </a:xfrm>
          <a:prstGeom prst="straightConnector1">
            <a:avLst/>
          </a:prstGeom>
          <a:noFill/>
          <a:ln w="57150">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3" name="Straight Arrow Connector 12">
            <a:extLst>
              <a:ext uri="{FF2B5EF4-FFF2-40B4-BE49-F238E27FC236}">
                <a16:creationId xmlns:a16="http://schemas.microsoft.com/office/drawing/2014/main" id="{B40ED901-599C-47B1-A23D-93E559FB2620}"/>
              </a:ext>
            </a:extLst>
          </p:cNvPr>
          <p:cNvCxnSpPr>
            <a:cxnSpLocks noChangeShapeType="1"/>
          </p:cNvCxnSpPr>
          <p:nvPr/>
        </p:nvCxnSpPr>
        <p:spPr bwMode="auto">
          <a:xfrm>
            <a:off x="533400" y="4953000"/>
            <a:ext cx="1447800" cy="0"/>
          </a:xfrm>
          <a:prstGeom prst="straightConnector1">
            <a:avLst/>
          </a:prstGeom>
          <a:noFill/>
          <a:ln w="57150">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diamond(in)">
                                      <p:cBhvr>
                                        <p:cTn id="7" dur="500"/>
                                        <p:tgtEl>
                                          <p:spTgt spid="54275"/>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1" name="Group 2">
            <a:extLst>
              <a:ext uri="{FF2B5EF4-FFF2-40B4-BE49-F238E27FC236}">
                <a16:creationId xmlns:a16="http://schemas.microsoft.com/office/drawing/2014/main" id="{E01384FF-0AF2-4A11-B8E3-625562E8F283}"/>
              </a:ext>
            </a:extLst>
          </p:cNvPr>
          <p:cNvGrpSpPr>
            <a:grpSpLocks/>
          </p:cNvGrpSpPr>
          <p:nvPr/>
        </p:nvGrpSpPr>
        <p:grpSpPr bwMode="auto">
          <a:xfrm>
            <a:off x="0" y="0"/>
            <a:ext cx="9144000" cy="976313"/>
            <a:chOff x="0" y="0"/>
            <a:chExt cx="5760" cy="615"/>
          </a:xfrm>
        </p:grpSpPr>
        <p:sp>
          <p:nvSpPr>
            <p:cNvPr id="92166" name="Text Box 3">
              <a:extLst>
                <a:ext uri="{FF2B5EF4-FFF2-40B4-BE49-F238E27FC236}">
                  <a16:creationId xmlns:a16="http://schemas.microsoft.com/office/drawing/2014/main" id="{3E3F8721-5E3A-4F3C-9C49-D711C636D41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92167" name="Text Box 4">
              <a:extLst>
                <a:ext uri="{FF2B5EF4-FFF2-40B4-BE49-F238E27FC236}">
                  <a16:creationId xmlns:a16="http://schemas.microsoft.com/office/drawing/2014/main" id="{60228A94-7E19-4B8A-958D-1D631270DCE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92162" name="Text Box 5">
            <a:extLst>
              <a:ext uri="{FF2B5EF4-FFF2-40B4-BE49-F238E27FC236}">
                <a16:creationId xmlns:a16="http://schemas.microsoft.com/office/drawing/2014/main" id="{A20208F3-5C74-4DA9-A40C-9C3AEC9DEBB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92163" name="Rectangle 6">
            <a:extLst>
              <a:ext uri="{FF2B5EF4-FFF2-40B4-BE49-F238E27FC236}">
                <a16:creationId xmlns:a16="http://schemas.microsoft.com/office/drawing/2014/main" id="{81C1474F-177A-4E42-9571-59425A058A23}"/>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30407" name="Rectangle 7">
            <a:extLst>
              <a:ext uri="{FF2B5EF4-FFF2-40B4-BE49-F238E27FC236}">
                <a16:creationId xmlns:a16="http://schemas.microsoft.com/office/drawing/2014/main" id="{CE31C112-2A65-4C42-871B-FC4050CD2AC8}"/>
              </a:ext>
            </a:extLst>
          </p:cNvPr>
          <p:cNvSpPr>
            <a:spLocks noChangeArrowheads="1"/>
          </p:cNvSpPr>
          <p:nvPr/>
        </p:nvSpPr>
        <p:spPr bwMode="auto">
          <a:xfrm>
            <a:off x="152400" y="2254250"/>
            <a:ext cx="586740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solidFill>
                  <a:srgbClr val="000099"/>
                </a:solidFill>
              </a:rPr>
              <a:t>Podcast technology opened the door for comedian Adam Corolla to reinvent and revive his career after his network show was cancelled. </a:t>
            </a:r>
          </a:p>
          <a:p>
            <a:pPr eaLnBrk="1" hangingPunct="1"/>
            <a:endParaRPr lang="en-US" altLang="en-US" sz="1600" b="0">
              <a:solidFill>
                <a:srgbClr val="000099"/>
              </a:solidFill>
            </a:endParaRPr>
          </a:p>
          <a:p>
            <a:pPr eaLnBrk="1" hangingPunct="1"/>
            <a:r>
              <a:rPr lang="en-US" altLang="en-US" b="0">
                <a:solidFill>
                  <a:srgbClr val="000099"/>
                </a:solidFill>
              </a:rPr>
              <a:t>"The Carolla Podcast" is frequently the most popular podcast on iTunes, even edging out President Obama</a:t>
            </a:r>
            <a:r>
              <a:rPr lang="ja-JP" altLang="en-US" b="0">
                <a:solidFill>
                  <a:srgbClr val="000099"/>
                </a:solidFill>
              </a:rPr>
              <a:t>’</a:t>
            </a:r>
            <a:r>
              <a:rPr lang="en-US" altLang="ja-JP" b="0">
                <a:solidFill>
                  <a:srgbClr val="000099"/>
                </a:solidFill>
              </a:rPr>
              <a:t>s weekly address and drawing over 3 million downloads in a given week.</a:t>
            </a:r>
            <a:r>
              <a:rPr lang="en-US" altLang="ja-JP">
                <a:solidFill>
                  <a:srgbClr val="000099"/>
                </a:solidFill>
              </a:rPr>
              <a:t> </a:t>
            </a:r>
            <a:endParaRPr lang="en-US" altLang="en-US">
              <a:solidFill>
                <a:srgbClr val="000099"/>
              </a:solidFill>
            </a:endParaRPr>
          </a:p>
        </p:txBody>
      </p:sp>
      <p:pic>
        <p:nvPicPr>
          <p:cNvPr id="230418" name="Picture 18">
            <a:extLst>
              <a:ext uri="{FF2B5EF4-FFF2-40B4-BE49-F238E27FC236}">
                <a16:creationId xmlns:a16="http://schemas.microsoft.com/office/drawing/2014/main" id="{EFACAB12-BD85-4780-B331-A420DCA303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2819400"/>
            <a:ext cx="255270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30407">
                                            <p:txEl>
                                              <p:pRg st="0" end="0"/>
                                            </p:txEl>
                                          </p:spTgt>
                                        </p:tgtEl>
                                        <p:attrNameLst>
                                          <p:attrName>style.visibility</p:attrName>
                                        </p:attrNameLst>
                                      </p:cBhvr>
                                      <p:to>
                                        <p:strVal val="visible"/>
                                      </p:to>
                                    </p:set>
                                    <p:animEffect transition="in" filter="diamond(in)">
                                      <p:cBhvr>
                                        <p:cTn id="7" dur="1000"/>
                                        <p:tgtEl>
                                          <p:spTgt spid="230407">
                                            <p:txEl>
                                              <p:pRg st="0" end="0"/>
                                            </p:txEl>
                                          </p:spTgt>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30407">
                                            <p:txEl>
                                              <p:pRg st="2" end="2"/>
                                            </p:txEl>
                                          </p:spTgt>
                                        </p:tgtEl>
                                        <p:attrNameLst>
                                          <p:attrName>style.visibility</p:attrName>
                                        </p:attrNameLst>
                                      </p:cBhvr>
                                      <p:to>
                                        <p:strVal val="visible"/>
                                      </p:to>
                                    </p:set>
                                    <p:animEffect transition="in" filter="diamond(in)">
                                      <p:cBhvr>
                                        <p:cTn id="11" dur="1000"/>
                                        <p:tgtEl>
                                          <p:spTgt spid="230407">
                                            <p:txEl>
                                              <p:pRg st="2" end="2"/>
                                            </p:txEl>
                                          </p:spTgt>
                                        </p:tgtEl>
                                      </p:cBhvr>
                                    </p:animEffect>
                                  </p:childTnLst>
                                </p:cTn>
                              </p:par>
                            </p:childTnLst>
                          </p:cTn>
                        </p:par>
                        <p:par>
                          <p:cTn id="12" fill="hold" nodeType="afterGroup">
                            <p:stCondLst>
                              <p:cond delay="2000"/>
                            </p:stCondLst>
                            <p:childTnLst>
                              <p:par>
                                <p:cTn id="13" presetID="9" presetClass="entr" presetSubtype="0" fill="hold" nodeType="afterEffect">
                                  <p:stCondLst>
                                    <p:cond delay="0"/>
                                  </p:stCondLst>
                                  <p:childTnLst>
                                    <p:set>
                                      <p:cBhvr>
                                        <p:cTn id="14" dur="1" fill="hold">
                                          <p:stCondLst>
                                            <p:cond delay="0"/>
                                          </p:stCondLst>
                                        </p:cTn>
                                        <p:tgtEl>
                                          <p:spTgt spid="230418"/>
                                        </p:tgtEl>
                                        <p:attrNameLst>
                                          <p:attrName>style.visibility</p:attrName>
                                        </p:attrNameLst>
                                      </p:cBhvr>
                                      <p:to>
                                        <p:strVal val="visible"/>
                                      </p:to>
                                    </p:set>
                                    <p:animEffect transition="in" filter="dissolve">
                                      <p:cBhvr>
                                        <p:cTn id="15" dur="500"/>
                                        <p:tgtEl>
                                          <p:spTgt spid="23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7"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Group 2">
            <a:extLst>
              <a:ext uri="{FF2B5EF4-FFF2-40B4-BE49-F238E27FC236}">
                <a16:creationId xmlns:a16="http://schemas.microsoft.com/office/drawing/2014/main" id="{5F801626-77B4-4F8D-90C6-D7097776A99D}"/>
              </a:ext>
            </a:extLst>
          </p:cNvPr>
          <p:cNvGrpSpPr>
            <a:grpSpLocks/>
          </p:cNvGrpSpPr>
          <p:nvPr/>
        </p:nvGrpSpPr>
        <p:grpSpPr bwMode="auto">
          <a:xfrm>
            <a:off x="0" y="0"/>
            <a:ext cx="9144000" cy="976313"/>
            <a:chOff x="0" y="0"/>
            <a:chExt cx="5760" cy="615"/>
          </a:xfrm>
        </p:grpSpPr>
        <p:sp>
          <p:nvSpPr>
            <p:cNvPr id="14344" name="Text Box 3">
              <a:extLst>
                <a:ext uri="{FF2B5EF4-FFF2-40B4-BE49-F238E27FC236}">
                  <a16:creationId xmlns:a16="http://schemas.microsoft.com/office/drawing/2014/main" id="{58D34DBE-7BCD-4B59-BA84-79F56FF18DD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4345" name="Text Box 4">
              <a:extLst>
                <a:ext uri="{FF2B5EF4-FFF2-40B4-BE49-F238E27FC236}">
                  <a16:creationId xmlns:a16="http://schemas.microsoft.com/office/drawing/2014/main" id="{6513D4CA-75BF-4089-9CE9-15B9A524894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4338" name="Text Box 5">
            <a:extLst>
              <a:ext uri="{FF2B5EF4-FFF2-40B4-BE49-F238E27FC236}">
                <a16:creationId xmlns:a16="http://schemas.microsoft.com/office/drawing/2014/main" id="{E22A42F6-84BE-4D31-B2EB-09F5650E698F}"/>
              </a:ext>
            </a:extLst>
          </p:cNvPr>
          <p:cNvSpPr txBox="1">
            <a:spLocks noChangeArrowheads="1"/>
          </p:cNvSpPr>
          <p:nvPr/>
        </p:nvSpPr>
        <p:spPr bwMode="auto">
          <a:xfrm>
            <a:off x="1676400" y="990600"/>
            <a:ext cx="5867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200" b="0"/>
              <a:t>The Entertainment Product</a:t>
            </a:r>
          </a:p>
        </p:txBody>
      </p:sp>
      <p:sp>
        <p:nvSpPr>
          <p:cNvPr id="14339" name="Line 6">
            <a:extLst>
              <a:ext uri="{FF2B5EF4-FFF2-40B4-BE49-F238E27FC236}">
                <a16:creationId xmlns:a16="http://schemas.microsoft.com/office/drawing/2014/main" id="{9B597E70-C7E0-4DC6-9C09-91A0A34CD199}"/>
              </a:ext>
            </a:extLst>
          </p:cNvPr>
          <p:cNvSpPr>
            <a:spLocks noChangeShapeType="1"/>
          </p:cNvSpPr>
          <p:nvPr/>
        </p:nvSpPr>
        <p:spPr bwMode="auto">
          <a:xfrm flipH="1">
            <a:off x="381000" y="27432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0" name="Rectangle 7">
            <a:extLst>
              <a:ext uri="{FF2B5EF4-FFF2-40B4-BE49-F238E27FC236}">
                <a16:creationId xmlns:a16="http://schemas.microsoft.com/office/drawing/2014/main" id="{5D38A67F-4CC1-4F35-9EDD-48B6E3932F5D}"/>
              </a:ext>
            </a:extLst>
          </p:cNvPr>
          <p:cNvSpPr>
            <a:spLocks noChangeArrowheads="1"/>
          </p:cNvSpPr>
          <p:nvPr/>
        </p:nvSpPr>
        <p:spPr bwMode="auto">
          <a:xfrm>
            <a:off x="304800" y="1752600"/>
            <a:ext cx="8382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t>The entertainment industry</a:t>
            </a:r>
            <a:r>
              <a:rPr lang="ja-JP" altLang="en-US" b="0"/>
              <a:t>’</a:t>
            </a:r>
            <a:r>
              <a:rPr lang="en-US" altLang="ja-JP" b="0"/>
              <a:t>s top revenue producing products and services include:</a:t>
            </a:r>
            <a:endParaRPr lang="en-US" altLang="en-US" b="0"/>
          </a:p>
        </p:txBody>
      </p:sp>
      <p:sp>
        <p:nvSpPr>
          <p:cNvPr id="92186" name="Rectangle 26">
            <a:extLst>
              <a:ext uri="{FF2B5EF4-FFF2-40B4-BE49-F238E27FC236}">
                <a16:creationId xmlns:a16="http://schemas.microsoft.com/office/drawing/2014/main" id="{B6B7033F-F359-4E79-8526-080DB7E92264}"/>
              </a:ext>
            </a:extLst>
          </p:cNvPr>
          <p:cNvSpPr>
            <a:spLocks noChangeArrowheads="1"/>
          </p:cNvSpPr>
          <p:nvPr/>
        </p:nvSpPr>
        <p:spPr bwMode="auto">
          <a:xfrm>
            <a:off x="304800" y="2819400"/>
            <a:ext cx="41148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endParaRPr lang="en-US" altLang="en-US" b="0" dirty="0"/>
          </a:p>
          <a:p>
            <a:pPr eaLnBrk="1" hangingPunct="1">
              <a:buFont typeface="Wingdings" panose="05000000000000000000" pitchFamily="2" charset="2"/>
              <a:buChar char="Ø"/>
            </a:pPr>
            <a:r>
              <a:rPr lang="en-US" altLang="en-US" b="0" dirty="0">
                <a:solidFill>
                  <a:srgbClr val="000099"/>
                </a:solidFill>
              </a:rPr>
              <a:t>  Film &amp; Cinema</a:t>
            </a:r>
          </a:p>
          <a:p>
            <a:pPr eaLnBrk="1" hangingPunct="1">
              <a:buFont typeface="Wingdings" panose="05000000000000000000" pitchFamily="2" charset="2"/>
              <a:buChar char="Ø"/>
            </a:pPr>
            <a:endParaRPr lang="en-US" altLang="en-US" b="0" dirty="0">
              <a:solidFill>
                <a:srgbClr val="000099"/>
              </a:solidFill>
            </a:endParaRPr>
          </a:p>
          <a:p>
            <a:pPr eaLnBrk="1" hangingPunct="1">
              <a:buFont typeface="Wingdings" panose="05000000000000000000" pitchFamily="2" charset="2"/>
              <a:buChar char="Ø"/>
            </a:pPr>
            <a:r>
              <a:rPr lang="en-US" altLang="en-US" b="0" dirty="0">
                <a:solidFill>
                  <a:srgbClr val="000099"/>
                </a:solidFill>
              </a:rPr>
              <a:t>  Television / Streaming</a:t>
            </a:r>
          </a:p>
          <a:p>
            <a:pPr eaLnBrk="1" hangingPunct="1">
              <a:buFont typeface="Wingdings" panose="05000000000000000000" pitchFamily="2" charset="2"/>
              <a:buChar char="Ø"/>
            </a:pPr>
            <a:endParaRPr lang="en-US" altLang="en-US" b="0" dirty="0">
              <a:solidFill>
                <a:srgbClr val="000099"/>
              </a:solidFill>
            </a:endParaRPr>
          </a:p>
          <a:p>
            <a:pPr eaLnBrk="1" hangingPunct="1">
              <a:buFont typeface="Wingdings" panose="05000000000000000000" pitchFamily="2" charset="2"/>
              <a:buChar char="Ø"/>
            </a:pPr>
            <a:r>
              <a:rPr lang="en-US" altLang="en-US" b="0" dirty="0">
                <a:solidFill>
                  <a:srgbClr val="000099"/>
                </a:solidFill>
              </a:rPr>
              <a:t>  Music &amp; Concerts</a:t>
            </a:r>
          </a:p>
          <a:p>
            <a:pPr eaLnBrk="1" hangingPunct="1">
              <a:buFont typeface="Wingdings" panose="05000000000000000000" pitchFamily="2" charset="2"/>
              <a:buChar char="Ø"/>
            </a:pPr>
            <a:endParaRPr lang="en-US" altLang="en-US" b="0" dirty="0">
              <a:solidFill>
                <a:srgbClr val="000099"/>
              </a:solidFill>
            </a:endParaRPr>
          </a:p>
          <a:p>
            <a:pPr eaLnBrk="1" hangingPunct="1">
              <a:buFont typeface="Wingdings" panose="05000000000000000000" pitchFamily="2" charset="2"/>
              <a:buChar char="Ø"/>
            </a:pPr>
            <a:r>
              <a:rPr lang="en-US" altLang="en-US" b="0" dirty="0">
                <a:solidFill>
                  <a:srgbClr val="000099"/>
                </a:solidFill>
              </a:rPr>
              <a:t>  Radio</a:t>
            </a:r>
          </a:p>
        </p:txBody>
      </p:sp>
      <p:sp>
        <p:nvSpPr>
          <p:cNvPr id="92189" name="Rectangle 29">
            <a:extLst>
              <a:ext uri="{FF2B5EF4-FFF2-40B4-BE49-F238E27FC236}">
                <a16:creationId xmlns:a16="http://schemas.microsoft.com/office/drawing/2014/main" id="{426D2AD7-791A-4C5A-8F53-933D52F24EE4}"/>
              </a:ext>
            </a:extLst>
          </p:cNvPr>
          <p:cNvSpPr>
            <a:spLocks noChangeArrowheads="1"/>
          </p:cNvSpPr>
          <p:nvPr/>
        </p:nvSpPr>
        <p:spPr bwMode="auto">
          <a:xfrm>
            <a:off x="4876800" y="3124200"/>
            <a:ext cx="3962400" cy="320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b="0" dirty="0">
                <a:solidFill>
                  <a:srgbClr val="000099"/>
                </a:solidFill>
              </a:rPr>
              <a:t>  Gaming </a:t>
            </a:r>
            <a:r>
              <a:rPr lang="en-US" altLang="en-US" b="0">
                <a:solidFill>
                  <a:srgbClr val="000099"/>
                </a:solidFill>
              </a:rPr>
              <a:t>/ eSports</a:t>
            </a:r>
            <a:endParaRPr lang="en-US" altLang="en-US" b="0" dirty="0">
              <a:solidFill>
                <a:srgbClr val="000099"/>
              </a:solidFill>
            </a:endParaRPr>
          </a:p>
          <a:p>
            <a:pPr eaLnBrk="1" hangingPunct="1">
              <a:buFont typeface="Wingdings" panose="05000000000000000000" pitchFamily="2" charset="2"/>
              <a:buChar char="Ø"/>
            </a:pPr>
            <a:endParaRPr lang="en-US" altLang="en-US" b="0" dirty="0">
              <a:solidFill>
                <a:srgbClr val="000099"/>
              </a:solidFill>
            </a:endParaRPr>
          </a:p>
          <a:p>
            <a:pPr eaLnBrk="1" hangingPunct="1">
              <a:buFont typeface="Wingdings" panose="05000000000000000000" pitchFamily="2" charset="2"/>
              <a:buChar char="Ø"/>
            </a:pPr>
            <a:r>
              <a:rPr lang="en-US" altLang="en-US" b="0" dirty="0">
                <a:solidFill>
                  <a:srgbClr val="000099"/>
                </a:solidFill>
              </a:rPr>
              <a:t>  Theme Parks</a:t>
            </a:r>
          </a:p>
          <a:p>
            <a:pPr eaLnBrk="1" hangingPunct="1">
              <a:buFont typeface="Wingdings" panose="05000000000000000000" pitchFamily="2" charset="2"/>
              <a:buChar char="Ø"/>
            </a:pPr>
            <a:endParaRPr lang="en-US" altLang="en-US" b="0" dirty="0">
              <a:solidFill>
                <a:srgbClr val="000099"/>
              </a:solidFill>
            </a:endParaRPr>
          </a:p>
          <a:p>
            <a:pPr eaLnBrk="1" hangingPunct="1">
              <a:buFont typeface="Wingdings" panose="05000000000000000000" pitchFamily="2" charset="2"/>
              <a:buChar char="Ø"/>
            </a:pPr>
            <a:r>
              <a:rPr lang="en-US" altLang="en-US" b="0" dirty="0">
                <a:solidFill>
                  <a:srgbClr val="000099"/>
                </a:solidFill>
              </a:rPr>
              <a:t>  Publications </a:t>
            </a:r>
          </a:p>
          <a:p>
            <a:pPr eaLnBrk="1" hangingPunct="1">
              <a:buFont typeface="Wingdings" panose="05000000000000000000" pitchFamily="2" charset="2"/>
              <a:buNone/>
            </a:pPr>
            <a:endParaRPr lang="en-US" altLang="en-US" sz="1000" b="0" dirty="0">
              <a:solidFill>
                <a:srgbClr val="000099"/>
              </a:solidFill>
            </a:endParaRPr>
          </a:p>
          <a:p>
            <a:pPr lvl="1" eaLnBrk="1" hangingPunct="1">
              <a:buFont typeface="Wingdings" panose="05000000000000000000" pitchFamily="2" charset="2"/>
              <a:buNone/>
            </a:pPr>
            <a:r>
              <a:rPr lang="en-US" altLang="en-US" b="0" dirty="0">
                <a:solidFill>
                  <a:srgbClr val="000099"/>
                </a:solidFill>
              </a:rPr>
              <a:t>-	Newspapers</a:t>
            </a:r>
          </a:p>
          <a:p>
            <a:pPr lvl="1" eaLnBrk="1" hangingPunct="1">
              <a:buFont typeface="Wingdings" panose="05000000000000000000" pitchFamily="2" charset="2"/>
              <a:buNone/>
            </a:pPr>
            <a:r>
              <a:rPr lang="en-US" altLang="en-US" b="0" dirty="0">
                <a:solidFill>
                  <a:srgbClr val="000099"/>
                </a:solidFill>
              </a:rPr>
              <a:t>-	Books</a:t>
            </a:r>
          </a:p>
          <a:p>
            <a:pPr lvl="1" eaLnBrk="1" hangingPunct="1">
              <a:buFont typeface="Wingdings" panose="05000000000000000000" pitchFamily="2" charset="2"/>
              <a:buNone/>
            </a:pPr>
            <a:r>
              <a:rPr lang="en-US" altLang="en-US" b="0" dirty="0">
                <a:solidFill>
                  <a:srgbClr val="000099"/>
                </a:solidFill>
              </a:rPr>
              <a:t>-	Magazines</a:t>
            </a:r>
          </a:p>
        </p:txBody>
      </p:sp>
      <p:sp>
        <p:nvSpPr>
          <p:cNvPr id="14343" name="Text Box 30">
            <a:extLst>
              <a:ext uri="{FF2B5EF4-FFF2-40B4-BE49-F238E27FC236}">
                <a16:creationId xmlns:a16="http://schemas.microsoft.com/office/drawing/2014/main" id="{549B638F-BC09-4EED-B8AC-3E4B063D79E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92189">
                                            <p:txEl>
                                              <p:pRg st="0" end="0"/>
                                            </p:txEl>
                                          </p:spTgt>
                                        </p:tgtEl>
                                        <p:attrNameLst>
                                          <p:attrName>style.visibility</p:attrName>
                                        </p:attrNameLst>
                                      </p:cBhvr>
                                      <p:to>
                                        <p:strVal val="visible"/>
                                      </p:to>
                                    </p:set>
                                    <p:anim calcmode="lin" valueType="num">
                                      <p:cBhvr additive="base">
                                        <p:cTn id="7" dur="500" fill="hold"/>
                                        <p:tgtEl>
                                          <p:spTgt spid="9218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89">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2189">
                                            <p:txEl>
                                              <p:pRg st="2" end="2"/>
                                            </p:txEl>
                                          </p:spTgt>
                                        </p:tgtEl>
                                        <p:attrNameLst>
                                          <p:attrName>style.visibility</p:attrName>
                                        </p:attrNameLst>
                                      </p:cBhvr>
                                      <p:to>
                                        <p:strVal val="visible"/>
                                      </p:to>
                                    </p:set>
                                    <p:anim calcmode="lin" valueType="num">
                                      <p:cBhvr additive="base">
                                        <p:cTn id="11" dur="500" fill="hold"/>
                                        <p:tgtEl>
                                          <p:spTgt spid="92189">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92189">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92189">
                                            <p:txEl>
                                              <p:pRg st="4" end="4"/>
                                            </p:txEl>
                                          </p:spTgt>
                                        </p:tgtEl>
                                        <p:attrNameLst>
                                          <p:attrName>style.visibility</p:attrName>
                                        </p:attrNameLst>
                                      </p:cBhvr>
                                      <p:to>
                                        <p:strVal val="visible"/>
                                      </p:to>
                                    </p:set>
                                    <p:anim calcmode="lin" valueType="num">
                                      <p:cBhvr additive="base">
                                        <p:cTn id="15" dur="500" fill="hold"/>
                                        <p:tgtEl>
                                          <p:spTgt spid="92189">
                                            <p:txEl>
                                              <p:pRg st="4" end="4"/>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92189">
                                            <p:txEl>
                                              <p:pRg st="4" end="4"/>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92189">
                                            <p:txEl>
                                              <p:pRg st="6" end="6"/>
                                            </p:txEl>
                                          </p:spTgt>
                                        </p:tgtEl>
                                        <p:attrNameLst>
                                          <p:attrName>style.visibility</p:attrName>
                                        </p:attrNameLst>
                                      </p:cBhvr>
                                      <p:to>
                                        <p:strVal val="visible"/>
                                      </p:to>
                                    </p:set>
                                    <p:anim calcmode="lin" valueType="num">
                                      <p:cBhvr additive="base">
                                        <p:cTn id="19" dur="500" fill="hold"/>
                                        <p:tgtEl>
                                          <p:spTgt spid="92189">
                                            <p:txEl>
                                              <p:pRg st="6" end="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2189">
                                            <p:txEl>
                                              <p:pRg st="6" end="6"/>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92189">
                                            <p:txEl>
                                              <p:pRg st="7" end="7"/>
                                            </p:txEl>
                                          </p:spTgt>
                                        </p:tgtEl>
                                        <p:attrNameLst>
                                          <p:attrName>style.visibility</p:attrName>
                                        </p:attrNameLst>
                                      </p:cBhvr>
                                      <p:to>
                                        <p:strVal val="visible"/>
                                      </p:to>
                                    </p:set>
                                    <p:anim calcmode="lin" valueType="num">
                                      <p:cBhvr additive="base">
                                        <p:cTn id="23" dur="500" fill="hold"/>
                                        <p:tgtEl>
                                          <p:spTgt spid="92189">
                                            <p:txEl>
                                              <p:pRg st="7" end="7"/>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92189">
                                            <p:txEl>
                                              <p:pRg st="7" end="7"/>
                                            </p:txEl>
                                          </p:spTgt>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2189">
                                            <p:txEl>
                                              <p:pRg st="8" end="8"/>
                                            </p:txEl>
                                          </p:spTgt>
                                        </p:tgtEl>
                                        <p:attrNameLst>
                                          <p:attrName>style.visibility</p:attrName>
                                        </p:attrNameLst>
                                      </p:cBhvr>
                                      <p:to>
                                        <p:strVal val="visible"/>
                                      </p:to>
                                    </p:set>
                                    <p:anim calcmode="lin" valueType="num">
                                      <p:cBhvr additive="base">
                                        <p:cTn id="27" dur="500" fill="hold"/>
                                        <p:tgtEl>
                                          <p:spTgt spid="92189">
                                            <p:txEl>
                                              <p:pRg st="8" end="8"/>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92189">
                                            <p:txEl>
                                              <p:pRg st="8" end="8"/>
                                            </p:txEl>
                                          </p:spTgt>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500"/>
                            </p:stCondLst>
                            <p:childTnLst>
                              <p:par>
                                <p:cTn id="30" presetID="2" presetClass="entr" presetSubtype="2" fill="hold" nodeType="afterEffect">
                                  <p:stCondLst>
                                    <p:cond delay="0"/>
                                  </p:stCondLst>
                                  <p:childTnLst>
                                    <p:set>
                                      <p:cBhvr>
                                        <p:cTn id="31" dur="1" fill="hold">
                                          <p:stCondLst>
                                            <p:cond delay="0"/>
                                          </p:stCondLst>
                                        </p:cTn>
                                        <p:tgtEl>
                                          <p:spTgt spid="92186">
                                            <p:txEl>
                                              <p:pRg st="1" end="1"/>
                                            </p:txEl>
                                          </p:spTgt>
                                        </p:tgtEl>
                                        <p:attrNameLst>
                                          <p:attrName>style.visibility</p:attrName>
                                        </p:attrNameLst>
                                      </p:cBhvr>
                                      <p:to>
                                        <p:strVal val="visible"/>
                                      </p:to>
                                    </p:set>
                                    <p:anim calcmode="lin" valueType="num">
                                      <p:cBhvr additive="base">
                                        <p:cTn id="32" dur="500" fill="hold"/>
                                        <p:tgtEl>
                                          <p:spTgt spid="92186">
                                            <p:txEl>
                                              <p:pRg st="1" end="1"/>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92186">
                                            <p:txEl>
                                              <p:pRg st="1" end="1"/>
                                            </p:txEl>
                                          </p:spTgt>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92186">
                                            <p:txEl>
                                              <p:pRg st="3" end="3"/>
                                            </p:txEl>
                                          </p:spTgt>
                                        </p:tgtEl>
                                        <p:attrNameLst>
                                          <p:attrName>style.visibility</p:attrName>
                                        </p:attrNameLst>
                                      </p:cBhvr>
                                      <p:to>
                                        <p:strVal val="visible"/>
                                      </p:to>
                                    </p:set>
                                    <p:anim calcmode="lin" valueType="num">
                                      <p:cBhvr additive="base">
                                        <p:cTn id="36" dur="500" fill="hold"/>
                                        <p:tgtEl>
                                          <p:spTgt spid="92186">
                                            <p:txEl>
                                              <p:pRg st="3" end="3"/>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92186">
                                            <p:txEl>
                                              <p:pRg st="3" end="3"/>
                                            </p:txEl>
                                          </p:spTgt>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92186">
                                            <p:txEl>
                                              <p:pRg st="5" end="5"/>
                                            </p:txEl>
                                          </p:spTgt>
                                        </p:tgtEl>
                                        <p:attrNameLst>
                                          <p:attrName>style.visibility</p:attrName>
                                        </p:attrNameLst>
                                      </p:cBhvr>
                                      <p:to>
                                        <p:strVal val="visible"/>
                                      </p:to>
                                    </p:set>
                                    <p:anim calcmode="lin" valueType="num">
                                      <p:cBhvr additive="base">
                                        <p:cTn id="40" dur="500" fill="hold"/>
                                        <p:tgtEl>
                                          <p:spTgt spid="92186">
                                            <p:txEl>
                                              <p:pRg st="5" end="5"/>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92186">
                                            <p:txEl>
                                              <p:pRg st="5" end="5"/>
                                            </p:txEl>
                                          </p:spTgt>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92186">
                                            <p:txEl>
                                              <p:pRg st="7" end="7"/>
                                            </p:txEl>
                                          </p:spTgt>
                                        </p:tgtEl>
                                        <p:attrNameLst>
                                          <p:attrName>style.visibility</p:attrName>
                                        </p:attrNameLst>
                                      </p:cBhvr>
                                      <p:to>
                                        <p:strVal val="visible"/>
                                      </p:to>
                                    </p:set>
                                    <p:anim calcmode="lin" valueType="num">
                                      <p:cBhvr additive="base">
                                        <p:cTn id="44" dur="500" fill="hold"/>
                                        <p:tgtEl>
                                          <p:spTgt spid="92186">
                                            <p:txEl>
                                              <p:pRg st="7" end="7"/>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92186">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09" name="Group 2">
            <a:extLst>
              <a:ext uri="{FF2B5EF4-FFF2-40B4-BE49-F238E27FC236}">
                <a16:creationId xmlns:a16="http://schemas.microsoft.com/office/drawing/2014/main" id="{3FD697B6-694F-4888-864E-6D5A9734A9EA}"/>
              </a:ext>
            </a:extLst>
          </p:cNvPr>
          <p:cNvGrpSpPr>
            <a:grpSpLocks/>
          </p:cNvGrpSpPr>
          <p:nvPr/>
        </p:nvGrpSpPr>
        <p:grpSpPr bwMode="auto">
          <a:xfrm>
            <a:off x="0" y="0"/>
            <a:ext cx="9144000" cy="976313"/>
            <a:chOff x="0" y="0"/>
            <a:chExt cx="5760" cy="615"/>
          </a:xfrm>
        </p:grpSpPr>
        <p:sp>
          <p:nvSpPr>
            <p:cNvPr id="94214" name="Text Box 3">
              <a:extLst>
                <a:ext uri="{FF2B5EF4-FFF2-40B4-BE49-F238E27FC236}">
                  <a16:creationId xmlns:a16="http://schemas.microsoft.com/office/drawing/2014/main" id="{A6C9A9AF-7DB2-4802-802A-E3C8E4E4A2E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94215" name="Text Box 4">
              <a:extLst>
                <a:ext uri="{FF2B5EF4-FFF2-40B4-BE49-F238E27FC236}">
                  <a16:creationId xmlns:a16="http://schemas.microsoft.com/office/drawing/2014/main" id="{7D2E78B6-662A-4729-B794-777F7D4D9EE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94210" name="Text Box 5">
            <a:extLst>
              <a:ext uri="{FF2B5EF4-FFF2-40B4-BE49-F238E27FC236}">
                <a16:creationId xmlns:a16="http://schemas.microsoft.com/office/drawing/2014/main" id="{842117D5-7DDE-44BB-9027-7041B256F89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94211" name="Rectangle 6">
            <a:extLst>
              <a:ext uri="{FF2B5EF4-FFF2-40B4-BE49-F238E27FC236}">
                <a16:creationId xmlns:a16="http://schemas.microsoft.com/office/drawing/2014/main" id="{B0A1858F-52B4-41B2-9DF1-939447A15996}"/>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94212" name="Text Box 9">
            <a:extLst>
              <a:ext uri="{FF2B5EF4-FFF2-40B4-BE49-F238E27FC236}">
                <a16:creationId xmlns:a16="http://schemas.microsoft.com/office/drawing/2014/main" id="{D290E715-4D0E-47EA-9E2B-0654AC4CBC74}"/>
              </a:ext>
            </a:extLst>
          </p:cNvPr>
          <p:cNvSpPr txBox="1">
            <a:spLocks noChangeArrowheads="1"/>
          </p:cNvSpPr>
          <p:nvPr/>
        </p:nvSpPr>
        <p:spPr bwMode="auto">
          <a:xfrm>
            <a:off x="1524000" y="1828800"/>
            <a:ext cx="5715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t>The UFC launched a twice-a-week podcast that features UFC President Dana White, its fighters and celebrity fans.</a:t>
            </a:r>
          </a:p>
        </p:txBody>
      </p:sp>
      <p:pic>
        <p:nvPicPr>
          <p:cNvPr id="94213" name="Picture 10" descr="I:\temp\ufc.jpg">
            <a:extLst>
              <a:ext uri="{FF2B5EF4-FFF2-40B4-BE49-F238E27FC236}">
                <a16:creationId xmlns:a16="http://schemas.microsoft.com/office/drawing/2014/main" id="{C704B0A4-4D39-48CC-8897-CF0240A36C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3733800"/>
            <a:ext cx="4953000" cy="244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257" name="Group 2">
            <a:extLst>
              <a:ext uri="{FF2B5EF4-FFF2-40B4-BE49-F238E27FC236}">
                <a16:creationId xmlns:a16="http://schemas.microsoft.com/office/drawing/2014/main" id="{5F36C3B4-F4BC-4DAC-9AAE-20D749B26D6A}"/>
              </a:ext>
            </a:extLst>
          </p:cNvPr>
          <p:cNvGrpSpPr>
            <a:grpSpLocks/>
          </p:cNvGrpSpPr>
          <p:nvPr/>
        </p:nvGrpSpPr>
        <p:grpSpPr bwMode="auto">
          <a:xfrm>
            <a:off x="0" y="0"/>
            <a:ext cx="9144000" cy="976313"/>
            <a:chOff x="0" y="0"/>
            <a:chExt cx="5760" cy="615"/>
          </a:xfrm>
        </p:grpSpPr>
        <p:sp>
          <p:nvSpPr>
            <p:cNvPr id="96262" name="Text Box 3">
              <a:extLst>
                <a:ext uri="{FF2B5EF4-FFF2-40B4-BE49-F238E27FC236}">
                  <a16:creationId xmlns:a16="http://schemas.microsoft.com/office/drawing/2014/main" id="{18C8FEEB-98B8-4F23-AB13-E0032785956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96263" name="Text Box 4">
              <a:extLst>
                <a:ext uri="{FF2B5EF4-FFF2-40B4-BE49-F238E27FC236}">
                  <a16:creationId xmlns:a16="http://schemas.microsoft.com/office/drawing/2014/main" id="{139B5A90-40E8-4610-B9A9-11A671751EF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96258" name="Text Box 5">
            <a:extLst>
              <a:ext uri="{FF2B5EF4-FFF2-40B4-BE49-F238E27FC236}">
                <a16:creationId xmlns:a16="http://schemas.microsoft.com/office/drawing/2014/main" id="{F6C411DF-91EA-4C0F-A341-A9B217CA27F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96259" name="Rectangle 6">
            <a:extLst>
              <a:ext uri="{FF2B5EF4-FFF2-40B4-BE49-F238E27FC236}">
                <a16:creationId xmlns:a16="http://schemas.microsoft.com/office/drawing/2014/main" id="{CF67F7B1-8AB9-42E4-8EEF-0C1D56ECD503}"/>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96260" name="Text Box 9">
            <a:extLst>
              <a:ext uri="{FF2B5EF4-FFF2-40B4-BE49-F238E27FC236}">
                <a16:creationId xmlns:a16="http://schemas.microsoft.com/office/drawing/2014/main" id="{40BC810C-40B1-434D-840A-819F87DDB98C}"/>
              </a:ext>
            </a:extLst>
          </p:cNvPr>
          <p:cNvSpPr txBox="1">
            <a:spLocks noChangeArrowheads="1"/>
          </p:cNvSpPr>
          <p:nvPr/>
        </p:nvSpPr>
        <p:spPr bwMode="auto">
          <a:xfrm>
            <a:off x="457200" y="2051252"/>
            <a:ext cx="80772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b="0" dirty="0"/>
              <a:t>In 2020, the Broncos launched a Spanish-language podcast, hosted by the team’s Spanish radio partner’s broadcaster, which the franchise expects will play a significant role in helping the team to reach more fans in Mexico</a:t>
            </a:r>
          </a:p>
        </p:txBody>
      </p:sp>
      <p:pic>
        <p:nvPicPr>
          <p:cNvPr id="16386" name="Picture 2" descr="Podcast Challenge winner analyzes the Broncos 2018 Draft">
            <a:extLst>
              <a:ext uri="{FF2B5EF4-FFF2-40B4-BE49-F238E27FC236}">
                <a16:creationId xmlns:a16="http://schemas.microsoft.com/office/drawing/2014/main" id="{F2F29C16-5484-413C-B2FC-D03EB7AF9C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5100" y="4343400"/>
            <a:ext cx="3733800" cy="21002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305" name="Group 2">
            <a:extLst>
              <a:ext uri="{FF2B5EF4-FFF2-40B4-BE49-F238E27FC236}">
                <a16:creationId xmlns:a16="http://schemas.microsoft.com/office/drawing/2014/main" id="{3B9E9E94-4965-44FA-93A7-18C029EBA69B}"/>
              </a:ext>
            </a:extLst>
          </p:cNvPr>
          <p:cNvGrpSpPr>
            <a:grpSpLocks/>
          </p:cNvGrpSpPr>
          <p:nvPr/>
        </p:nvGrpSpPr>
        <p:grpSpPr bwMode="auto">
          <a:xfrm>
            <a:off x="0" y="0"/>
            <a:ext cx="9144000" cy="976313"/>
            <a:chOff x="0" y="0"/>
            <a:chExt cx="5760" cy="615"/>
          </a:xfrm>
        </p:grpSpPr>
        <p:sp>
          <p:nvSpPr>
            <p:cNvPr id="98313" name="Text Box 3">
              <a:extLst>
                <a:ext uri="{FF2B5EF4-FFF2-40B4-BE49-F238E27FC236}">
                  <a16:creationId xmlns:a16="http://schemas.microsoft.com/office/drawing/2014/main" id="{DA38FCF7-ABC3-4A62-9AB2-D78C263AF8A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98314" name="Text Box 4">
              <a:extLst>
                <a:ext uri="{FF2B5EF4-FFF2-40B4-BE49-F238E27FC236}">
                  <a16:creationId xmlns:a16="http://schemas.microsoft.com/office/drawing/2014/main" id="{C9A8AFE1-9C42-4C4D-A4E4-F0CF6AE09E3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98306" name="Text Box 5">
            <a:extLst>
              <a:ext uri="{FF2B5EF4-FFF2-40B4-BE49-F238E27FC236}">
                <a16:creationId xmlns:a16="http://schemas.microsoft.com/office/drawing/2014/main" id="{BEA1B409-13D1-430A-8DFF-79B7019F177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98307" name="Rectangle 6">
            <a:extLst>
              <a:ext uri="{FF2B5EF4-FFF2-40B4-BE49-F238E27FC236}">
                <a16:creationId xmlns:a16="http://schemas.microsoft.com/office/drawing/2014/main" id="{35335CC2-1A87-45D8-8E6F-BCDBA10CFC43}"/>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52935" name="Rectangle 7">
            <a:extLst>
              <a:ext uri="{FF2B5EF4-FFF2-40B4-BE49-F238E27FC236}">
                <a16:creationId xmlns:a16="http://schemas.microsoft.com/office/drawing/2014/main" id="{04081053-E429-46D0-B649-0A1A427A2F56}"/>
              </a:ext>
            </a:extLst>
          </p:cNvPr>
          <p:cNvSpPr>
            <a:spLocks noChangeArrowheads="1"/>
          </p:cNvSpPr>
          <p:nvPr/>
        </p:nvSpPr>
        <p:spPr bwMode="auto">
          <a:xfrm>
            <a:off x="457200" y="18288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Streaming audio and video capabilities</a:t>
            </a:r>
          </a:p>
        </p:txBody>
      </p:sp>
      <p:pic>
        <p:nvPicPr>
          <p:cNvPr id="252938" name="Picture 10">
            <a:extLst>
              <a:ext uri="{FF2B5EF4-FFF2-40B4-BE49-F238E27FC236}">
                <a16:creationId xmlns:a16="http://schemas.microsoft.com/office/drawing/2014/main" id="{940FBFD8-F78B-4489-BEFA-0F1E4DDB40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5792">
            <a:off x="5334000" y="5029200"/>
            <a:ext cx="29527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939" name="Picture 11">
            <a:extLst>
              <a:ext uri="{FF2B5EF4-FFF2-40B4-BE49-F238E27FC236}">
                <a16:creationId xmlns:a16="http://schemas.microsoft.com/office/drawing/2014/main" id="{1DCAE2CA-54D1-4C5B-AF4F-D6CF59958A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47365">
            <a:off x="304800" y="3276600"/>
            <a:ext cx="2286000"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940" name="Picture 12">
            <a:extLst>
              <a:ext uri="{FF2B5EF4-FFF2-40B4-BE49-F238E27FC236}">
                <a16:creationId xmlns:a16="http://schemas.microsoft.com/office/drawing/2014/main" id="{8C84413C-8501-4F4B-94BB-90FF069F42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71768">
            <a:off x="2971800" y="3581400"/>
            <a:ext cx="1793875"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2" name="Picture 13" descr="ser">
            <a:extLst>
              <a:ext uri="{FF2B5EF4-FFF2-40B4-BE49-F238E27FC236}">
                <a16:creationId xmlns:a16="http://schemas.microsoft.com/office/drawing/2014/main" id="{75031D7B-56BA-4522-A5BC-AD704AD91C6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39923">
            <a:off x="6019800" y="2667000"/>
            <a:ext cx="2162175"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2935"/>
                                        </p:tgtEl>
                                        <p:attrNameLst>
                                          <p:attrName>style.visibility</p:attrName>
                                        </p:attrNameLst>
                                      </p:cBhvr>
                                      <p:to>
                                        <p:strVal val="visible"/>
                                      </p:to>
                                    </p:set>
                                    <p:animEffect transition="in" filter="diamond(in)">
                                      <p:cBhvr>
                                        <p:cTn id="7" dur="1000"/>
                                        <p:tgtEl>
                                          <p:spTgt spid="252935"/>
                                        </p:tgtEl>
                                      </p:cBhvr>
                                    </p:animEffect>
                                  </p:childTnLst>
                                </p:cTn>
                              </p:par>
                            </p:childTnLst>
                          </p:cTn>
                        </p:par>
                        <p:par>
                          <p:cTn id="8" fill="hold" nodeType="afterGroup">
                            <p:stCondLst>
                              <p:cond delay="1000"/>
                            </p:stCondLst>
                            <p:childTnLst>
                              <p:par>
                                <p:cTn id="9" presetID="50" presetClass="entr" presetSubtype="0" decel="100000" fill="hold" nodeType="afterEffect">
                                  <p:stCondLst>
                                    <p:cond delay="0"/>
                                  </p:stCondLst>
                                  <p:childTnLst>
                                    <p:set>
                                      <p:cBhvr>
                                        <p:cTn id="10" dur="1" fill="hold">
                                          <p:stCondLst>
                                            <p:cond delay="0"/>
                                          </p:stCondLst>
                                        </p:cTn>
                                        <p:tgtEl>
                                          <p:spTgt spid="252939"/>
                                        </p:tgtEl>
                                        <p:attrNameLst>
                                          <p:attrName>style.visibility</p:attrName>
                                        </p:attrNameLst>
                                      </p:cBhvr>
                                      <p:to>
                                        <p:strVal val="visible"/>
                                      </p:to>
                                    </p:set>
                                    <p:anim calcmode="lin" valueType="num">
                                      <p:cBhvr>
                                        <p:cTn id="11" dur="1000" fill="hold"/>
                                        <p:tgtEl>
                                          <p:spTgt spid="252939"/>
                                        </p:tgtEl>
                                        <p:attrNameLst>
                                          <p:attrName>ppt_w</p:attrName>
                                        </p:attrNameLst>
                                      </p:cBhvr>
                                      <p:tavLst>
                                        <p:tav tm="0">
                                          <p:val>
                                            <p:strVal val="#ppt_w+.3"/>
                                          </p:val>
                                        </p:tav>
                                        <p:tav tm="100000">
                                          <p:val>
                                            <p:strVal val="#ppt_w"/>
                                          </p:val>
                                        </p:tav>
                                      </p:tavLst>
                                    </p:anim>
                                    <p:anim calcmode="lin" valueType="num">
                                      <p:cBhvr>
                                        <p:cTn id="12" dur="1000" fill="hold"/>
                                        <p:tgtEl>
                                          <p:spTgt spid="252939"/>
                                        </p:tgtEl>
                                        <p:attrNameLst>
                                          <p:attrName>ppt_h</p:attrName>
                                        </p:attrNameLst>
                                      </p:cBhvr>
                                      <p:tavLst>
                                        <p:tav tm="0">
                                          <p:val>
                                            <p:strVal val="#ppt_h"/>
                                          </p:val>
                                        </p:tav>
                                        <p:tav tm="100000">
                                          <p:val>
                                            <p:strVal val="#ppt_h"/>
                                          </p:val>
                                        </p:tav>
                                      </p:tavLst>
                                    </p:anim>
                                    <p:animEffect transition="in" filter="fade">
                                      <p:cBhvr>
                                        <p:cTn id="13" dur="1000"/>
                                        <p:tgtEl>
                                          <p:spTgt spid="252939"/>
                                        </p:tgtEl>
                                      </p:cBhvr>
                                    </p:animEffect>
                                  </p:childTnLst>
                                </p:cTn>
                              </p:par>
                            </p:childTnLst>
                          </p:cTn>
                        </p:par>
                        <p:par>
                          <p:cTn id="14" fill="hold" nodeType="afterGroup">
                            <p:stCondLst>
                              <p:cond delay="2000"/>
                            </p:stCondLst>
                            <p:childTnLst>
                              <p:par>
                                <p:cTn id="15" presetID="50" presetClass="entr" presetSubtype="0" decel="100000" fill="hold" nodeType="afterEffect">
                                  <p:stCondLst>
                                    <p:cond delay="0"/>
                                  </p:stCondLst>
                                  <p:childTnLst>
                                    <p:set>
                                      <p:cBhvr>
                                        <p:cTn id="16" dur="1" fill="hold">
                                          <p:stCondLst>
                                            <p:cond delay="0"/>
                                          </p:stCondLst>
                                        </p:cTn>
                                        <p:tgtEl>
                                          <p:spTgt spid="252940"/>
                                        </p:tgtEl>
                                        <p:attrNameLst>
                                          <p:attrName>style.visibility</p:attrName>
                                        </p:attrNameLst>
                                      </p:cBhvr>
                                      <p:to>
                                        <p:strVal val="visible"/>
                                      </p:to>
                                    </p:set>
                                    <p:anim calcmode="lin" valueType="num">
                                      <p:cBhvr>
                                        <p:cTn id="17" dur="1000" fill="hold"/>
                                        <p:tgtEl>
                                          <p:spTgt spid="252940"/>
                                        </p:tgtEl>
                                        <p:attrNameLst>
                                          <p:attrName>ppt_w</p:attrName>
                                        </p:attrNameLst>
                                      </p:cBhvr>
                                      <p:tavLst>
                                        <p:tav tm="0">
                                          <p:val>
                                            <p:strVal val="#ppt_w+.3"/>
                                          </p:val>
                                        </p:tav>
                                        <p:tav tm="100000">
                                          <p:val>
                                            <p:strVal val="#ppt_w"/>
                                          </p:val>
                                        </p:tav>
                                      </p:tavLst>
                                    </p:anim>
                                    <p:anim calcmode="lin" valueType="num">
                                      <p:cBhvr>
                                        <p:cTn id="18" dur="1000" fill="hold"/>
                                        <p:tgtEl>
                                          <p:spTgt spid="252940"/>
                                        </p:tgtEl>
                                        <p:attrNameLst>
                                          <p:attrName>ppt_h</p:attrName>
                                        </p:attrNameLst>
                                      </p:cBhvr>
                                      <p:tavLst>
                                        <p:tav tm="0">
                                          <p:val>
                                            <p:strVal val="#ppt_h"/>
                                          </p:val>
                                        </p:tav>
                                        <p:tav tm="100000">
                                          <p:val>
                                            <p:strVal val="#ppt_h"/>
                                          </p:val>
                                        </p:tav>
                                      </p:tavLst>
                                    </p:anim>
                                    <p:animEffect transition="in" filter="fade">
                                      <p:cBhvr>
                                        <p:cTn id="19" dur="1000"/>
                                        <p:tgtEl>
                                          <p:spTgt spid="252940"/>
                                        </p:tgtEl>
                                      </p:cBhvr>
                                    </p:animEffect>
                                  </p:childTnLst>
                                </p:cTn>
                              </p:par>
                            </p:childTnLst>
                          </p:cTn>
                        </p:par>
                        <p:par>
                          <p:cTn id="20" fill="hold" nodeType="afterGroup">
                            <p:stCondLst>
                              <p:cond delay="3000"/>
                            </p:stCondLst>
                            <p:childTnLst>
                              <p:par>
                                <p:cTn id="21" presetID="50" presetClass="entr" presetSubtype="0" decel="100000" fill="hold" nodeType="afterEffect">
                                  <p:stCondLst>
                                    <p:cond delay="0"/>
                                  </p:stCondLst>
                                  <p:childTnLst>
                                    <p:set>
                                      <p:cBhvr>
                                        <p:cTn id="22" dur="1" fill="hold">
                                          <p:stCondLst>
                                            <p:cond delay="0"/>
                                          </p:stCondLst>
                                        </p:cTn>
                                        <p:tgtEl>
                                          <p:spTgt spid="252938"/>
                                        </p:tgtEl>
                                        <p:attrNameLst>
                                          <p:attrName>style.visibility</p:attrName>
                                        </p:attrNameLst>
                                      </p:cBhvr>
                                      <p:to>
                                        <p:strVal val="visible"/>
                                      </p:to>
                                    </p:set>
                                    <p:anim calcmode="lin" valueType="num">
                                      <p:cBhvr>
                                        <p:cTn id="23" dur="1000" fill="hold"/>
                                        <p:tgtEl>
                                          <p:spTgt spid="252938"/>
                                        </p:tgtEl>
                                        <p:attrNameLst>
                                          <p:attrName>ppt_w</p:attrName>
                                        </p:attrNameLst>
                                      </p:cBhvr>
                                      <p:tavLst>
                                        <p:tav tm="0">
                                          <p:val>
                                            <p:strVal val="#ppt_w+.3"/>
                                          </p:val>
                                        </p:tav>
                                        <p:tav tm="100000">
                                          <p:val>
                                            <p:strVal val="#ppt_w"/>
                                          </p:val>
                                        </p:tav>
                                      </p:tavLst>
                                    </p:anim>
                                    <p:anim calcmode="lin" valueType="num">
                                      <p:cBhvr>
                                        <p:cTn id="24" dur="1000" fill="hold"/>
                                        <p:tgtEl>
                                          <p:spTgt spid="252938"/>
                                        </p:tgtEl>
                                        <p:attrNameLst>
                                          <p:attrName>ppt_h</p:attrName>
                                        </p:attrNameLst>
                                      </p:cBhvr>
                                      <p:tavLst>
                                        <p:tav tm="0">
                                          <p:val>
                                            <p:strVal val="#ppt_h"/>
                                          </p:val>
                                        </p:tav>
                                        <p:tav tm="100000">
                                          <p:val>
                                            <p:strVal val="#ppt_h"/>
                                          </p:val>
                                        </p:tav>
                                      </p:tavLst>
                                    </p:anim>
                                    <p:animEffect transition="in" filter="fade">
                                      <p:cBhvr>
                                        <p:cTn id="25" dur="1000"/>
                                        <p:tgtEl>
                                          <p:spTgt spid="252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353" name="Group 2">
            <a:extLst>
              <a:ext uri="{FF2B5EF4-FFF2-40B4-BE49-F238E27FC236}">
                <a16:creationId xmlns:a16="http://schemas.microsoft.com/office/drawing/2014/main" id="{D9F1FE87-C5AD-4ECC-81BA-608FD6B693EB}"/>
              </a:ext>
            </a:extLst>
          </p:cNvPr>
          <p:cNvGrpSpPr>
            <a:grpSpLocks/>
          </p:cNvGrpSpPr>
          <p:nvPr/>
        </p:nvGrpSpPr>
        <p:grpSpPr bwMode="auto">
          <a:xfrm>
            <a:off x="0" y="0"/>
            <a:ext cx="9144000" cy="976313"/>
            <a:chOff x="0" y="0"/>
            <a:chExt cx="5760" cy="615"/>
          </a:xfrm>
        </p:grpSpPr>
        <p:sp>
          <p:nvSpPr>
            <p:cNvPr id="100361" name="Text Box 3">
              <a:extLst>
                <a:ext uri="{FF2B5EF4-FFF2-40B4-BE49-F238E27FC236}">
                  <a16:creationId xmlns:a16="http://schemas.microsoft.com/office/drawing/2014/main" id="{354C13A1-B3CA-407B-ACFD-11B0B9E7849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00362" name="Text Box 4">
              <a:extLst>
                <a:ext uri="{FF2B5EF4-FFF2-40B4-BE49-F238E27FC236}">
                  <a16:creationId xmlns:a16="http://schemas.microsoft.com/office/drawing/2014/main" id="{9DD09985-5512-47DF-B3B8-9D4237073EC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0354" name="Text Box 5">
            <a:extLst>
              <a:ext uri="{FF2B5EF4-FFF2-40B4-BE49-F238E27FC236}">
                <a16:creationId xmlns:a16="http://schemas.microsoft.com/office/drawing/2014/main" id="{437A8BAE-D43C-4A1C-BCC7-1118B254E5D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0355" name="Rectangle 6">
            <a:extLst>
              <a:ext uri="{FF2B5EF4-FFF2-40B4-BE49-F238E27FC236}">
                <a16:creationId xmlns:a16="http://schemas.microsoft.com/office/drawing/2014/main" id="{8E21EB86-1615-44F5-9675-7C0085DABEBD}"/>
              </a:ext>
            </a:extLst>
          </p:cNvPr>
          <p:cNvSpPr>
            <a:spLocks noChangeArrowheads="1"/>
          </p:cNvSpPr>
          <p:nvPr/>
        </p:nvSpPr>
        <p:spPr bwMode="auto">
          <a:xfrm>
            <a:off x="2057400" y="990600"/>
            <a:ext cx="63611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Streaming Live Events</a:t>
            </a:r>
            <a:endParaRPr lang="en-US" altLang="en-US" sz="1800" b="0">
              <a:latin typeface="Arial" panose="020B0604020202020204" pitchFamily="34" charset="0"/>
            </a:endParaRPr>
          </a:p>
        </p:txBody>
      </p:sp>
      <p:pic>
        <p:nvPicPr>
          <p:cNvPr id="316419" name="Picture 3" descr="C:\Users\Owner\Desktop\livestream.png">
            <a:extLst>
              <a:ext uri="{FF2B5EF4-FFF2-40B4-BE49-F238E27FC236}">
                <a16:creationId xmlns:a16="http://schemas.microsoft.com/office/drawing/2014/main" id="{A247B23A-D018-4AD3-8EE0-359A105D6C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905000"/>
            <a:ext cx="46482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36">
            <a:extLst>
              <a:ext uri="{FF2B5EF4-FFF2-40B4-BE49-F238E27FC236}">
                <a16:creationId xmlns:a16="http://schemas.microsoft.com/office/drawing/2014/main" id="{3FB0D5F0-BF88-4EF3-ABD9-95A30C8BA305}"/>
              </a:ext>
            </a:extLst>
          </p:cNvPr>
          <p:cNvSpPr>
            <a:spLocks noChangeArrowheads="1"/>
          </p:cNvSpPr>
          <p:nvPr/>
        </p:nvSpPr>
        <p:spPr bwMode="auto">
          <a:xfrm>
            <a:off x="4038600" y="5715000"/>
            <a:ext cx="3276600" cy="533400"/>
          </a:xfrm>
          <a:prstGeom prst="ellipse">
            <a:avLst/>
          </a:prstGeom>
          <a:noFill/>
          <a:ln w="508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sp>
        <p:nvSpPr>
          <p:cNvPr id="11" name="Oval 36">
            <a:extLst>
              <a:ext uri="{FF2B5EF4-FFF2-40B4-BE49-F238E27FC236}">
                <a16:creationId xmlns:a16="http://schemas.microsoft.com/office/drawing/2014/main" id="{D81E137F-D409-417D-923E-D779CC95907A}"/>
              </a:ext>
            </a:extLst>
          </p:cNvPr>
          <p:cNvSpPr>
            <a:spLocks noChangeArrowheads="1"/>
          </p:cNvSpPr>
          <p:nvPr/>
        </p:nvSpPr>
        <p:spPr bwMode="auto">
          <a:xfrm>
            <a:off x="4114800" y="1981200"/>
            <a:ext cx="3276600" cy="533400"/>
          </a:xfrm>
          <a:prstGeom prst="ellipse">
            <a:avLst/>
          </a:prstGeom>
          <a:noFill/>
          <a:ln w="508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sp>
        <p:nvSpPr>
          <p:cNvPr id="12" name="Oval 36">
            <a:extLst>
              <a:ext uri="{FF2B5EF4-FFF2-40B4-BE49-F238E27FC236}">
                <a16:creationId xmlns:a16="http://schemas.microsoft.com/office/drawing/2014/main" id="{C61A1C4D-A91F-45AB-ABC3-F1F01E2C752F}"/>
              </a:ext>
            </a:extLst>
          </p:cNvPr>
          <p:cNvSpPr>
            <a:spLocks noChangeArrowheads="1"/>
          </p:cNvSpPr>
          <p:nvPr/>
        </p:nvSpPr>
        <p:spPr bwMode="auto">
          <a:xfrm>
            <a:off x="7848600" y="5334000"/>
            <a:ext cx="685800" cy="457200"/>
          </a:xfrm>
          <a:prstGeom prst="ellipse">
            <a:avLst/>
          </a:prstGeom>
          <a:noFill/>
          <a:ln w="508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sp>
        <p:nvSpPr>
          <p:cNvPr id="100360" name="Text Box 11">
            <a:extLst>
              <a:ext uri="{FF2B5EF4-FFF2-40B4-BE49-F238E27FC236}">
                <a16:creationId xmlns:a16="http://schemas.microsoft.com/office/drawing/2014/main" id="{B8AD5282-9724-40BE-B5E2-929C2DFF462D}"/>
              </a:ext>
            </a:extLst>
          </p:cNvPr>
          <p:cNvSpPr txBox="1">
            <a:spLocks noChangeArrowheads="1"/>
          </p:cNvSpPr>
          <p:nvPr/>
        </p:nvSpPr>
        <p:spPr bwMode="auto">
          <a:xfrm>
            <a:off x="152400" y="2057400"/>
            <a:ext cx="4114800" cy="437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200" b="0" dirty="0"/>
              <a:t>In </a:t>
            </a:r>
            <a:r>
              <a:rPr lang="is-IS" altLang="en-US" sz="2200" b="0" dirty="0"/>
              <a:t>2021</a:t>
            </a:r>
            <a:r>
              <a:rPr lang="en-US" altLang="en-US" sz="2200" b="0" dirty="0"/>
              <a:t>, most major global sporting events like Winter X Games,</a:t>
            </a:r>
            <a:r>
              <a:rPr lang="en-US" altLang="en-US" sz="2200" dirty="0"/>
              <a:t> </a:t>
            </a:r>
            <a:r>
              <a:rPr lang="en-US" altLang="en-US" sz="2200" b="0" dirty="0"/>
              <a:t>Masters Golf Tournament, British Open Golf Tournament, Super Bowl XLIX, Wimbledon and NCAA Tournament will be streamed through the Internet allowing fans to watch online and/or on mobile devices.</a:t>
            </a:r>
          </a:p>
          <a:p>
            <a:pPr eaLnBrk="1" hangingPunct="1">
              <a:spcBef>
                <a:spcPct val="50000"/>
              </a:spcBef>
            </a:pPr>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316419"/>
                                        </p:tgtEl>
                                        <p:attrNameLst>
                                          <p:attrName>style.visibility</p:attrName>
                                        </p:attrNameLst>
                                      </p:cBhvr>
                                      <p:to>
                                        <p:strVal val="visible"/>
                                      </p:to>
                                    </p:set>
                                    <p:animEffect transition="in" filter="dissolve">
                                      <p:cBhvr>
                                        <p:cTn id="7" dur="500"/>
                                        <p:tgtEl>
                                          <p:spTgt spid="316419"/>
                                        </p:tgtEl>
                                      </p:cBhvr>
                                    </p:animEffect>
                                  </p:childTnLst>
                                </p:cTn>
                              </p:par>
                            </p:childTnLst>
                          </p:cTn>
                        </p:par>
                        <p:par>
                          <p:cTn id="8" fill="hold" nodeType="afterGroup">
                            <p:stCondLst>
                              <p:cond delay="500"/>
                            </p:stCondLst>
                            <p:childTnLst>
                              <p:par>
                                <p:cTn id="9" presetID="21"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heel(4)">
                                      <p:cBhvr>
                                        <p:cTn id="11" dur="500"/>
                                        <p:tgtEl>
                                          <p:spTgt spid="10"/>
                                        </p:tgtEl>
                                      </p:cBhvr>
                                    </p:animEffect>
                                  </p:childTnLst>
                                </p:cTn>
                              </p:par>
                            </p:childTnLst>
                          </p:cTn>
                        </p:par>
                        <p:par>
                          <p:cTn id="12" fill="hold" nodeType="afterGroup">
                            <p:stCondLst>
                              <p:cond delay="1000"/>
                            </p:stCondLst>
                            <p:childTnLst>
                              <p:par>
                                <p:cTn id="13" presetID="21"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heel(4)">
                                      <p:cBhvr>
                                        <p:cTn id="15" dur="500"/>
                                        <p:tgtEl>
                                          <p:spTgt spid="11"/>
                                        </p:tgtEl>
                                      </p:cBhvr>
                                    </p:animEffect>
                                  </p:childTnLst>
                                </p:cTn>
                              </p:par>
                            </p:childTnLst>
                          </p:cTn>
                        </p:par>
                        <p:par>
                          <p:cTn id="16" fill="hold" nodeType="afterGroup">
                            <p:stCondLst>
                              <p:cond delay="1500"/>
                            </p:stCondLst>
                            <p:childTnLst>
                              <p:par>
                                <p:cTn id="17" presetID="21"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4)">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P spid="11" grpId="0" animBg="1" autoUpdateAnimBg="0"/>
      <p:bldP spid="12" grpId="0" animBg="1"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01" name="Group 2">
            <a:extLst>
              <a:ext uri="{FF2B5EF4-FFF2-40B4-BE49-F238E27FC236}">
                <a16:creationId xmlns:a16="http://schemas.microsoft.com/office/drawing/2014/main" id="{876C9A52-5295-4B00-B72A-424CA5FD601E}"/>
              </a:ext>
            </a:extLst>
          </p:cNvPr>
          <p:cNvGrpSpPr>
            <a:grpSpLocks/>
          </p:cNvGrpSpPr>
          <p:nvPr/>
        </p:nvGrpSpPr>
        <p:grpSpPr bwMode="auto">
          <a:xfrm>
            <a:off x="0" y="0"/>
            <a:ext cx="9144000" cy="976313"/>
            <a:chOff x="0" y="0"/>
            <a:chExt cx="5760" cy="615"/>
          </a:xfrm>
        </p:grpSpPr>
        <p:sp>
          <p:nvSpPr>
            <p:cNvPr id="102406" name="Text Box 3">
              <a:extLst>
                <a:ext uri="{FF2B5EF4-FFF2-40B4-BE49-F238E27FC236}">
                  <a16:creationId xmlns:a16="http://schemas.microsoft.com/office/drawing/2014/main" id="{AFA3AD82-5468-4A19-BF67-A57325F79E7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02407" name="Text Box 4">
              <a:extLst>
                <a:ext uri="{FF2B5EF4-FFF2-40B4-BE49-F238E27FC236}">
                  <a16:creationId xmlns:a16="http://schemas.microsoft.com/office/drawing/2014/main" id="{022ACA5D-DCC4-45E8-8EB8-FF6F8B19739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2402" name="Text Box 5">
            <a:extLst>
              <a:ext uri="{FF2B5EF4-FFF2-40B4-BE49-F238E27FC236}">
                <a16:creationId xmlns:a16="http://schemas.microsoft.com/office/drawing/2014/main" id="{589E463D-260A-48A0-963E-91439302534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2403" name="Rectangle 6">
            <a:extLst>
              <a:ext uri="{FF2B5EF4-FFF2-40B4-BE49-F238E27FC236}">
                <a16:creationId xmlns:a16="http://schemas.microsoft.com/office/drawing/2014/main" id="{B133FFDF-8943-4C82-8F31-9CB0D7728016}"/>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54983" name="Rectangle 7">
            <a:extLst>
              <a:ext uri="{FF2B5EF4-FFF2-40B4-BE49-F238E27FC236}">
                <a16:creationId xmlns:a16="http://schemas.microsoft.com/office/drawing/2014/main" id="{C6B9881B-2EBA-41C9-AC6C-2CE6D7DBD726}"/>
              </a:ext>
            </a:extLst>
          </p:cNvPr>
          <p:cNvSpPr>
            <a:spLocks noChangeArrowheads="1"/>
          </p:cNvSpPr>
          <p:nvPr/>
        </p:nvSpPr>
        <p:spPr bwMode="auto">
          <a:xfrm>
            <a:off x="304800" y="2057400"/>
            <a:ext cx="63246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solidFill>
                  <a:srgbClr val="000099"/>
                </a:solidFill>
              </a:rPr>
              <a:t>A report in </a:t>
            </a:r>
            <a:r>
              <a:rPr lang="en-US" altLang="en-US" b="0" i="1">
                <a:solidFill>
                  <a:srgbClr val="000099"/>
                </a:solidFill>
              </a:rPr>
              <a:t>Business Week </a:t>
            </a:r>
            <a:r>
              <a:rPr lang="en-US" altLang="en-US" b="0">
                <a:solidFill>
                  <a:srgbClr val="000099"/>
                </a:solidFill>
              </a:rPr>
              <a:t>suggested that adding live sports broadcasts </a:t>
            </a:r>
            <a:r>
              <a:rPr lang="ja-JP" altLang="en-US" b="0">
                <a:solidFill>
                  <a:srgbClr val="000099"/>
                </a:solidFill>
              </a:rPr>
              <a:t>“</a:t>
            </a:r>
            <a:r>
              <a:rPr lang="en-US" altLang="ja-JP" b="0">
                <a:solidFill>
                  <a:srgbClr val="000099"/>
                </a:solidFill>
              </a:rPr>
              <a:t>may help YouTube expand revenue by keeping viewers on its site longer to woo more advertisers. YouTube</a:t>
            </a:r>
            <a:r>
              <a:rPr lang="ja-JP" altLang="en-US" b="0">
                <a:solidFill>
                  <a:srgbClr val="000099"/>
                </a:solidFill>
              </a:rPr>
              <a:t>’</a:t>
            </a:r>
            <a:r>
              <a:rPr lang="en-US" altLang="ja-JP" b="0">
                <a:solidFill>
                  <a:srgbClr val="000099"/>
                </a:solidFill>
              </a:rPr>
              <a:t>s contract to show cricket from the Indian Premier League, which gives the Google unit a share of ad revenue from games and the league</a:t>
            </a:r>
            <a:r>
              <a:rPr lang="ja-JP" altLang="en-US" b="0">
                <a:solidFill>
                  <a:srgbClr val="000099"/>
                </a:solidFill>
              </a:rPr>
              <a:t>’</a:t>
            </a:r>
            <a:r>
              <a:rPr lang="en-US" altLang="ja-JP" b="0">
                <a:solidFill>
                  <a:srgbClr val="000099"/>
                </a:solidFill>
              </a:rPr>
              <a:t>s website, brought in 55 million visits from more than 250 countries.</a:t>
            </a:r>
            <a:r>
              <a:rPr lang="ja-JP" altLang="en-US" b="0">
                <a:solidFill>
                  <a:srgbClr val="000099"/>
                </a:solidFill>
              </a:rPr>
              <a:t>”</a:t>
            </a:r>
            <a:endParaRPr lang="en-US" altLang="en-US" b="0">
              <a:solidFill>
                <a:srgbClr val="000099"/>
              </a:solidFill>
            </a:endParaRPr>
          </a:p>
        </p:txBody>
      </p:sp>
      <p:pic>
        <p:nvPicPr>
          <p:cNvPr id="105474" name="Picture 2" descr="https://encrypted-tbn0.google.com/images?q=tbn:ANd9GcQ7uaeEWElzmpjjH_Px8Ue9D3O7BezN8a5RzIRl6MtrW3B9jsBNpA">
            <a:extLst>
              <a:ext uri="{FF2B5EF4-FFF2-40B4-BE49-F238E27FC236}">
                <a16:creationId xmlns:a16="http://schemas.microsoft.com/office/drawing/2014/main" id="{DB0060AA-456A-4DD4-9C74-C8AD359D0F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2895600"/>
            <a:ext cx="207645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4983"/>
                                        </p:tgtEl>
                                        <p:attrNameLst>
                                          <p:attrName>style.visibility</p:attrName>
                                        </p:attrNameLst>
                                      </p:cBhvr>
                                      <p:to>
                                        <p:strVal val="visible"/>
                                      </p:to>
                                    </p:set>
                                    <p:animEffect transition="in" filter="diamond(in)">
                                      <p:cBhvr>
                                        <p:cTn id="7" dur="1000"/>
                                        <p:tgtEl>
                                          <p:spTgt spid="254983"/>
                                        </p:tgtEl>
                                      </p:cBhvr>
                                    </p:animEffect>
                                  </p:childTnLst>
                                </p:cTn>
                              </p:par>
                            </p:childTnLst>
                          </p:cTn>
                        </p:par>
                        <p:par>
                          <p:cTn id="8" fill="hold" nodeType="afterGroup">
                            <p:stCondLst>
                              <p:cond delay="1000"/>
                            </p:stCondLst>
                            <p:childTnLst>
                              <p:par>
                                <p:cTn id="9" presetID="9" presetClass="entr" presetSubtype="0" fill="hold" nodeType="afterEffect">
                                  <p:stCondLst>
                                    <p:cond delay="0"/>
                                  </p:stCondLst>
                                  <p:childTnLst>
                                    <p:set>
                                      <p:cBhvr>
                                        <p:cTn id="10" dur="1" fill="hold">
                                          <p:stCondLst>
                                            <p:cond delay="0"/>
                                          </p:stCondLst>
                                        </p:cTn>
                                        <p:tgtEl>
                                          <p:spTgt spid="105474"/>
                                        </p:tgtEl>
                                        <p:attrNameLst>
                                          <p:attrName>style.visibility</p:attrName>
                                        </p:attrNameLst>
                                      </p:cBhvr>
                                      <p:to>
                                        <p:strVal val="visible"/>
                                      </p:to>
                                    </p:set>
                                    <p:animEffect transition="in" filter="dissolve">
                                      <p:cBhvr>
                                        <p:cTn id="11" dur="500"/>
                                        <p:tgtEl>
                                          <p:spTgt spid="105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49" name="Group 2">
            <a:extLst>
              <a:ext uri="{FF2B5EF4-FFF2-40B4-BE49-F238E27FC236}">
                <a16:creationId xmlns:a16="http://schemas.microsoft.com/office/drawing/2014/main" id="{98F1B856-2440-4AEE-AE05-40FAAABE0B62}"/>
              </a:ext>
            </a:extLst>
          </p:cNvPr>
          <p:cNvGrpSpPr>
            <a:grpSpLocks/>
          </p:cNvGrpSpPr>
          <p:nvPr/>
        </p:nvGrpSpPr>
        <p:grpSpPr bwMode="auto">
          <a:xfrm>
            <a:off x="0" y="0"/>
            <a:ext cx="9144000" cy="976313"/>
            <a:chOff x="0" y="0"/>
            <a:chExt cx="5760" cy="615"/>
          </a:xfrm>
        </p:grpSpPr>
        <p:sp>
          <p:nvSpPr>
            <p:cNvPr id="104454" name="Text Box 3">
              <a:extLst>
                <a:ext uri="{FF2B5EF4-FFF2-40B4-BE49-F238E27FC236}">
                  <a16:creationId xmlns:a16="http://schemas.microsoft.com/office/drawing/2014/main" id="{40A372A4-A348-4098-B0F1-882B35A9031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04455" name="Text Box 4">
              <a:extLst>
                <a:ext uri="{FF2B5EF4-FFF2-40B4-BE49-F238E27FC236}">
                  <a16:creationId xmlns:a16="http://schemas.microsoft.com/office/drawing/2014/main" id="{4BB585F2-3A25-46A8-9AEB-BADF2729A2F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4450" name="Text Box 5">
            <a:extLst>
              <a:ext uri="{FF2B5EF4-FFF2-40B4-BE49-F238E27FC236}">
                <a16:creationId xmlns:a16="http://schemas.microsoft.com/office/drawing/2014/main" id="{E6ECFA31-EC5E-47A2-9320-FDFE27C85BB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4451" name="Rectangle 6">
            <a:extLst>
              <a:ext uri="{FF2B5EF4-FFF2-40B4-BE49-F238E27FC236}">
                <a16:creationId xmlns:a16="http://schemas.microsoft.com/office/drawing/2014/main" id="{731237C0-3F86-4ACE-A53F-B28047BABEF0}"/>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54983" name="Rectangle 7">
            <a:extLst>
              <a:ext uri="{FF2B5EF4-FFF2-40B4-BE49-F238E27FC236}">
                <a16:creationId xmlns:a16="http://schemas.microsoft.com/office/drawing/2014/main" id="{4B959767-0137-4DF3-8313-B5D7C387EDD5}"/>
              </a:ext>
            </a:extLst>
          </p:cNvPr>
          <p:cNvSpPr>
            <a:spLocks noChangeArrowheads="1"/>
          </p:cNvSpPr>
          <p:nvPr/>
        </p:nvSpPr>
        <p:spPr bwMode="auto">
          <a:xfrm>
            <a:off x="419100" y="2576225"/>
            <a:ext cx="43434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solidFill>
                  <a:srgbClr val="C00000"/>
                </a:solidFill>
                <a:cs typeface="Arial" panose="020B0604020202020204" pitchFamily="34" charset="0"/>
              </a:rPr>
              <a:t>Thanks to a daily three-channel live webcast straight from the festival, you didn't have to actually be out in the fields of Manchester, Tennessee to catch all the bands playing at Bonnaroo.</a:t>
            </a:r>
          </a:p>
        </p:txBody>
      </p:sp>
      <p:pic>
        <p:nvPicPr>
          <p:cNvPr id="2" name="Picture 1">
            <a:extLst>
              <a:ext uri="{FF2B5EF4-FFF2-40B4-BE49-F238E27FC236}">
                <a16:creationId xmlns:a16="http://schemas.microsoft.com/office/drawing/2014/main" id="{98B57781-07D5-8848-965D-03350F656FB5}"/>
              </a:ext>
            </a:extLst>
          </p:cNvPr>
          <p:cNvPicPr>
            <a:picLocks noChangeAspect="1"/>
          </p:cNvPicPr>
          <p:nvPr/>
        </p:nvPicPr>
        <p:blipFill>
          <a:blip r:embed="rId3"/>
          <a:stretch>
            <a:fillRect/>
          </a:stretch>
        </p:blipFill>
        <p:spPr>
          <a:xfrm>
            <a:off x="5334000" y="1816347"/>
            <a:ext cx="3234690" cy="457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4983"/>
                                        </p:tgtEl>
                                        <p:attrNameLst>
                                          <p:attrName>style.visibility</p:attrName>
                                        </p:attrNameLst>
                                      </p:cBhvr>
                                      <p:to>
                                        <p:strVal val="visible"/>
                                      </p:to>
                                    </p:set>
                                    <p:animEffect transition="in" filter="diamond(in)">
                                      <p:cBhvr>
                                        <p:cTn id="7" dur="1000"/>
                                        <p:tgtEl>
                                          <p:spTgt spid="254983"/>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49" name="Group 2">
            <a:extLst>
              <a:ext uri="{FF2B5EF4-FFF2-40B4-BE49-F238E27FC236}">
                <a16:creationId xmlns:a16="http://schemas.microsoft.com/office/drawing/2014/main" id="{98F1B856-2440-4AEE-AE05-40FAAABE0B62}"/>
              </a:ext>
            </a:extLst>
          </p:cNvPr>
          <p:cNvGrpSpPr>
            <a:grpSpLocks/>
          </p:cNvGrpSpPr>
          <p:nvPr/>
        </p:nvGrpSpPr>
        <p:grpSpPr bwMode="auto">
          <a:xfrm>
            <a:off x="0" y="0"/>
            <a:ext cx="9144000" cy="976313"/>
            <a:chOff x="0" y="0"/>
            <a:chExt cx="5760" cy="615"/>
          </a:xfrm>
        </p:grpSpPr>
        <p:sp>
          <p:nvSpPr>
            <p:cNvPr id="104454" name="Text Box 3">
              <a:extLst>
                <a:ext uri="{FF2B5EF4-FFF2-40B4-BE49-F238E27FC236}">
                  <a16:creationId xmlns:a16="http://schemas.microsoft.com/office/drawing/2014/main" id="{40A372A4-A348-4098-B0F1-882B35A9031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04455" name="Text Box 4">
              <a:extLst>
                <a:ext uri="{FF2B5EF4-FFF2-40B4-BE49-F238E27FC236}">
                  <a16:creationId xmlns:a16="http://schemas.microsoft.com/office/drawing/2014/main" id="{4BB585F2-3A25-46A8-9AEB-BADF2729A2F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4450" name="Text Box 5">
            <a:extLst>
              <a:ext uri="{FF2B5EF4-FFF2-40B4-BE49-F238E27FC236}">
                <a16:creationId xmlns:a16="http://schemas.microsoft.com/office/drawing/2014/main" id="{E6ECFA31-EC5E-47A2-9320-FDFE27C85BB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4451" name="Rectangle 6">
            <a:extLst>
              <a:ext uri="{FF2B5EF4-FFF2-40B4-BE49-F238E27FC236}">
                <a16:creationId xmlns:a16="http://schemas.microsoft.com/office/drawing/2014/main" id="{731237C0-3F86-4ACE-A53F-B28047BABEF0}"/>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54983" name="Rectangle 7">
            <a:extLst>
              <a:ext uri="{FF2B5EF4-FFF2-40B4-BE49-F238E27FC236}">
                <a16:creationId xmlns:a16="http://schemas.microsoft.com/office/drawing/2014/main" id="{4B959767-0137-4DF3-8313-B5D7C387EDD5}"/>
              </a:ext>
            </a:extLst>
          </p:cNvPr>
          <p:cNvSpPr>
            <a:spLocks noChangeArrowheads="1"/>
          </p:cNvSpPr>
          <p:nvPr/>
        </p:nvSpPr>
        <p:spPr bwMode="auto">
          <a:xfrm>
            <a:off x="304800" y="4671923"/>
            <a:ext cx="8610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dirty="0">
                <a:solidFill>
                  <a:srgbClr val="C00000"/>
                </a:solidFill>
                <a:cs typeface="Arial" panose="020B0604020202020204" pitchFamily="34" charset="0"/>
              </a:rPr>
              <a:t>To help promote its annual ‘Prime Day’ event, Amazon partnered with Taylor Swift to headline an online concert, exclusively for Prime members</a:t>
            </a:r>
          </a:p>
        </p:txBody>
      </p:sp>
      <p:pic>
        <p:nvPicPr>
          <p:cNvPr id="2" name="Picture 1">
            <a:extLst>
              <a:ext uri="{FF2B5EF4-FFF2-40B4-BE49-F238E27FC236}">
                <a16:creationId xmlns:a16="http://schemas.microsoft.com/office/drawing/2014/main" id="{DFAD58C7-3EEC-E34F-880F-2E0E2CCE2B5B}"/>
              </a:ext>
            </a:extLst>
          </p:cNvPr>
          <p:cNvPicPr>
            <a:picLocks noChangeAspect="1"/>
          </p:cNvPicPr>
          <p:nvPr/>
        </p:nvPicPr>
        <p:blipFill>
          <a:blip r:embed="rId3"/>
          <a:stretch>
            <a:fillRect/>
          </a:stretch>
        </p:blipFill>
        <p:spPr>
          <a:xfrm>
            <a:off x="609600" y="1983678"/>
            <a:ext cx="8001000" cy="2232378"/>
          </a:xfrm>
          <a:prstGeom prst="rect">
            <a:avLst/>
          </a:prstGeom>
        </p:spPr>
      </p:pic>
    </p:spTree>
    <p:extLst>
      <p:ext uri="{BB962C8B-B14F-4D97-AF65-F5344CB8AC3E}">
        <p14:creationId xmlns:p14="http://schemas.microsoft.com/office/powerpoint/2010/main" val="31729972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54983"/>
                                        </p:tgtEl>
                                        <p:attrNameLst>
                                          <p:attrName>style.visibility</p:attrName>
                                        </p:attrNameLst>
                                      </p:cBhvr>
                                      <p:to>
                                        <p:strVal val="visible"/>
                                      </p:to>
                                    </p:set>
                                    <p:animEffect transition="in" filter="randombar(horizontal)">
                                      <p:cBhvr>
                                        <p:cTn id="7" dur="500"/>
                                        <p:tgtEl>
                                          <p:spTgt spid="254983"/>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497" name="Group 2">
            <a:extLst>
              <a:ext uri="{FF2B5EF4-FFF2-40B4-BE49-F238E27FC236}">
                <a16:creationId xmlns:a16="http://schemas.microsoft.com/office/drawing/2014/main" id="{B8DD87BA-933B-4DCF-867E-EC8144E10DB9}"/>
              </a:ext>
            </a:extLst>
          </p:cNvPr>
          <p:cNvGrpSpPr>
            <a:grpSpLocks/>
          </p:cNvGrpSpPr>
          <p:nvPr/>
        </p:nvGrpSpPr>
        <p:grpSpPr bwMode="auto">
          <a:xfrm>
            <a:off x="0" y="0"/>
            <a:ext cx="9144000" cy="976313"/>
            <a:chOff x="0" y="0"/>
            <a:chExt cx="5760" cy="615"/>
          </a:xfrm>
        </p:grpSpPr>
        <p:sp>
          <p:nvSpPr>
            <p:cNvPr id="106504" name="Text Box 3">
              <a:extLst>
                <a:ext uri="{FF2B5EF4-FFF2-40B4-BE49-F238E27FC236}">
                  <a16:creationId xmlns:a16="http://schemas.microsoft.com/office/drawing/2014/main" id="{D0F99842-24EF-4D61-9DD1-B8981B8BC64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06505" name="Text Box 4">
              <a:extLst>
                <a:ext uri="{FF2B5EF4-FFF2-40B4-BE49-F238E27FC236}">
                  <a16:creationId xmlns:a16="http://schemas.microsoft.com/office/drawing/2014/main" id="{19437D63-2C6D-4800-BBC7-FBD5B508795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6498" name="Text Box 5">
            <a:extLst>
              <a:ext uri="{FF2B5EF4-FFF2-40B4-BE49-F238E27FC236}">
                <a16:creationId xmlns:a16="http://schemas.microsoft.com/office/drawing/2014/main" id="{A671AA67-3D19-4BEC-9BC5-FED1A038E1E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06499" name="Rectangle 6">
            <a:extLst>
              <a:ext uri="{FF2B5EF4-FFF2-40B4-BE49-F238E27FC236}">
                <a16:creationId xmlns:a16="http://schemas.microsoft.com/office/drawing/2014/main" id="{4ABE7F20-1F3A-4118-A5BB-8D2DFF2B6170}"/>
              </a:ext>
            </a:extLst>
          </p:cNvPr>
          <p:cNvSpPr>
            <a:spLocks noChangeArrowheads="1"/>
          </p:cNvSpPr>
          <p:nvPr/>
        </p:nvSpPr>
        <p:spPr bwMode="auto">
          <a:xfrm>
            <a:off x="1981200" y="1066800"/>
            <a:ext cx="60563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Interactive Technologies</a:t>
            </a:r>
            <a:endParaRPr lang="en-US" altLang="en-US" sz="1800" b="0">
              <a:latin typeface="Arial" panose="020B0604020202020204" pitchFamily="34" charset="0"/>
            </a:endParaRPr>
          </a:p>
        </p:txBody>
      </p:sp>
      <p:sp>
        <p:nvSpPr>
          <p:cNvPr id="254983" name="Rectangle 7">
            <a:extLst>
              <a:ext uri="{FF2B5EF4-FFF2-40B4-BE49-F238E27FC236}">
                <a16:creationId xmlns:a16="http://schemas.microsoft.com/office/drawing/2014/main" id="{05797C15-1908-4528-B7C5-97F9B44E6D74}"/>
              </a:ext>
            </a:extLst>
          </p:cNvPr>
          <p:cNvSpPr>
            <a:spLocks noChangeArrowheads="1"/>
          </p:cNvSpPr>
          <p:nvPr/>
        </p:nvSpPr>
        <p:spPr bwMode="auto">
          <a:xfrm>
            <a:off x="152400" y="1916113"/>
            <a:ext cx="8763000"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000" b="0">
                <a:solidFill>
                  <a:srgbClr val="000099"/>
                </a:solidFill>
              </a:rPr>
              <a:t>Shazam (a mobile phone app that helps users identify music) partnered with American Idol, allowing viewers to identify what songs contestants were performing, click links to buy the songs, get Twitter feeds from insiders, follow the official social media channels, and see video and photos from AmericanIdol.com.  Shazam</a:t>
            </a:r>
            <a:r>
              <a:rPr lang="ja-JP" altLang="en-US" sz="2000" b="0">
                <a:solidFill>
                  <a:srgbClr val="000099"/>
                </a:solidFill>
              </a:rPr>
              <a:t>’</a:t>
            </a:r>
            <a:r>
              <a:rPr lang="en-US" altLang="ja-JP" sz="2000" b="0">
                <a:solidFill>
                  <a:srgbClr val="000099"/>
                </a:solidFill>
              </a:rPr>
              <a:t>s </a:t>
            </a:r>
            <a:r>
              <a:rPr lang="ja-JP" altLang="en-US" sz="2000" b="0">
                <a:solidFill>
                  <a:srgbClr val="000099"/>
                </a:solidFill>
              </a:rPr>
              <a:t>“</a:t>
            </a:r>
            <a:r>
              <a:rPr lang="en-US" altLang="ja-JP" sz="2000" b="0">
                <a:solidFill>
                  <a:srgbClr val="000099"/>
                </a:solidFill>
              </a:rPr>
              <a:t>audio tagging</a:t>
            </a:r>
            <a:r>
              <a:rPr lang="ja-JP" altLang="en-US" sz="2000" b="0">
                <a:solidFill>
                  <a:srgbClr val="000099"/>
                </a:solidFill>
              </a:rPr>
              <a:t>”</a:t>
            </a:r>
            <a:r>
              <a:rPr lang="en-US" altLang="ja-JP" sz="2000" b="0">
                <a:solidFill>
                  <a:srgbClr val="000099"/>
                </a:solidFill>
              </a:rPr>
              <a:t> technology was also featured during broadcasts of the Super Bowl, Grammy Awards &amp; Olympic Games.</a:t>
            </a:r>
            <a:endParaRPr lang="en-US" altLang="en-US" sz="2000" b="0">
              <a:solidFill>
                <a:srgbClr val="000099"/>
              </a:solidFill>
            </a:endParaRPr>
          </a:p>
        </p:txBody>
      </p:sp>
      <p:pic>
        <p:nvPicPr>
          <p:cNvPr id="150530" name="Picture 2" descr="https://encrypted-tbn2.google.com/images?q=tbn:ANd9GcQNRdKo8EqMVndkR0y9YPZGzISWvfXkSpZIGrMYAxvFMNeDj4A_HQ">
            <a:extLst>
              <a:ext uri="{FF2B5EF4-FFF2-40B4-BE49-F238E27FC236}">
                <a16:creationId xmlns:a16="http://schemas.microsoft.com/office/drawing/2014/main" id="{CC4E7788-1C13-4DA2-A525-2A38CF8CBF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572000"/>
            <a:ext cx="2517775"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2" name="Picture 4" descr="https://encrypted-tbn0.google.com/images?q=tbn:ANd9GcQlf8JPlJMxlt-6XI0ABLPMz-VK685urY503mgYyV_wSIWdG1xZAg">
            <a:extLst>
              <a:ext uri="{FF2B5EF4-FFF2-40B4-BE49-F238E27FC236}">
                <a16:creationId xmlns:a16="http://schemas.microsoft.com/office/drawing/2014/main" id="{1DB43D03-0B0D-4C0E-A3E3-89B167EB40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4572000"/>
            <a:ext cx="2498725"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4" name="Picture 6" descr="https://encrypted-tbn3.google.com/images?q=tbn:ANd9GcRGxUZ02hChOPeofHMrfg_1LNW_-D47TDPWZZpHwQbZ6klff78mgg">
            <a:extLst>
              <a:ext uri="{FF2B5EF4-FFF2-40B4-BE49-F238E27FC236}">
                <a16:creationId xmlns:a16="http://schemas.microsoft.com/office/drawing/2014/main" id="{F53A86AD-4031-40AB-8D0A-000972549DE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4572000"/>
            <a:ext cx="2495550"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4983"/>
                                        </p:tgtEl>
                                        <p:attrNameLst>
                                          <p:attrName>style.visibility</p:attrName>
                                        </p:attrNameLst>
                                      </p:cBhvr>
                                      <p:to>
                                        <p:strVal val="visible"/>
                                      </p:to>
                                    </p:set>
                                    <p:animEffect transition="in" filter="diamond(in)">
                                      <p:cBhvr>
                                        <p:cTn id="7" dur="1000"/>
                                        <p:tgtEl>
                                          <p:spTgt spid="254983"/>
                                        </p:tgtEl>
                                      </p:cBhvr>
                                    </p:animEffect>
                                  </p:childTnLst>
                                </p:cTn>
                              </p:par>
                            </p:childTnLst>
                          </p:cTn>
                        </p:par>
                        <p:par>
                          <p:cTn id="8" fill="hold" nodeType="afterGroup">
                            <p:stCondLst>
                              <p:cond delay="1000"/>
                            </p:stCondLst>
                            <p:childTnLst>
                              <p:par>
                                <p:cTn id="9" presetID="9" presetClass="entr" presetSubtype="0" fill="hold" nodeType="afterEffect">
                                  <p:stCondLst>
                                    <p:cond delay="0"/>
                                  </p:stCondLst>
                                  <p:childTnLst>
                                    <p:set>
                                      <p:cBhvr>
                                        <p:cTn id="10" dur="1" fill="hold">
                                          <p:stCondLst>
                                            <p:cond delay="0"/>
                                          </p:stCondLst>
                                        </p:cTn>
                                        <p:tgtEl>
                                          <p:spTgt spid="150530"/>
                                        </p:tgtEl>
                                        <p:attrNameLst>
                                          <p:attrName>style.visibility</p:attrName>
                                        </p:attrNameLst>
                                      </p:cBhvr>
                                      <p:to>
                                        <p:strVal val="visible"/>
                                      </p:to>
                                    </p:set>
                                    <p:animEffect transition="in" filter="dissolve">
                                      <p:cBhvr>
                                        <p:cTn id="11" dur="500"/>
                                        <p:tgtEl>
                                          <p:spTgt spid="150530"/>
                                        </p:tgtEl>
                                      </p:cBhvr>
                                    </p:animEffect>
                                  </p:childTnLst>
                                </p:cTn>
                              </p:par>
                              <p:par>
                                <p:cTn id="12" presetID="9" presetClass="entr" presetSubtype="0" fill="hold" nodeType="withEffect">
                                  <p:stCondLst>
                                    <p:cond delay="0"/>
                                  </p:stCondLst>
                                  <p:childTnLst>
                                    <p:set>
                                      <p:cBhvr>
                                        <p:cTn id="13" dur="1" fill="hold">
                                          <p:stCondLst>
                                            <p:cond delay="0"/>
                                          </p:stCondLst>
                                        </p:cTn>
                                        <p:tgtEl>
                                          <p:spTgt spid="150532"/>
                                        </p:tgtEl>
                                        <p:attrNameLst>
                                          <p:attrName>style.visibility</p:attrName>
                                        </p:attrNameLst>
                                      </p:cBhvr>
                                      <p:to>
                                        <p:strVal val="visible"/>
                                      </p:to>
                                    </p:set>
                                    <p:animEffect transition="in" filter="dissolve">
                                      <p:cBhvr>
                                        <p:cTn id="14" dur="500"/>
                                        <p:tgtEl>
                                          <p:spTgt spid="150532"/>
                                        </p:tgtEl>
                                      </p:cBhvr>
                                    </p:animEffect>
                                  </p:childTnLst>
                                </p:cTn>
                              </p:par>
                              <p:par>
                                <p:cTn id="15" presetID="9" presetClass="entr" presetSubtype="0" fill="hold" nodeType="withEffect">
                                  <p:stCondLst>
                                    <p:cond delay="0"/>
                                  </p:stCondLst>
                                  <p:childTnLst>
                                    <p:set>
                                      <p:cBhvr>
                                        <p:cTn id="16" dur="1" fill="hold">
                                          <p:stCondLst>
                                            <p:cond delay="0"/>
                                          </p:stCondLst>
                                        </p:cTn>
                                        <p:tgtEl>
                                          <p:spTgt spid="150534"/>
                                        </p:tgtEl>
                                        <p:attrNameLst>
                                          <p:attrName>style.visibility</p:attrName>
                                        </p:attrNameLst>
                                      </p:cBhvr>
                                      <p:to>
                                        <p:strVal val="visible"/>
                                      </p:to>
                                    </p:set>
                                    <p:animEffect transition="in" filter="dissolve">
                                      <p:cBhvr>
                                        <p:cTn id="17" dur="500"/>
                                        <p:tgtEl>
                                          <p:spTgt spid="150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545" name="Group 2">
            <a:extLst>
              <a:ext uri="{FF2B5EF4-FFF2-40B4-BE49-F238E27FC236}">
                <a16:creationId xmlns:a16="http://schemas.microsoft.com/office/drawing/2014/main" id="{A0703F29-8EFF-4AC6-B489-8EBBEC109028}"/>
              </a:ext>
            </a:extLst>
          </p:cNvPr>
          <p:cNvGrpSpPr>
            <a:grpSpLocks/>
          </p:cNvGrpSpPr>
          <p:nvPr/>
        </p:nvGrpSpPr>
        <p:grpSpPr bwMode="auto">
          <a:xfrm>
            <a:off x="0" y="0"/>
            <a:ext cx="9144000" cy="976313"/>
            <a:chOff x="0" y="0"/>
            <a:chExt cx="5760" cy="615"/>
          </a:xfrm>
        </p:grpSpPr>
        <p:sp>
          <p:nvSpPr>
            <p:cNvPr id="108551" name="Text Box 3">
              <a:extLst>
                <a:ext uri="{FF2B5EF4-FFF2-40B4-BE49-F238E27FC236}">
                  <a16:creationId xmlns:a16="http://schemas.microsoft.com/office/drawing/2014/main" id="{E38BC240-9B99-44ED-803F-7352456F986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08552" name="Text Box 4">
              <a:extLst>
                <a:ext uri="{FF2B5EF4-FFF2-40B4-BE49-F238E27FC236}">
                  <a16:creationId xmlns:a16="http://schemas.microsoft.com/office/drawing/2014/main" id="{928CB79F-A307-4D85-88E2-26F86E36215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08546" name="Text Box 5">
            <a:extLst>
              <a:ext uri="{FF2B5EF4-FFF2-40B4-BE49-F238E27FC236}">
                <a16:creationId xmlns:a16="http://schemas.microsoft.com/office/drawing/2014/main" id="{351D95DB-0CFD-4FB8-9DA0-283E42B4AE5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54983" name="Rectangle 7">
            <a:extLst>
              <a:ext uri="{FF2B5EF4-FFF2-40B4-BE49-F238E27FC236}">
                <a16:creationId xmlns:a16="http://schemas.microsoft.com/office/drawing/2014/main" id="{E9EB8D58-27EA-432D-80A4-00925AB763CD}"/>
              </a:ext>
            </a:extLst>
          </p:cNvPr>
          <p:cNvSpPr>
            <a:spLocks noChangeArrowheads="1"/>
          </p:cNvSpPr>
          <p:nvPr/>
        </p:nvSpPr>
        <p:spPr bwMode="auto">
          <a:xfrm>
            <a:off x="152400" y="2252663"/>
            <a:ext cx="8763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solidFill>
                  <a:srgbClr val="000099"/>
                </a:solidFill>
              </a:rPr>
              <a:t>At FanFest during Major League Baseball</a:t>
            </a:r>
            <a:r>
              <a:rPr lang="ja-JP" altLang="en-US" b="0">
                <a:solidFill>
                  <a:srgbClr val="000099"/>
                </a:solidFill>
              </a:rPr>
              <a:t>’</a:t>
            </a:r>
            <a:r>
              <a:rPr lang="en-US" altLang="ja-JP" b="0">
                <a:solidFill>
                  <a:srgbClr val="000099"/>
                </a:solidFill>
              </a:rPr>
              <a:t>s All-Star weekend, a touch-screen station was on-site, allowing fans to create and purchase customized name and number all-star jerseys</a:t>
            </a:r>
            <a:endParaRPr lang="en-US" altLang="en-US" b="0">
              <a:solidFill>
                <a:srgbClr val="000099"/>
              </a:solidFill>
            </a:endParaRPr>
          </a:p>
        </p:txBody>
      </p:sp>
      <p:pic>
        <p:nvPicPr>
          <p:cNvPr id="155650" name="Picture 2" descr="https://encrypted-tbn3.google.com/images?q=tbn:ANd9GcTctSzrpcQMACxKXeVHht8Xdaq9YgLDSaewmKsFGsx2PZwWHar2">
            <a:extLst>
              <a:ext uri="{FF2B5EF4-FFF2-40B4-BE49-F238E27FC236}">
                <a16:creationId xmlns:a16="http://schemas.microsoft.com/office/drawing/2014/main" id="{30C98294-1F4A-40A6-9887-04F10F2CB2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4495800"/>
            <a:ext cx="23622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2" name="Picture 4" descr="https://encrypted-tbn1.google.com/images?q=tbn:ANd9GcSSoCjtFGENP4PzV0G3g-G0EJki7_44gpVhtCigEfR4Co7zbn18Nw">
            <a:extLst>
              <a:ext uri="{FF2B5EF4-FFF2-40B4-BE49-F238E27FC236}">
                <a16:creationId xmlns:a16="http://schemas.microsoft.com/office/drawing/2014/main" id="{22BBCB3E-CC94-4297-8179-15EF88134C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4267200"/>
            <a:ext cx="2124075"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0" name="Rectangle 6">
            <a:extLst>
              <a:ext uri="{FF2B5EF4-FFF2-40B4-BE49-F238E27FC236}">
                <a16:creationId xmlns:a16="http://schemas.microsoft.com/office/drawing/2014/main" id="{5DAAE7FF-A6A7-4F0A-AB16-0FE70DED5E13}"/>
              </a:ext>
            </a:extLst>
          </p:cNvPr>
          <p:cNvSpPr>
            <a:spLocks noChangeArrowheads="1"/>
          </p:cNvSpPr>
          <p:nvPr/>
        </p:nvSpPr>
        <p:spPr bwMode="auto">
          <a:xfrm>
            <a:off x="1981200" y="1066800"/>
            <a:ext cx="60563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Interactive Technologies</a:t>
            </a:r>
            <a:endParaRPr lang="en-US" altLang="en-US" sz="1800" b="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4983"/>
                                        </p:tgtEl>
                                        <p:attrNameLst>
                                          <p:attrName>style.visibility</p:attrName>
                                        </p:attrNameLst>
                                      </p:cBhvr>
                                      <p:to>
                                        <p:strVal val="visible"/>
                                      </p:to>
                                    </p:set>
                                    <p:animEffect transition="in" filter="diamond(in)">
                                      <p:cBhvr>
                                        <p:cTn id="7" dur="1000"/>
                                        <p:tgtEl>
                                          <p:spTgt spid="254983"/>
                                        </p:tgtEl>
                                      </p:cBhvr>
                                    </p:animEffect>
                                  </p:childTnLst>
                                </p:cTn>
                              </p:par>
                              <p:par>
                                <p:cTn id="8" presetID="9" presetClass="entr" presetSubtype="0" fill="hold" nodeType="withEffect">
                                  <p:stCondLst>
                                    <p:cond delay="0"/>
                                  </p:stCondLst>
                                  <p:childTnLst>
                                    <p:set>
                                      <p:cBhvr>
                                        <p:cTn id="9" dur="1" fill="hold">
                                          <p:stCondLst>
                                            <p:cond delay="0"/>
                                          </p:stCondLst>
                                        </p:cTn>
                                        <p:tgtEl>
                                          <p:spTgt spid="155650"/>
                                        </p:tgtEl>
                                        <p:attrNameLst>
                                          <p:attrName>style.visibility</p:attrName>
                                        </p:attrNameLst>
                                      </p:cBhvr>
                                      <p:to>
                                        <p:strVal val="visible"/>
                                      </p:to>
                                    </p:set>
                                    <p:animEffect transition="in" filter="dissolve">
                                      <p:cBhvr>
                                        <p:cTn id="10" dur="500"/>
                                        <p:tgtEl>
                                          <p:spTgt spid="155650"/>
                                        </p:tgtEl>
                                      </p:cBhvr>
                                    </p:animEffect>
                                  </p:childTnLst>
                                </p:cTn>
                              </p:par>
                              <p:par>
                                <p:cTn id="11" presetID="9" presetClass="entr" presetSubtype="0" fill="hold" nodeType="withEffect">
                                  <p:stCondLst>
                                    <p:cond delay="0"/>
                                  </p:stCondLst>
                                  <p:childTnLst>
                                    <p:set>
                                      <p:cBhvr>
                                        <p:cTn id="12" dur="1" fill="hold">
                                          <p:stCondLst>
                                            <p:cond delay="0"/>
                                          </p:stCondLst>
                                        </p:cTn>
                                        <p:tgtEl>
                                          <p:spTgt spid="155652"/>
                                        </p:tgtEl>
                                        <p:attrNameLst>
                                          <p:attrName>style.visibility</p:attrName>
                                        </p:attrNameLst>
                                      </p:cBhvr>
                                      <p:to>
                                        <p:strVal val="visible"/>
                                      </p:to>
                                    </p:set>
                                    <p:animEffect transition="in" filter="dissolve">
                                      <p:cBhvr>
                                        <p:cTn id="13" dur="500"/>
                                        <p:tgtEl>
                                          <p:spTgt spid="15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593" name="Group 2">
            <a:extLst>
              <a:ext uri="{FF2B5EF4-FFF2-40B4-BE49-F238E27FC236}">
                <a16:creationId xmlns:a16="http://schemas.microsoft.com/office/drawing/2014/main" id="{5E7FAE9E-E8CB-454D-92ED-59DF075D43B3}"/>
              </a:ext>
            </a:extLst>
          </p:cNvPr>
          <p:cNvGrpSpPr>
            <a:grpSpLocks/>
          </p:cNvGrpSpPr>
          <p:nvPr/>
        </p:nvGrpSpPr>
        <p:grpSpPr bwMode="auto">
          <a:xfrm>
            <a:off x="0" y="0"/>
            <a:ext cx="9144000" cy="976313"/>
            <a:chOff x="0" y="0"/>
            <a:chExt cx="5760" cy="615"/>
          </a:xfrm>
        </p:grpSpPr>
        <p:sp>
          <p:nvSpPr>
            <p:cNvPr id="110598" name="Text Box 3">
              <a:extLst>
                <a:ext uri="{FF2B5EF4-FFF2-40B4-BE49-F238E27FC236}">
                  <a16:creationId xmlns:a16="http://schemas.microsoft.com/office/drawing/2014/main" id="{A9CB9EE6-64AA-47D1-B7BB-206388D9D56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10599" name="Text Box 4">
              <a:extLst>
                <a:ext uri="{FF2B5EF4-FFF2-40B4-BE49-F238E27FC236}">
                  <a16:creationId xmlns:a16="http://schemas.microsoft.com/office/drawing/2014/main" id="{DE80851E-5142-482D-BCFC-FC530CE7B56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0594" name="Text Box 5">
            <a:extLst>
              <a:ext uri="{FF2B5EF4-FFF2-40B4-BE49-F238E27FC236}">
                <a16:creationId xmlns:a16="http://schemas.microsoft.com/office/drawing/2014/main" id="{D39E2197-FE21-4C4B-88E5-8CEC2DF7048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54983" name="Rectangle 7">
            <a:extLst>
              <a:ext uri="{FF2B5EF4-FFF2-40B4-BE49-F238E27FC236}">
                <a16:creationId xmlns:a16="http://schemas.microsoft.com/office/drawing/2014/main" id="{BE148079-B3A7-4B35-9FB9-552FDF028F57}"/>
              </a:ext>
            </a:extLst>
          </p:cNvPr>
          <p:cNvSpPr>
            <a:spLocks noChangeArrowheads="1"/>
          </p:cNvSpPr>
          <p:nvPr/>
        </p:nvSpPr>
        <p:spPr bwMode="auto">
          <a:xfrm>
            <a:off x="152400" y="1966913"/>
            <a:ext cx="87630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200" b="0">
                <a:solidFill>
                  <a:srgbClr val="2B7B12"/>
                </a:solidFill>
              </a:rPr>
              <a:t>When the new Green Bay Packers Hall-of-Fame opened, it featured a number of interactive elements, including a replica version of legendary coach Vince Lombardi’s office, complete with a touch-screen conference table that allows fans to view dozens of archived Lombardi possessions (everything from playbooks to letters from fans)</a:t>
            </a:r>
          </a:p>
        </p:txBody>
      </p:sp>
      <p:sp>
        <p:nvSpPr>
          <p:cNvPr id="110596" name="Rectangle 6">
            <a:extLst>
              <a:ext uri="{FF2B5EF4-FFF2-40B4-BE49-F238E27FC236}">
                <a16:creationId xmlns:a16="http://schemas.microsoft.com/office/drawing/2014/main" id="{F4162ECB-CF75-4CFE-BCDF-2E915343A84C}"/>
              </a:ext>
            </a:extLst>
          </p:cNvPr>
          <p:cNvSpPr>
            <a:spLocks noChangeArrowheads="1"/>
          </p:cNvSpPr>
          <p:nvPr/>
        </p:nvSpPr>
        <p:spPr bwMode="auto">
          <a:xfrm>
            <a:off x="1981200" y="1066800"/>
            <a:ext cx="60563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Interactive Technologies</a:t>
            </a:r>
            <a:endParaRPr lang="en-US" altLang="en-US" sz="1800" b="0">
              <a:latin typeface="Arial" panose="020B0604020202020204" pitchFamily="34" charset="0"/>
            </a:endParaRPr>
          </a:p>
        </p:txBody>
      </p:sp>
      <p:pic>
        <p:nvPicPr>
          <p:cNvPr id="2" name="Picture 1">
            <a:extLst>
              <a:ext uri="{FF2B5EF4-FFF2-40B4-BE49-F238E27FC236}">
                <a16:creationId xmlns:a16="http://schemas.microsoft.com/office/drawing/2014/main" id="{30C82D8B-9B17-4620-895A-92823B85194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40386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4983"/>
                                        </p:tgtEl>
                                        <p:attrNameLst>
                                          <p:attrName>style.visibility</p:attrName>
                                        </p:attrNameLst>
                                      </p:cBhvr>
                                      <p:to>
                                        <p:strVal val="visible"/>
                                      </p:to>
                                    </p:set>
                                    <p:animEffect transition="in" filter="diamond(in)">
                                      <p:cBhvr>
                                        <p:cTn id="7" dur="1000"/>
                                        <p:tgtEl>
                                          <p:spTgt spid="254983"/>
                                        </p:tgtEl>
                                      </p:cBhvr>
                                    </p:animEffect>
                                  </p:childTnLst>
                                </p:cTn>
                              </p:par>
                              <p:par>
                                <p:cTn id="8" presetID="9"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5" name="Group 2">
            <a:extLst>
              <a:ext uri="{FF2B5EF4-FFF2-40B4-BE49-F238E27FC236}">
                <a16:creationId xmlns:a16="http://schemas.microsoft.com/office/drawing/2014/main" id="{925C65D8-6CE2-443C-92A4-C2B7C5A0645F}"/>
              </a:ext>
            </a:extLst>
          </p:cNvPr>
          <p:cNvGrpSpPr>
            <a:grpSpLocks/>
          </p:cNvGrpSpPr>
          <p:nvPr/>
        </p:nvGrpSpPr>
        <p:grpSpPr bwMode="auto">
          <a:xfrm>
            <a:off x="0" y="0"/>
            <a:ext cx="9144000" cy="976313"/>
            <a:chOff x="0" y="0"/>
            <a:chExt cx="5760" cy="615"/>
          </a:xfrm>
        </p:grpSpPr>
        <p:sp>
          <p:nvSpPr>
            <p:cNvPr id="16390" name="Text Box 3">
              <a:extLst>
                <a:ext uri="{FF2B5EF4-FFF2-40B4-BE49-F238E27FC236}">
                  <a16:creationId xmlns:a16="http://schemas.microsoft.com/office/drawing/2014/main" id="{986A0740-E32A-4D41-A9C0-7B4A64AC868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6391" name="Text Box 4">
              <a:extLst>
                <a:ext uri="{FF2B5EF4-FFF2-40B4-BE49-F238E27FC236}">
                  <a16:creationId xmlns:a16="http://schemas.microsoft.com/office/drawing/2014/main" id="{88917B8E-0FD3-4EE3-954A-44D764572C5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6386" name="Text Box 14">
            <a:extLst>
              <a:ext uri="{FF2B5EF4-FFF2-40B4-BE49-F238E27FC236}">
                <a16:creationId xmlns:a16="http://schemas.microsoft.com/office/drawing/2014/main" id="{CE352693-8FA3-4053-A138-5D46A7722A2A}"/>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
        <p:nvSpPr>
          <p:cNvPr id="90127" name="Rectangle 15">
            <a:extLst>
              <a:ext uri="{FF2B5EF4-FFF2-40B4-BE49-F238E27FC236}">
                <a16:creationId xmlns:a16="http://schemas.microsoft.com/office/drawing/2014/main" id="{1055FF19-2FA2-4FEC-BB29-35E2DFDAF06C}"/>
              </a:ext>
            </a:extLst>
          </p:cNvPr>
          <p:cNvSpPr>
            <a:spLocks noChangeArrowheads="1"/>
          </p:cNvSpPr>
          <p:nvPr/>
        </p:nvSpPr>
        <p:spPr bwMode="auto">
          <a:xfrm>
            <a:off x="533400" y="2590800"/>
            <a:ext cx="83820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b="0"/>
              <a:t>Sports and entertainment products often share common characteristics of </a:t>
            </a:r>
            <a:r>
              <a:rPr lang="en-US" altLang="en-US" sz="2800" b="0" i="1"/>
              <a:t>services</a:t>
            </a:r>
            <a:r>
              <a:rPr lang="en-US" altLang="en-US" sz="2800" b="0"/>
              <a:t>:</a:t>
            </a:r>
          </a:p>
          <a:p>
            <a:pPr eaLnBrk="1" hangingPunct="1"/>
            <a:endParaRPr lang="en-US" altLang="en-US" sz="2800" b="0"/>
          </a:p>
          <a:p>
            <a:pPr eaLnBrk="1" hangingPunct="1"/>
            <a:r>
              <a:rPr lang="en-US" altLang="en-US" sz="2800" b="0"/>
              <a:t>Services are </a:t>
            </a:r>
            <a:r>
              <a:rPr lang="en-US" altLang="en-US" sz="2800" b="0" u="sng">
                <a:solidFill>
                  <a:srgbClr val="000099"/>
                </a:solidFill>
              </a:rPr>
              <a:t>perishable</a:t>
            </a:r>
          </a:p>
          <a:p>
            <a:pPr eaLnBrk="1" hangingPunct="1"/>
            <a:endParaRPr lang="en-US" altLang="en-US" sz="2800" b="0"/>
          </a:p>
          <a:p>
            <a:pPr eaLnBrk="1" hangingPunct="1"/>
            <a:r>
              <a:rPr lang="en-US" altLang="en-US" sz="2800" b="0"/>
              <a:t>Services are </a:t>
            </a:r>
            <a:r>
              <a:rPr lang="en-US" altLang="en-US" sz="2800" b="0" u="sng">
                <a:solidFill>
                  <a:srgbClr val="000099"/>
                </a:solidFill>
              </a:rPr>
              <a:t>intangible</a:t>
            </a:r>
            <a:r>
              <a:rPr lang="en-US" altLang="en-US" sz="2800" b="0"/>
              <a:t> </a:t>
            </a:r>
          </a:p>
        </p:txBody>
      </p:sp>
      <p:sp>
        <p:nvSpPr>
          <p:cNvPr id="16388" name="Line 16">
            <a:extLst>
              <a:ext uri="{FF2B5EF4-FFF2-40B4-BE49-F238E27FC236}">
                <a16:creationId xmlns:a16="http://schemas.microsoft.com/office/drawing/2014/main" id="{F5E415CF-0F1A-479B-A198-6D2209EA82C0}"/>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89" name="Text Box 20">
            <a:extLst>
              <a:ext uri="{FF2B5EF4-FFF2-40B4-BE49-F238E27FC236}">
                <a16:creationId xmlns:a16="http://schemas.microsoft.com/office/drawing/2014/main" id="{CB60DCF8-A30A-4020-BF51-1434B596E07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90127">
                                            <p:txEl>
                                              <p:pRg st="0" end="0"/>
                                            </p:txEl>
                                          </p:spTgt>
                                        </p:tgtEl>
                                        <p:attrNameLst>
                                          <p:attrName>style.visibility</p:attrName>
                                        </p:attrNameLst>
                                      </p:cBhvr>
                                      <p:to>
                                        <p:strVal val="visible"/>
                                      </p:to>
                                    </p:set>
                                    <p:animEffect transition="in" filter="checkerboard(across)">
                                      <p:cBhvr>
                                        <p:cTn id="7" dur="500"/>
                                        <p:tgtEl>
                                          <p:spTgt spid="90127">
                                            <p:txEl>
                                              <p:pRg st="0" end="0"/>
                                            </p:txEl>
                                          </p:spTgt>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90127">
                                            <p:txEl>
                                              <p:pRg st="2" end="2"/>
                                            </p:txEl>
                                          </p:spTgt>
                                        </p:tgtEl>
                                        <p:attrNameLst>
                                          <p:attrName>style.visibility</p:attrName>
                                        </p:attrNameLst>
                                      </p:cBhvr>
                                      <p:to>
                                        <p:strVal val="visible"/>
                                      </p:to>
                                    </p:set>
                                    <p:animEffect transition="in" filter="checkerboard(across)">
                                      <p:cBhvr>
                                        <p:cTn id="11" dur="500"/>
                                        <p:tgtEl>
                                          <p:spTgt spid="90127">
                                            <p:txEl>
                                              <p:pRg st="2" end="2"/>
                                            </p:txEl>
                                          </p:spTgt>
                                        </p:tgtEl>
                                      </p:cBhvr>
                                    </p:animEffect>
                                  </p:childTnLst>
                                </p:cTn>
                              </p:par>
                            </p:childTnLst>
                          </p:cTn>
                        </p:par>
                        <p:par>
                          <p:cTn id="12" fill="hold" nodeType="afterGroup">
                            <p:stCondLst>
                              <p:cond delay="1000"/>
                            </p:stCondLst>
                            <p:childTnLst>
                              <p:par>
                                <p:cTn id="13" presetID="5" presetClass="entr" presetSubtype="10" fill="hold" nodeType="afterEffect">
                                  <p:stCondLst>
                                    <p:cond delay="0"/>
                                  </p:stCondLst>
                                  <p:childTnLst>
                                    <p:set>
                                      <p:cBhvr>
                                        <p:cTn id="14" dur="1" fill="hold">
                                          <p:stCondLst>
                                            <p:cond delay="0"/>
                                          </p:stCondLst>
                                        </p:cTn>
                                        <p:tgtEl>
                                          <p:spTgt spid="90127">
                                            <p:txEl>
                                              <p:pRg st="4" end="4"/>
                                            </p:txEl>
                                          </p:spTgt>
                                        </p:tgtEl>
                                        <p:attrNameLst>
                                          <p:attrName>style.visibility</p:attrName>
                                        </p:attrNameLst>
                                      </p:cBhvr>
                                      <p:to>
                                        <p:strVal val="visible"/>
                                      </p:to>
                                    </p:set>
                                    <p:animEffect transition="in" filter="checkerboard(across)">
                                      <p:cBhvr>
                                        <p:cTn id="15" dur="500"/>
                                        <p:tgtEl>
                                          <p:spTgt spid="901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41" name="Group 2">
            <a:extLst>
              <a:ext uri="{FF2B5EF4-FFF2-40B4-BE49-F238E27FC236}">
                <a16:creationId xmlns:a16="http://schemas.microsoft.com/office/drawing/2014/main" id="{8FD12858-8DCC-4ECB-97F7-A19576D063A7}"/>
              </a:ext>
            </a:extLst>
          </p:cNvPr>
          <p:cNvGrpSpPr>
            <a:grpSpLocks/>
          </p:cNvGrpSpPr>
          <p:nvPr/>
        </p:nvGrpSpPr>
        <p:grpSpPr bwMode="auto">
          <a:xfrm>
            <a:off x="0" y="0"/>
            <a:ext cx="9144000" cy="976313"/>
            <a:chOff x="0" y="0"/>
            <a:chExt cx="5760" cy="615"/>
          </a:xfrm>
        </p:grpSpPr>
        <p:sp>
          <p:nvSpPr>
            <p:cNvPr id="112645" name="Text Box 3">
              <a:extLst>
                <a:ext uri="{FF2B5EF4-FFF2-40B4-BE49-F238E27FC236}">
                  <a16:creationId xmlns:a16="http://schemas.microsoft.com/office/drawing/2014/main" id="{AE20F4A2-2CC7-48EE-8FF8-37890B33CD0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12646" name="Text Box 4">
              <a:extLst>
                <a:ext uri="{FF2B5EF4-FFF2-40B4-BE49-F238E27FC236}">
                  <a16:creationId xmlns:a16="http://schemas.microsoft.com/office/drawing/2014/main" id="{3B1006EF-6683-403E-85FD-5DFA0109D1D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2642" name="Text Box 5">
            <a:extLst>
              <a:ext uri="{FF2B5EF4-FFF2-40B4-BE49-F238E27FC236}">
                <a16:creationId xmlns:a16="http://schemas.microsoft.com/office/drawing/2014/main" id="{667D4622-18D8-4E2F-9A6A-806D98A95FE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54983" name="Rectangle 7">
            <a:extLst>
              <a:ext uri="{FF2B5EF4-FFF2-40B4-BE49-F238E27FC236}">
                <a16:creationId xmlns:a16="http://schemas.microsoft.com/office/drawing/2014/main" id="{3EE75E5C-F015-4196-8FAD-732E2A1ECF7E}"/>
              </a:ext>
            </a:extLst>
          </p:cNvPr>
          <p:cNvSpPr>
            <a:spLocks noChangeArrowheads="1"/>
          </p:cNvSpPr>
          <p:nvPr/>
        </p:nvSpPr>
        <p:spPr bwMode="auto">
          <a:xfrm>
            <a:off x="152400" y="1752600"/>
            <a:ext cx="8763000"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solidFill>
                  <a:srgbClr val="000099"/>
                </a:solidFill>
              </a:rPr>
              <a:t>The New York Mets sponsorship strategy doesn’t include bland PowerPoint presentations.  Instead, they partnered with Sportsdigita to create interactive and customized presentations that feature high resolution images, videos, animated GIFs and infographics that showcase the team’s fanbase, premium experiences and sponsorship opportunities</a:t>
            </a:r>
          </a:p>
          <a:p>
            <a:pPr algn="ctr" eaLnBrk="1" hangingPunct="1"/>
            <a:endParaRPr lang="en-US" altLang="en-US" b="0">
              <a:solidFill>
                <a:srgbClr val="000099"/>
              </a:solidFill>
            </a:endParaRPr>
          </a:p>
          <a:p>
            <a:pPr algn="ctr" eaLnBrk="1" hangingPunct="1"/>
            <a:r>
              <a:rPr lang="en-US" altLang="en-US" b="0">
                <a:solidFill>
                  <a:srgbClr val="000099"/>
                </a:solidFill>
              </a:rPr>
              <a:t>This innovative technology has allowed the Mets staff to “wow” their clients with interactive sales elements to increase both sales and retention</a:t>
            </a:r>
          </a:p>
        </p:txBody>
      </p:sp>
      <p:sp>
        <p:nvSpPr>
          <p:cNvPr id="112644" name="Rectangle 6">
            <a:extLst>
              <a:ext uri="{FF2B5EF4-FFF2-40B4-BE49-F238E27FC236}">
                <a16:creationId xmlns:a16="http://schemas.microsoft.com/office/drawing/2014/main" id="{55104514-914C-48C0-BAFC-7BF2034C4488}"/>
              </a:ext>
            </a:extLst>
          </p:cNvPr>
          <p:cNvSpPr>
            <a:spLocks noChangeArrowheads="1"/>
          </p:cNvSpPr>
          <p:nvPr/>
        </p:nvSpPr>
        <p:spPr bwMode="auto">
          <a:xfrm>
            <a:off x="1981200" y="1066800"/>
            <a:ext cx="60563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Interactive Technologies</a:t>
            </a:r>
            <a:endParaRPr lang="en-US" altLang="en-US" sz="1800" b="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4983"/>
                                        </p:tgtEl>
                                        <p:attrNameLst>
                                          <p:attrName>style.visibility</p:attrName>
                                        </p:attrNameLst>
                                      </p:cBhvr>
                                      <p:to>
                                        <p:strVal val="visible"/>
                                      </p:to>
                                    </p:set>
                                    <p:animEffect transition="in" filter="diamond(in)">
                                      <p:cBhvr>
                                        <p:cTn id="7" dur="1000"/>
                                        <p:tgtEl>
                                          <p:spTgt spid="254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689" name="Group 2">
            <a:extLst>
              <a:ext uri="{FF2B5EF4-FFF2-40B4-BE49-F238E27FC236}">
                <a16:creationId xmlns:a16="http://schemas.microsoft.com/office/drawing/2014/main" id="{8538C6D8-51CC-4FBB-BE8F-3E28822A8200}"/>
              </a:ext>
            </a:extLst>
          </p:cNvPr>
          <p:cNvGrpSpPr>
            <a:grpSpLocks/>
          </p:cNvGrpSpPr>
          <p:nvPr/>
        </p:nvGrpSpPr>
        <p:grpSpPr bwMode="auto">
          <a:xfrm>
            <a:off x="0" y="0"/>
            <a:ext cx="9144000" cy="976313"/>
            <a:chOff x="0" y="0"/>
            <a:chExt cx="5760" cy="615"/>
          </a:xfrm>
        </p:grpSpPr>
        <p:sp>
          <p:nvSpPr>
            <p:cNvPr id="114694" name="Text Box 3">
              <a:extLst>
                <a:ext uri="{FF2B5EF4-FFF2-40B4-BE49-F238E27FC236}">
                  <a16:creationId xmlns:a16="http://schemas.microsoft.com/office/drawing/2014/main" id="{815180A5-603B-4C13-ACDD-38A9A8A3AAE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14695" name="Text Box 4">
              <a:extLst>
                <a:ext uri="{FF2B5EF4-FFF2-40B4-BE49-F238E27FC236}">
                  <a16:creationId xmlns:a16="http://schemas.microsoft.com/office/drawing/2014/main" id="{56F1EFFB-3F53-4137-ACB4-BAA810D9F65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4690" name="Text Box 5">
            <a:extLst>
              <a:ext uri="{FF2B5EF4-FFF2-40B4-BE49-F238E27FC236}">
                <a16:creationId xmlns:a16="http://schemas.microsoft.com/office/drawing/2014/main" id="{89AF3E83-7795-4069-A514-C3657541C0A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254983" name="Rectangle 7">
            <a:extLst>
              <a:ext uri="{FF2B5EF4-FFF2-40B4-BE49-F238E27FC236}">
                <a16:creationId xmlns:a16="http://schemas.microsoft.com/office/drawing/2014/main" id="{C989177C-B003-4897-917F-360C4003404D}"/>
              </a:ext>
            </a:extLst>
          </p:cNvPr>
          <p:cNvSpPr>
            <a:spLocks noChangeArrowheads="1"/>
          </p:cNvSpPr>
          <p:nvPr/>
        </p:nvSpPr>
        <p:spPr bwMode="auto">
          <a:xfrm>
            <a:off x="304800" y="1752600"/>
            <a:ext cx="84582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000" b="0"/>
              <a:t>After years of preserving its traditional brand, the Indianapolis Motor Speedway Museum "looks much as it did when it opened in its current location 40 years ago”, according to a Sports Business Journal story.  However, the museum has ambitious plans for engaging visitors.  </a:t>
            </a:r>
          </a:p>
          <a:p>
            <a:pPr algn="ctr" eaLnBrk="1" hangingPunct="1"/>
            <a:endParaRPr lang="en-US" altLang="en-US" sz="2000" b="0"/>
          </a:p>
          <a:p>
            <a:pPr algn="ctr" eaLnBrk="1" hangingPunct="1"/>
            <a:r>
              <a:rPr lang="en-US" altLang="en-US" sz="2000" b="0"/>
              <a:t>According to IMS Foundation Executive Director Betsy Smith, "The lighting, the technology, it's vintage 1976. We're a racing museum, but nothing in here moves. Except the trophy. ... I'd like to get some interactive technology in here and some video so that visitors could really experience racing."</a:t>
            </a:r>
          </a:p>
        </p:txBody>
      </p:sp>
      <p:sp>
        <p:nvSpPr>
          <p:cNvPr id="114692" name="Rectangle 6">
            <a:extLst>
              <a:ext uri="{FF2B5EF4-FFF2-40B4-BE49-F238E27FC236}">
                <a16:creationId xmlns:a16="http://schemas.microsoft.com/office/drawing/2014/main" id="{93FCC346-70C1-4663-AAD6-040B707B6612}"/>
              </a:ext>
            </a:extLst>
          </p:cNvPr>
          <p:cNvSpPr>
            <a:spLocks noChangeArrowheads="1"/>
          </p:cNvSpPr>
          <p:nvPr/>
        </p:nvSpPr>
        <p:spPr bwMode="auto">
          <a:xfrm>
            <a:off x="1981200" y="1066800"/>
            <a:ext cx="60563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Interactive Technologies</a:t>
            </a:r>
            <a:endParaRPr lang="en-US" altLang="en-US" sz="1800" b="0">
              <a:latin typeface="Arial" panose="020B0604020202020204" pitchFamily="34" charset="0"/>
            </a:endParaRPr>
          </a:p>
        </p:txBody>
      </p:sp>
      <p:pic>
        <p:nvPicPr>
          <p:cNvPr id="4" name="Picture 3" descr="Screen Shot 2018-07-27 at 3.47.56 PM.png">
            <a:extLst>
              <a:ext uri="{FF2B5EF4-FFF2-40B4-BE49-F238E27FC236}">
                <a16:creationId xmlns:a16="http://schemas.microsoft.com/office/drawing/2014/main" id="{80B45520-AEDF-4CA7-B950-061C918896A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5402263"/>
            <a:ext cx="266700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4983"/>
                                        </p:tgtEl>
                                        <p:attrNameLst>
                                          <p:attrName>style.visibility</p:attrName>
                                        </p:attrNameLst>
                                      </p:cBhvr>
                                      <p:to>
                                        <p:strVal val="visible"/>
                                      </p:to>
                                    </p:set>
                                    <p:animEffect transition="in" filter="diamond(in)">
                                      <p:cBhvr>
                                        <p:cTn id="7" dur="1000"/>
                                        <p:tgtEl>
                                          <p:spTgt spid="254983"/>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737" name="Group 2">
            <a:extLst>
              <a:ext uri="{FF2B5EF4-FFF2-40B4-BE49-F238E27FC236}">
                <a16:creationId xmlns:a16="http://schemas.microsoft.com/office/drawing/2014/main" id="{661BD87C-E34F-465B-BD24-927FCF4BAFDA}"/>
              </a:ext>
            </a:extLst>
          </p:cNvPr>
          <p:cNvGrpSpPr>
            <a:grpSpLocks/>
          </p:cNvGrpSpPr>
          <p:nvPr/>
        </p:nvGrpSpPr>
        <p:grpSpPr bwMode="auto">
          <a:xfrm>
            <a:off x="0" y="0"/>
            <a:ext cx="9144000" cy="976313"/>
            <a:chOff x="0" y="0"/>
            <a:chExt cx="5760" cy="615"/>
          </a:xfrm>
        </p:grpSpPr>
        <p:sp>
          <p:nvSpPr>
            <p:cNvPr id="116746" name="Text Box 3">
              <a:extLst>
                <a:ext uri="{FF2B5EF4-FFF2-40B4-BE49-F238E27FC236}">
                  <a16:creationId xmlns:a16="http://schemas.microsoft.com/office/drawing/2014/main" id="{B521C94F-45F4-4F7B-9363-B0B60B36AC8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16747" name="Text Box 4">
              <a:extLst>
                <a:ext uri="{FF2B5EF4-FFF2-40B4-BE49-F238E27FC236}">
                  <a16:creationId xmlns:a16="http://schemas.microsoft.com/office/drawing/2014/main" id="{4C5BC17C-A16F-4D2B-B9DD-1A716D65093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6738" name="Text Box 5">
            <a:extLst>
              <a:ext uri="{FF2B5EF4-FFF2-40B4-BE49-F238E27FC236}">
                <a16:creationId xmlns:a16="http://schemas.microsoft.com/office/drawing/2014/main" id="{483AF31F-EB23-4503-925D-78AF629B940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16739" name="Rectangle 6">
            <a:extLst>
              <a:ext uri="{FF2B5EF4-FFF2-40B4-BE49-F238E27FC236}">
                <a16:creationId xmlns:a16="http://schemas.microsoft.com/office/drawing/2014/main" id="{929A4BD8-0F6C-4460-8094-472F23819A09}"/>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59079" name="Rectangle 7">
            <a:extLst>
              <a:ext uri="{FF2B5EF4-FFF2-40B4-BE49-F238E27FC236}">
                <a16:creationId xmlns:a16="http://schemas.microsoft.com/office/drawing/2014/main" id="{7AA8FC83-EC2B-4CA0-AD1F-9D5D9E81DFE9}"/>
              </a:ext>
            </a:extLst>
          </p:cNvPr>
          <p:cNvSpPr>
            <a:spLocks noChangeArrowheads="1"/>
          </p:cNvSpPr>
          <p:nvPr/>
        </p:nvSpPr>
        <p:spPr bwMode="auto">
          <a:xfrm>
            <a:off x="228600" y="1758950"/>
            <a:ext cx="70104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dirty="0">
                <a:solidFill>
                  <a:schemeClr val="accent2"/>
                </a:solidFill>
              </a:rPr>
              <a:t>E-Commerce </a:t>
            </a:r>
            <a:r>
              <a:rPr lang="en-US" altLang="en-US" b="0" dirty="0">
                <a:solidFill>
                  <a:schemeClr val="accent2"/>
                </a:solidFill>
              </a:rPr>
              <a:t>refers to the consumer</a:t>
            </a:r>
            <a:r>
              <a:rPr lang="ja-JP" altLang="en-US" b="0" dirty="0">
                <a:solidFill>
                  <a:schemeClr val="accent2"/>
                </a:solidFill>
              </a:rPr>
              <a:t>’</a:t>
            </a:r>
            <a:r>
              <a:rPr lang="en-US" altLang="ja-JP" b="0" dirty="0">
                <a:solidFill>
                  <a:schemeClr val="accent2"/>
                </a:solidFill>
              </a:rPr>
              <a:t>s ability to purchase goods and services online </a:t>
            </a:r>
            <a:endParaRPr lang="en-US" altLang="en-US" b="0" dirty="0">
              <a:solidFill>
                <a:schemeClr val="accent2"/>
              </a:solidFill>
            </a:endParaRPr>
          </a:p>
        </p:txBody>
      </p:sp>
      <p:pic>
        <p:nvPicPr>
          <p:cNvPr id="259088" name="Picture 16">
            <a:extLst>
              <a:ext uri="{FF2B5EF4-FFF2-40B4-BE49-F238E27FC236}">
                <a16:creationId xmlns:a16="http://schemas.microsoft.com/office/drawing/2014/main" id="{FC2CDC05-9D70-4525-93B4-69EBE54771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35344">
            <a:off x="322263" y="3322638"/>
            <a:ext cx="5924550"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089" name="Picture 17">
            <a:extLst>
              <a:ext uri="{FF2B5EF4-FFF2-40B4-BE49-F238E27FC236}">
                <a16:creationId xmlns:a16="http://schemas.microsoft.com/office/drawing/2014/main" id="{EF34BBCC-91EF-4420-82C4-DA2C0DBDF4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67740">
            <a:off x="6096000" y="5867400"/>
            <a:ext cx="26670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090" name="Picture 18">
            <a:extLst>
              <a:ext uri="{FF2B5EF4-FFF2-40B4-BE49-F238E27FC236}">
                <a16:creationId xmlns:a16="http://schemas.microsoft.com/office/drawing/2014/main" id="{51AC9AAF-2252-47E9-B34E-3505BC12DB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249540">
            <a:off x="7391400" y="3505200"/>
            <a:ext cx="925513"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091" name="Picture 19">
            <a:extLst>
              <a:ext uri="{FF2B5EF4-FFF2-40B4-BE49-F238E27FC236}">
                <a16:creationId xmlns:a16="http://schemas.microsoft.com/office/drawing/2014/main" id="{F01D538D-8050-4B9B-82CF-3231F9D595C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831503">
            <a:off x="6553200" y="2667000"/>
            <a:ext cx="19812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9092" name="Picture 20">
            <a:extLst>
              <a:ext uri="{FF2B5EF4-FFF2-40B4-BE49-F238E27FC236}">
                <a16:creationId xmlns:a16="http://schemas.microsoft.com/office/drawing/2014/main" id="{7084378E-8A27-452E-820D-B21F91216E7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488807">
            <a:off x="6781800" y="4876800"/>
            <a:ext cx="21240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59079"/>
                                        </p:tgtEl>
                                        <p:attrNameLst>
                                          <p:attrName>style.visibility</p:attrName>
                                        </p:attrNameLst>
                                      </p:cBhvr>
                                      <p:to>
                                        <p:strVal val="visible"/>
                                      </p:to>
                                    </p:set>
                                    <p:animEffect transition="in" filter="diamond(in)">
                                      <p:cBhvr>
                                        <p:cTn id="7" dur="1000"/>
                                        <p:tgtEl>
                                          <p:spTgt spid="259079"/>
                                        </p:tgtEl>
                                      </p:cBhvr>
                                    </p:animEffect>
                                  </p:childTnLst>
                                </p:cTn>
                              </p:par>
                            </p:childTnLst>
                          </p:cTn>
                        </p:par>
                        <p:par>
                          <p:cTn id="8" fill="hold" nodeType="afterGroup">
                            <p:stCondLst>
                              <p:cond delay="1000"/>
                            </p:stCondLst>
                            <p:childTnLst>
                              <p:par>
                                <p:cTn id="9" presetID="37" presetClass="entr" presetSubtype="0" fill="hold" nodeType="afterEffect">
                                  <p:stCondLst>
                                    <p:cond delay="0"/>
                                  </p:stCondLst>
                                  <p:childTnLst>
                                    <p:set>
                                      <p:cBhvr>
                                        <p:cTn id="10" dur="1" fill="hold">
                                          <p:stCondLst>
                                            <p:cond delay="0"/>
                                          </p:stCondLst>
                                        </p:cTn>
                                        <p:tgtEl>
                                          <p:spTgt spid="259088"/>
                                        </p:tgtEl>
                                        <p:attrNameLst>
                                          <p:attrName>style.visibility</p:attrName>
                                        </p:attrNameLst>
                                      </p:cBhvr>
                                      <p:to>
                                        <p:strVal val="visible"/>
                                      </p:to>
                                    </p:set>
                                    <p:animEffect transition="in" filter="fade">
                                      <p:cBhvr>
                                        <p:cTn id="11" dur="1000"/>
                                        <p:tgtEl>
                                          <p:spTgt spid="259088"/>
                                        </p:tgtEl>
                                      </p:cBhvr>
                                    </p:animEffect>
                                    <p:anim calcmode="lin" valueType="num">
                                      <p:cBhvr>
                                        <p:cTn id="12" dur="1000" fill="hold"/>
                                        <p:tgtEl>
                                          <p:spTgt spid="259088"/>
                                        </p:tgtEl>
                                        <p:attrNameLst>
                                          <p:attrName>ppt_x</p:attrName>
                                        </p:attrNameLst>
                                      </p:cBhvr>
                                      <p:tavLst>
                                        <p:tav tm="0">
                                          <p:val>
                                            <p:strVal val="#ppt_x"/>
                                          </p:val>
                                        </p:tav>
                                        <p:tav tm="100000">
                                          <p:val>
                                            <p:strVal val="#ppt_x"/>
                                          </p:val>
                                        </p:tav>
                                      </p:tavLst>
                                    </p:anim>
                                    <p:anim calcmode="lin" valueType="num">
                                      <p:cBhvr>
                                        <p:cTn id="13" dur="900" decel="100000" fill="hold"/>
                                        <p:tgtEl>
                                          <p:spTgt spid="25908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59088"/>
                                        </p:tgtEl>
                                        <p:attrNameLst>
                                          <p:attrName>ppt_y</p:attrName>
                                        </p:attrNameLst>
                                      </p:cBhvr>
                                      <p:tavLst>
                                        <p:tav tm="0">
                                          <p:val>
                                            <p:strVal val="#ppt_y-.03"/>
                                          </p:val>
                                        </p:tav>
                                        <p:tav tm="100000">
                                          <p:val>
                                            <p:strVal val="#ppt_y"/>
                                          </p:val>
                                        </p:tav>
                                      </p:tavLst>
                                    </p:anim>
                                  </p:childTnLst>
                                </p:cTn>
                              </p:par>
                              <p:par>
                                <p:cTn id="15" presetID="9" presetClass="entr" presetSubtype="0" fill="hold" nodeType="withEffect">
                                  <p:stCondLst>
                                    <p:cond delay="0"/>
                                  </p:stCondLst>
                                  <p:childTnLst>
                                    <p:set>
                                      <p:cBhvr>
                                        <p:cTn id="16" dur="1" fill="hold">
                                          <p:stCondLst>
                                            <p:cond delay="0"/>
                                          </p:stCondLst>
                                        </p:cTn>
                                        <p:tgtEl>
                                          <p:spTgt spid="259091"/>
                                        </p:tgtEl>
                                        <p:attrNameLst>
                                          <p:attrName>style.visibility</p:attrName>
                                        </p:attrNameLst>
                                      </p:cBhvr>
                                      <p:to>
                                        <p:strVal val="visible"/>
                                      </p:to>
                                    </p:set>
                                    <p:animEffect transition="in" filter="dissolve">
                                      <p:cBhvr>
                                        <p:cTn id="17" dur="1000"/>
                                        <p:tgtEl>
                                          <p:spTgt spid="259091"/>
                                        </p:tgtEl>
                                      </p:cBhvr>
                                    </p:animEffect>
                                  </p:childTnLst>
                                </p:cTn>
                              </p:par>
                              <p:par>
                                <p:cTn id="18" presetID="9" presetClass="entr" presetSubtype="0" fill="hold" nodeType="withEffect">
                                  <p:stCondLst>
                                    <p:cond delay="0"/>
                                  </p:stCondLst>
                                  <p:childTnLst>
                                    <p:set>
                                      <p:cBhvr>
                                        <p:cTn id="19" dur="1" fill="hold">
                                          <p:stCondLst>
                                            <p:cond delay="0"/>
                                          </p:stCondLst>
                                        </p:cTn>
                                        <p:tgtEl>
                                          <p:spTgt spid="259090"/>
                                        </p:tgtEl>
                                        <p:attrNameLst>
                                          <p:attrName>style.visibility</p:attrName>
                                        </p:attrNameLst>
                                      </p:cBhvr>
                                      <p:to>
                                        <p:strVal val="visible"/>
                                      </p:to>
                                    </p:set>
                                    <p:animEffect transition="in" filter="dissolve">
                                      <p:cBhvr>
                                        <p:cTn id="20" dur="1000"/>
                                        <p:tgtEl>
                                          <p:spTgt spid="259090"/>
                                        </p:tgtEl>
                                      </p:cBhvr>
                                    </p:animEffect>
                                  </p:childTnLst>
                                </p:cTn>
                              </p:par>
                              <p:par>
                                <p:cTn id="21" presetID="9" presetClass="entr" presetSubtype="0" fill="hold" nodeType="withEffect">
                                  <p:stCondLst>
                                    <p:cond delay="0"/>
                                  </p:stCondLst>
                                  <p:childTnLst>
                                    <p:set>
                                      <p:cBhvr>
                                        <p:cTn id="22" dur="1" fill="hold">
                                          <p:stCondLst>
                                            <p:cond delay="0"/>
                                          </p:stCondLst>
                                        </p:cTn>
                                        <p:tgtEl>
                                          <p:spTgt spid="259092"/>
                                        </p:tgtEl>
                                        <p:attrNameLst>
                                          <p:attrName>style.visibility</p:attrName>
                                        </p:attrNameLst>
                                      </p:cBhvr>
                                      <p:to>
                                        <p:strVal val="visible"/>
                                      </p:to>
                                    </p:set>
                                    <p:animEffect transition="in" filter="dissolve">
                                      <p:cBhvr>
                                        <p:cTn id="23" dur="1000"/>
                                        <p:tgtEl>
                                          <p:spTgt spid="259092"/>
                                        </p:tgtEl>
                                      </p:cBhvr>
                                    </p:animEffect>
                                  </p:childTnLst>
                                </p:cTn>
                              </p:par>
                              <p:par>
                                <p:cTn id="24" presetID="9" presetClass="entr" presetSubtype="0" fill="hold" nodeType="withEffect">
                                  <p:stCondLst>
                                    <p:cond delay="0"/>
                                  </p:stCondLst>
                                  <p:childTnLst>
                                    <p:set>
                                      <p:cBhvr>
                                        <p:cTn id="25" dur="1" fill="hold">
                                          <p:stCondLst>
                                            <p:cond delay="0"/>
                                          </p:stCondLst>
                                        </p:cTn>
                                        <p:tgtEl>
                                          <p:spTgt spid="259089"/>
                                        </p:tgtEl>
                                        <p:attrNameLst>
                                          <p:attrName>style.visibility</p:attrName>
                                        </p:attrNameLst>
                                      </p:cBhvr>
                                      <p:to>
                                        <p:strVal val="visible"/>
                                      </p:to>
                                    </p:set>
                                    <p:animEffect transition="in" filter="dissolve">
                                      <p:cBhvr>
                                        <p:cTn id="26" dur="1000"/>
                                        <p:tgtEl>
                                          <p:spTgt spid="259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785" name="Group 2">
            <a:extLst>
              <a:ext uri="{FF2B5EF4-FFF2-40B4-BE49-F238E27FC236}">
                <a16:creationId xmlns:a16="http://schemas.microsoft.com/office/drawing/2014/main" id="{E6DEDAB8-D8EB-4774-87B9-A6A57B46404B}"/>
              </a:ext>
            </a:extLst>
          </p:cNvPr>
          <p:cNvGrpSpPr>
            <a:grpSpLocks/>
          </p:cNvGrpSpPr>
          <p:nvPr/>
        </p:nvGrpSpPr>
        <p:grpSpPr bwMode="auto">
          <a:xfrm>
            <a:off x="0" y="0"/>
            <a:ext cx="9144000" cy="976313"/>
            <a:chOff x="0" y="0"/>
            <a:chExt cx="5760" cy="615"/>
          </a:xfrm>
        </p:grpSpPr>
        <p:sp>
          <p:nvSpPr>
            <p:cNvPr id="118790" name="Text Box 3">
              <a:extLst>
                <a:ext uri="{FF2B5EF4-FFF2-40B4-BE49-F238E27FC236}">
                  <a16:creationId xmlns:a16="http://schemas.microsoft.com/office/drawing/2014/main" id="{F6CF8D62-C825-49BC-AEB3-B08CD9170DD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18791" name="Text Box 4">
              <a:extLst>
                <a:ext uri="{FF2B5EF4-FFF2-40B4-BE49-F238E27FC236}">
                  <a16:creationId xmlns:a16="http://schemas.microsoft.com/office/drawing/2014/main" id="{E29A244C-18D5-4235-9A59-CA139CC5C8E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18786" name="Text Box 5">
            <a:extLst>
              <a:ext uri="{FF2B5EF4-FFF2-40B4-BE49-F238E27FC236}">
                <a16:creationId xmlns:a16="http://schemas.microsoft.com/office/drawing/2014/main" id="{AE96109F-8D90-48D5-AE05-390B3F0D4AB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18787" name="Rectangle 6">
            <a:extLst>
              <a:ext uri="{FF2B5EF4-FFF2-40B4-BE49-F238E27FC236}">
                <a16:creationId xmlns:a16="http://schemas.microsoft.com/office/drawing/2014/main" id="{7ED0AE1D-20F1-4AE8-9E8E-3AE97CC3AC73}"/>
              </a:ext>
            </a:extLst>
          </p:cNvPr>
          <p:cNvSpPr>
            <a:spLocks noChangeArrowheads="1"/>
          </p:cNvSpPr>
          <p:nvPr/>
        </p:nvSpPr>
        <p:spPr bwMode="auto">
          <a:xfrm>
            <a:off x="3124200" y="990600"/>
            <a:ext cx="52943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E-Commerce</a:t>
            </a:r>
            <a:endParaRPr lang="en-US" altLang="en-US" sz="1800" b="0">
              <a:latin typeface="Arial" panose="020B0604020202020204" pitchFamily="34" charset="0"/>
            </a:endParaRPr>
          </a:p>
        </p:txBody>
      </p:sp>
      <p:pic>
        <p:nvPicPr>
          <p:cNvPr id="118788" name="Picture 5" descr="C:\Users\CL\Desktop\nflshop.jpg">
            <a:extLst>
              <a:ext uri="{FF2B5EF4-FFF2-40B4-BE49-F238E27FC236}">
                <a16:creationId xmlns:a16="http://schemas.microsoft.com/office/drawing/2014/main" id="{9C7B7DD6-54A7-4AD1-A8B8-0353806DB4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76400"/>
            <a:ext cx="9144000" cy="481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Oval 36">
            <a:extLst>
              <a:ext uri="{FF2B5EF4-FFF2-40B4-BE49-F238E27FC236}">
                <a16:creationId xmlns:a16="http://schemas.microsoft.com/office/drawing/2014/main" id="{7D1AF540-E6B7-4CCC-A68F-858291EBA96E}"/>
              </a:ext>
            </a:extLst>
          </p:cNvPr>
          <p:cNvSpPr>
            <a:spLocks noChangeArrowheads="1"/>
          </p:cNvSpPr>
          <p:nvPr/>
        </p:nvSpPr>
        <p:spPr bwMode="auto">
          <a:xfrm>
            <a:off x="1600200" y="2743200"/>
            <a:ext cx="2209800" cy="533400"/>
          </a:xfrm>
          <a:prstGeom prst="ellipse">
            <a:avLst/>
          </a:prstGeom>
          <a:noFill/>
          <a:ln w="508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4)">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833" name="Group 2">
            <a:extLst>
              <a:ext uri="{FF2B5EF4-FFF2-40B4-BE49-F238E27FC236}">
                <a16:creationId xmlns:a16="http://schemas.microsoft.com/office/drawing/2014/main" id="{7FC10CE9-2A17-4E21-A273-6A5C75C083A6}"/>
              </a:ext>
            </a:extLst>
          </p:cNvPr>
          <p:cNvGrpSpPr>
            <a:grpSpLocks/>
          </p:cNvGrpSpPr>
          <p:nvPr/>
        </p:nvGrpSpPr>
        <p:grpSpPr bwMode="auto">
          <a:xfrm>
            <a:off x="0" y="0"/>
            <a:ext cx="9144000" cy="976313"/>
            <a:chOff x="0" y="0"/>
            <a:chExt cx="5760" cy="615"/>
          </a:xfrm>
        </p:grpSpPr>
        <p:sp>
          <p:nvSpPr>
            <p:cNvPr id="120840" name="Text Box 3">
              <a:extLst>
                <a:ext uri="{FF2B5EF4-FFF2-40B4-BE49-F238E27FC236}">
                  <a16:creationId xmlns:a16="http://schemas.microsoft.com/office/drawing/2014/main" id="{577DC9A1-5991-4F75-9E3F-9FAC61B1752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20841" name="Text Box 4">
              <a:extLst>
                <a:ext uri="{FF2B5EF4-FFF2-40B4-BE49-F238E27FC236}">
                  <a16:creationId xmlns:a16="http://schemas.microsoft.com/office/drawing/2014/main" id="{0B8B57B9-D455-4BF2-9053-5ABA5B0F34E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0834" name="Text Box 5">
            <a:extLst>
              <a:ext uri="{FF2B5EF4-FFF2-40B4-BE49-F238E27FC236}">
                <a16:creationId xmlns:a16="http://schemas.microsoft.com/office/drawing/2014/main" id="{356012E8-7434-4FAF-AA6C-68386D5BF28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20835" name="Rectangle 6">
            <a:extLst>
              <a:ext uri="{FF2B5EF4-FFF2-40B4-BE49-F238E27FC236}">
                <a16:creationId xmlns:a16="http://schemas.microsoft.com/office/drawing/2014/main" id="{C67BE7C0-3CDB-4A18-B674-F08458E656FA}"/>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61127" name="Rectangle 7">
            <a:extLst>
              <a:ext uri="{FF2B5EF4-FFF2-40B4-BE49-F238E27FC236}">
                <a16:creationId xmlns:a16="http://schemas.microsoft.com/office/drawing/2014/main" id="{7A534CA4-D1F9-40B6-B683-1DB1A409DA1D}"/>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Advertising:  Signage and Displays</a:t>
            </a:r>
          </a:p>
        </p:txBody>
      </p:sp>
      <p:sp>
        <p:nvSpPr>
          <p:cNvPr id="261132" name="Rectangle 12">
            <a:extLst>
              <a:ext uri="{FF2B5EF4-FFF2-40B4-BE49-F238E27FC236}">
                <a16:creationId xmlns:a16="http://schemas.microsoft.com/office/drawing/2014/main" id="{FAFA1E27-C221-4082-AE3B-4EDA41790049}"/>
              </a:ext>
            </a:extLst>
          </p:cNvPr>
          <p:cNvSpPr>
            <a:spLocks noChangeArrowheads="1"/>
          </p:cNvSpPr>
          <p:nvPr/>
        </p:nvSpPr>
        <p:spPr bwMode="auto">
          <a:xfrm>
            <a:off x="228600" y="2530475"/>
            <a:ext cx="48006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t>American Airlines Arena unveiled new technology capable of delivering </a:t>
            </a:r>
            <a:r>
              <a:rPr lang="ja-JP" altLang="en-US" b="0"/>
              <a:t>“</a:t>
            </a:r>
            <a:r>
              <a:rPr lang="en-US" altLang="ja-JP" b="0"/>
              <a:t>live and dynamic billboard advertising</a:t>
            </a:r>
            <a:r>
              <a:rPr lang="ja-JP" altLang="en-US" b="0"/>
              <a:t>”</a:t>
            </a:r>
            <a:r>
              <a:rPr lang="en-US" altLang="ja-JP" b="0"/>
              <a:t>, making the NBA</a:t>
            </a:r>
            <a:r>
              <a:rPr lang="ja-JP" altLang="en-US" b="0"/>
              <a:t>’</a:t>
            </a:r>
            <a:r>
              <a:rPr lang="en-US" altLang="ja-JP" b="0"/>
              <a:t>s Miami Heat the first U.S. sports franchise to tap into the next generation of outdoor media systems designed to drive revenue</a:t>
            </a:r>
            <a:r>
              <a:rPr lang="en-US" altLang="ja-JP"/>
              <a:t> </a:t>
            </a:r>
            <a:endParaRPr lang="en-US" altLang="en-US"/>
          </a:p>
        </p:txBody>
      </p:sp>
      <p:pic>
        <p:nvPicPr>
          <p:cNvPr id="261133" name="Picture 13">
            <a:extLst>
              <a:ext uri="{FF2B5EF4-FFF2-40B4-BE49-F238E27FC236}">
                <a16:creationId xmlns:a16="http://schemas.microsoft.com/office/drawing/2014/main" id="{A81AB8D5-70C3-45A6-8D69-623B3A1981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2743200"/>
            <a:ext cx="146685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134" name="Picture 14">
            <a:extLst>
              <a:ext uri="{FF2B5EF4-FFF2-40B4-BE49-F238E27FC236}">
                <a16:creationId xmlns:a16="http://schemas.microsoft.com/office/drawing/2014/main" id="{477C592D-6C18-47E6-A52B-AC84282B19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4343400"/>
            <a:ext cx="1439863"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1127"/>
                                        </p:tgtEl>
                                        <p:attrNameLst>
                                          <p:attrName>style.visibility</p:attrName>
                                        </p:attrNameLst>
                                      </p:cBhvr>
                                      <p:to>
                                        <p:strVal val="visible"/>
                                      </p:to>
                                    </p:set>
                                    <p:animEffect transition="in" filter="diamond(in)">
                                      <p:cBhvr>
                                        <p:cTn id="7" dur="1000"/>
                                        <p:tgtEl>
                                          <p:spTgt spid="261127"/>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61132"/>
                                        </p:tgtEl>
                                        <p:attrNameLst>
                                          <p:attrName>style.visibility</p:attrName>
                                        </p:attrNameLst>
                                      </p:cBhvr>
                                      <p:to>
                                        <p:strVal val="visible"/>
                                      </p:to>
                                    </p:set>
                                    <p:animEffect transition="in" filter="diamond(in)">
                                      <p:cBhvr>
                                        <p:cTn id="11" dur="1000"/>
                                        <p:tgtEl>
                                          <p:spTgt spid="261132"/>
                                        </p:tgtEl>
                                      </p:cBhvr>
                                    </p:animEffect>
                                  </p:childTnLst>
                                </p:cTn>
                              </p:par>
                              <p:par>
                                <p:cTn id="12" presetID="9" presetClass="entr" presetSubtype="0" fill="hold" nodeType="withEffect">
                                  <p:stCondLst>
                                    <p:cond delay="0"/>
                                  </p:stCondLst>
                                  <p:childTnLst>
                                    <p:set>
                                      <p:cBhvr>
                                        <p:cTn id="13" dur="1" fill="hold">
                                          <p:stCondLst>
                                            <p:cond delay="0"/>
                                          </p:stCondLst>
                                        </p:cTn>
                                        <p:tgtEl>
                                          <p:spTgt spid="261133"/>
                                        </p:tgtEl>
                                        <p:attrNameLst>
                                          <p:attrName>style.visibility</p:attrName>
                                        </p:attrNameLst>
                                      </p:cBhvr>
                                      <p:to>
                                        <p:strVal val="visible"/>
                                      </p:to>
                                    </p:set>
                                    <p:animEffect transition="in" filter="dissolve">
                                      <p:cBhvr>
                                        <p:cTn id="14" dur="500"/>
                                        <p:tgtEl>
                                          <p:spTgt spid="261133"/>
                                        </p:tgtEl>
                                      </p:cBhvr>
                                    </p:animEffect>
                                  </p:childTnLst>
                                </p:cTn>
                              </p:par>
                              <p:par>
                                <p:cTn id="15" presetID="9" presetClass="entr" presetSubtype="0" fill="hold" nodeType="withEffect">
                                  <p:stCondLst>
                                    <p:cond delay="0"/>
                                  </p:stCondLst>
                                  <p:childTnLst>
                                    <p:set>
                                      <p:cBhvr>
                                        <p:cTn id="16" dur="1" fill="hold">
                                          <p:stCondLst>
                                            <p:cond delay="0"/>
                                          </p:stCondLst>
                                        </p:cTn>
                                        <p:tgtEl>
                                          <p:spTgt spid="261134"/>
                                        </p:tgtEl>
                                        <p:attrNameLst>
                                          <p:attrName>style.visibility</p:attrName>
                                        </p:attrNameLst>
                                      </p:cBhvr>
                                      <p:to>
                                        <p:strVal val="visible"/>
                                      </p:to>
                                    </p:set>
                                    <p:animEffect transition="in" filter="dissolve">
                                      <p:cBhvr>
                                        <p:cTn id="17" dur="500"/>
                                        <p:tgtEl>
                                          <p:spTgt spid="261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7" grpId="0"/>
      <p:bldP spid="26113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81" name="Group 2">
            <a:extLst>
              <a:ext uri="{FF2B5EF4-FFF2-40B4-BE49-F238E27FC236}">
                <a16:creationId xmlns:a16="http://schemas.microsoft.com/office/drawing/2014/main" id="{746F912C-5462-4A61-92D5-00BDE5BDAC54}"/>
              </a:ext>
            </a:extLst>
          </p:cNvPr>
          <p:cNvGrpSpPr>
            <a:grpSpLocks/>
          </p:cNvGrpSpPr>
          <p:nvPr/>
        </p:nvGrpSpPr>
        <p:grpSpPr bwMode="auto">
          <a:xfrm>
            <a:off x="0" y="0"/>
            <a:ext cx="9144000" cy="976313"/>
            <a:chOff x="0" y="0"/>
            <a:chExt cx="5760" cy="615"/>
          </a:xfrm>
        </p:grpSpPr>
        <p:sp>
          <p:nvSpPr>
            <p:cNvPr id="122887" name="Text Box 3">
              <a:extLst>
                <a:ext uri="{FF2B5EF4-FFF2-40B4-BE49-F238E27FC236}">
                  <a16:creationId xmlns:a16="http://schemas.microsoft.com/office/drawing/2014/main" id="{DB132B4F-4626-44F3-9304-A6BA93E0D86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22888" name="Text Box 4">
              <a:extLst>
                <a:ext uri="{FF2B5EF4-FFF2-40B4-BE49-F238E27FC236}">
                  <a16:creationId xmlns:a16="http://schemas.microsoft.com/office/drawing/2014/main" id="{CC797B58-ED00-4777-959A-048415B27B4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2882" name="Text Box 5">
            <a:extLst>
              <a:ext uri="{FF2B5EF4-FFF2-40B4-BE49-F238E27FC236}">
                <a16:creationId xmlns:a16="http://schemas.microsoft.com/office/drawing/2014/main" id="{DBA3AD2B-45D5-4003-9348-4084F0629A6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22883" name="Rectangle 6">
            <a:extLst>
              <a:ext uri="{FF2B5EF4-FFF2-40B4-BE49-F238E27FC236}">
                <a16:creationId xmlns:a16="http://schemas.microsoft.com/office/drawing/2014/main" id="{F7C90A56-FEF3-4E77-A903-6BB423DCEA80}"/>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63175" name="Rectangle 7">
            <a:extLst>
              <a:ext uri="{FF2B5EF4-FFF2-40B4-BE49-F238E27FC236}">
                <a16:creationId xmlns:a16="http://schemas.microsoft.com/office/drawing/2014/main" id="{D04191A1-F4BC-462C-9CE8-8C005C998AF6}"/>
              </a:ext>
            </a:extLst>
          </p:cNvPr>
          <p:cNvSpPr>
            <a:spLocks noChangeArrowheads="1"/>
          </p:cNvSpPr>
          <p:nvPr/>
        </p:nvSpPr>
        <p:spPr bwMode="auto">
          <a:xfrm>
            <a:off x="0" y="1673731"/>
            <a:ext cx="9144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dirty="0">
                <a:solidFill>
                  <a:schemeClr val="accent2"/>
                </a:solidFill>
              </a:rPr>
              <a:t>Advertising &amp; Sales: Signage and Displays</a:t>
            </a:r>
          </a:p>
        </p:txBody>
      </p:sp>
      <p:sp>
        <p:nvSpPr>
          <p:cNvPr id="263176" name="Rectangle 8">
            <a:extLst>
              <a:ext uri="{FF2B5EF4-FFF2-40B4-BE49-F238E27FC236}">
                <a16:creationId xmlns:a16="http://schemas.microsoft.com/office/drawing/2014/main" id="{B9E15492-4D4C-4A66-B759-779BC14300C9}"/>
              </a:ext>
            </a:extLst>
          </p:cNvPr>
          <p:cNvSpPr>
            <a:spLocks noChangeArrowheads="1"/>
          </p:cNvSpPr>
          <p:nvPr/>
        </p:nvSpPr>
        <p:spPr bwMode="auto">
          <a:xfrm>
            <a:off x="0" y="2743200"/>
            <a:ext cx="48006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t>The Kansas City Royals teamed up with Cisco Systems and AT&amp;T Inc. to launch a new video platform that offers customized advertising, capable of delivering live game video, concessions menus and customized fan content</a:t>
            </a:r>
            <a:endParaRPr lang="en-US" altLang="en-US"/>
          </a:p>
        </p:txBody>
      </p:sp>
      <p:sp>
        <p:nvSpPr>
          <p:cNvPr id="40967" name="Rectangle 11">
            <a:extLst>
              <a:ext uri="{FF2B5EF4-FFF2-40B4-BE49-F238E27FC236}">
                <a16:creationId xmlns:a16="http://schemas.microsoft.com/office/drawing/2014/main" id="{1CD3628D-9903-4690-A0AE-38EAEBDF1D30}"/>
              </a:ext>
            </a:extLst>
          </p:cNvPr>
          <p:cNvSpPr>
            <a:spLocks noChangeArrowheads="1"/>
          </p:cNvSpPr>
          <p:nvPr/>
        </p:nvSpPr>
        <p:spPr bwMode="auto">
          <a:xfrm>
            <a:off x="5029200" y="2743200"/>
            <a:ext cx="38862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i="1">
                <a:solidFill>
                  <a:srgbClr val="0000FF"/>
                </a:solidFill>
              </a:rPr>
              <a:t>Technology enables us to enrich the experience for our fans, who are celebrating 40 years of Royals baseball this year</a:t>
            </a:r>
            <a:r>
              <a:rPr lang="en-US" altLang="en-US" b="0">
                <a:solidFill>
                  <a:srgbClr val="0000FF"/>
                </a:solidFill>
              </a:rPr>
              <a:t>,</a:t>
            </a:r>
            <a:r>
              <a:rPr lang="ja-JP" altLang="en-US" b="0">
                <a:solidFill>
                  <a:srgbClr val="0000FF"/>
                </a:solidFill>
              </a:rPr>
              <a:t>”</a:t>
            </a:r>
            <a:r>
              <a:rPr lang="en-US" altLang="ja-JP" b="0">
                <a:solidFill>
                  <a:srgbClr val="0000FF"/>
                </a:solidFill>
              </a:rPr>
              <a:t> said Kevin Uhlich, Royals senior vice president of business operations</a:t>
            </a:r>
            <a:r>
              <a:rPr lang="en-US" altLang="ja-JP">
                <a:solidFill>
                  <a:srgbClr val="0000FF"/>
                </a:solidFill>
              </a:rPr>
              <a:t> </a:t>
            </a:r>
            <a:endParaRPr lang="en-US" altLang="en-US">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3175"/>
                                        </p:tgtEl>
                                        <p:attrNameLst>
                                          <p:attrName>style.visibility</p:attrName>
                                        </p:attrNameLst>
                                      </p:cBhvr>
                                      <p:to>
                                        <p:strVal val="visible"/>
                                      </p:to>
                                    </p:set>
                                    <p:animEffect transition="in" filter="diamond(in)">
                                      <p:cBhvr>
                                        <p:cTn id="7" dur="1000"/>
                                        <p:tgtEl>
                                          <p:spTgt spid="263175"/>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63176"/>
                                        </p:tgtEl>
                                        <p:attrNameLst>
                                          <p:attrName>style.visibility</p:attrName>
                                        </p:attrNameLst>
                                      </p:cBhvr>
                                      <p:to>
                                        <p:strVal val="visible"/>
                                      </p:to>
                                    </p:set>
                                    <p:animEffect transition="in" filter="diamond(in)">
                                      <p:cBhvr>
                                        <p:cTn id="11" dur="1000"/>
                                        <p:tgtEl>
                                          <p:spTgt spid="263176"/>
                                        </p:tgtEl>
                                      </p:cBhvr>
                                    </p:animEffect>
                                  </p:childTnLst>
                                </p:cTn>
                              </p:par>
                              <p:par>
                                <p:cTn id="12" presetID="8" presetClass="entr" presetSubtype="16" fill="hold" grpId="0" nodeType="withEffect">
                                  <p:stCondLst>
                                    <p:cond delay="0"/>
                                  </p:stCondLst>
                                  <p:childTnLst>
                                    <p:set>
                                      <p:cBhvr>
                                        <p:cTn id="13" dur="1" fill="hold">
                                          <p:stCondLst>
                                            <p:cond delay="0"/>
                                          </p:stCondLst>
                                        </p:cTn>
                                        <p:tgtEl>
                                          <p:spTgt spid="40967"/>
                                        </p:tgtEl>
                                        <p:attrNameLst>
                                          <p:attrName>style.visibility</p:attrName>
                                        </p:attrNameLst>
                                      </p:cBhvr>
                                      <p:to>
                                        <p:strVal val="visible"/>
                                      </p:to>
                                    </p:set>
                                    <p:animEffect transition="in" filter="diamond(in)">
                                      <p:cBhvr>
                                        <p:cTn id="14" dur="1000"/>
                                        <p:tgtEl>
                                          <p:spTgt spid="40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5" grpId="0"/>
      <p:bldP spid="263176" grpId="0"/>
      <p:bldP spid="40967"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929" name="Group 2">
            <a:extLst>
              <a:ext uri="{FF2B5EF4-FFF2-40B4-BE49-F238E27FC236}">
                <a16:creationId xmlns:a16="http://schemas.microsoft.com/office/drawing/2014/main" id="{7CF95377-4C7A-4C71-A711-729B355E6EF8}"/>
              </a:ext>
            </a:extLst>
          </p:cNvPr>
          <p:cNvGrpSpPr>
            <a:grpSpLocks/>
          </p:cNvGrpSpPr>
          <p:nvPr/>
        </p:nvGrpSpPr>
        <p:grpSpPr bwMode="auto">
          <a:xfrm>
            <a:off x="0" y="0"/>
            <a:ext cx="9144000" cy="976313"/>
            <a:chOff x="0" y="0"/>
            <a:chExt cx="5760" cy="615"/>
          </a:xfrm>
        </p:grpSpPr>
        <p:sp>
          <p:nvSpPr>
            <p:cNvPr id="124935" name="Text Box 3">
              <a:extLst>
                <a:ext uri="{FF2B5EF4-FFF2-40B4-BE49-F238E27FC236}">
                  <a16:creationId xmlns:a16="http://schemas.microsoft.com/office/drawing/2014/main" id="{2A4575B5-35E8-4423-9417-5E323EBCB9D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24936" name="Text Box 4">
              <a:extLst>
                <a:ext uri="{FF2B5EF4-FFF2-40B4-BE49-F238E27FC236}">
                  <a16:creationId xmlns:a16="http://schemas.microsoft.com/office/drawing/2014/main" id="{5F06DD89-B47D-4730-AFFB-987CF471CD7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4930" name="Text Box 5">
            <a:extLst>
              <a:ext uri="{FF2B5EF4-FFF2-40B4-BE49-F238E27FC236}">
                <a16:creationId xmlns:a16="http://schemas.microsoft.com/office/drawing/2014/main" id="{8600355A-6E7B-4909-9DD3-F8782E1E240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24931" name="Rectangle 6">
            <a:extLst>
              <a:ext uri="{FF2B5EF4-FFF2-40B4-BE49-F238E27FC236}">
                <a16:creationId xmlns:a16="http://schemas.microsoft.com/office/drawing/2014/main" id="{B7C7E75E-7644-4B48-99EF-17B0F4957AE2}"/>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65223" name="Rectangle 7">
            <a:extLst>
              <a:ext uri="{FF2B5EF4-FFF2-40B4-BE49-F238E27FC236}">
                <a16:creationId xmlns:a16="http://schemas.microsoft.com/office/drawing/2014/main" id="{21C1A5D9-872D-4158-8A19-6AE40F3C8A82}"/>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Advertising:  Virtual Ads</a:t>
            </a:r>
          </a:p>
        </p:txBody>
      </p:sp>
      <p:sp>
        <p:nvSpPr>
          <p:cNvPr id="265224" name="Rectangle 8">
            <a:extLst>
              <a:ext uri="{FF2B5EF4-FFF2-40B4-BE49-F238E27FC236}">
                <a16:creationId xmlns:a16="http://schemas.microsoft.com/office/drawing/2014/main" id="{07567784-4600-4A55-8392-F8EE65AD93BF}"/>
              </a:ext>
            </a:extLst>
          </p:cNvPr>
          <p:cNvSpPr>
            <a:spLocks noChangeArrowheads="1"/>
          </p:cNvSpPr>
          <p:nvPr/>
        </p:nvSpPr>
        <p:spPr bwMode="auto">
          <a:xfrm>
            <a:off x="381000" y="2514600"/>
            <a:ext cx="83820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t>Advertising firm </a:t>
            </a:r>
            <a:r>
              <a:rPr lang="ja-JP" altLang="en-US" b="0"/>
              <a:t>“</a:t>
            </a:r>
            <a:r>
              <a:rPr lang="en-US" altLang="ja-JP" b="0"/>
              <a:t>Instadium.com</a:t>
            </a:r>
            <a:r>
              <a:rPr lang="ja-JP" altLang="en-US" b="0"/>
              <a:t>”</a:t>
            </a:r>
            <a:r>
              <a:rPr lang="en-US" altLang="ja-JP" b="0"/>
              <a:t> sells promotional materials and </a:t>
            </a:r>
            <a:r>
              <a:rPr lang="ja-JP" altLang="en-US" b="0"/>
              <a:t>“</a:t>
            </a:r>
            <a:r>
              <a:rPr lang="en-US" altLang="ja-JP" b="0"/>
              <a:t>touchpoints</a:t>
            </a:r>
            <a:r>
              <a:rPr lang="ja-JP" altLang="en-US" b="0"/>
              <a:t>”</a:t>
            </a:r>
            <a:r>
              <a:rPr lang="en-US" altLang="ja-JP" b="0"/>
              <a:t> to advertisers at venues such as Coors field in Denver. They have ads positioned in hundreds of locations around the stadium, from rotational signage around the field perimeter to ads in the restrooms, concessions areas, and concourses. Fans can</a:t>
            </a:r>
            <a:r>
              <a:rPr lang="ja-JP" altLang="en-US" b="0"/>
              <a:t>’</a:t>
            </a:r>
            <a:r>
              <a:rPr lang="en-US" altLang="ja-JP" b="0"/>
              <a:t>t help but be exposed to their messages.</a:t>
            </a:r>
            <a:endParaRPr lang="en-US" altLang="en-US" b="0"/>
          </a:p>
        </p:txBody>
      </p:sp>
      <p:pic>
        <p:nvPicPr>
          <p:cNvPr id="265227" name="Picture 11">
            <a:extLst>
              <a:ext uri="{FF2B5EF4-FFF2-40B4-BE49-F238E27FC236}">
                <a16:creationId xmlns:a16="http://schemas.microsoft.com/office/drawing/2014/main" id="{6B936550-D885-4BC1-AA1A-9B00D57941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5410200"/>
            <a:ext cx="197167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5223"/>
                                        </p:tgtEl>
                                        <p:attrNameLst>
                                          <p:attrName>style.visibility</p:attrName>
                                        </p:attrNameLst>
                                      </p:cBhvr>
                                      <p:to>
                                        <p:strVal val="visible"/>
                                      </p:to>
                                    </p:set>
                                    <p:animEffect transition="in" filter="diamond(in)">
                                      <p:cBhvr>
                                        <p:cTn id="7" dur="1000"/>
                                        <p:tgtEl>
                                          <p:spTgt spid="265223"/>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65224"/>
                                        </p:tgtEl>
                                        <p:attrNameLst>
                                          <p:attrName>style.visibility</p:attrName>
                                        </p:attrNameLst>
                                      </p:cBhvr>
                                      <p:to>
                                        <p:strVal val="visible"/>
                                      </p:to>
                                    </p:set>
                                    <p:animEffect transition="in" filter="diamond(in)">
                                      <p:cBhvr>
                                        <p:cTn id="11" dur="1000"/>
                                        <p:tgtEl>
                                          <p:spTgt spid="265224"/>
                                        </p:tgtEl>
                                      </p:cBhvr>
                                    </p:animEffect>
                                  </p:childTnLst>
                                </p:cTn>
                              </p:par>
                              <p:par>
                                <p:cTn id="12" presetID="9" presetClass="entr" presetSubtype="0" fill="hold" nodeType="withEffect">
                                  <p:stCondLst>
                                    <p:cond delay="0"/>
                                  </p:stCondLst>
                                  <p:childTnLst>
                                    <p:set>
                                      <p:cBhvr>
                                        <p:cTn id="13" dur="1" fill="hold">
                                          <p:stCondLst>
                                            <p:cond delay="0"/>
                                          </p:stCondLst>
                                        </p:cTn>
                                        <p:tgtEl>
                                          <p:spTgt spid="265227"/>
                                        </p:tgtEl>
                                        <p:attrNameLst>
                                          <p:attrName>style.visibility</p:attrName>
                                        </p:attrNameLst>
                                      </p:cBhvr>
                                      <p:to>
                                        <p:strVal val="visible"/>
                                      </p:to>
                                    </p:set>
                                    <p:animEffect transition="in" filter="dissolve">
                                      <p:cBhvr>
                                        <p:cTn id="14" dur="500"/>
                                        <p:tgtEl>
                                          <p:spTgt spid="265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3" grpId="0"/>
      <p:bldP spid="26522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977" name="Group 2">
            <a:extLst>
              <a:ext uri="{FF2B5EF4-FFF2-40B4-BE49-F238E27FC236}">
                <a16:creationId xmlns:a16="http://schemas.microsoft.com/office/drawing/2014/main" id="{092D7803-8419-4703-9E19-3C9BECC5D637}"/>
              </a:ext>
            </a:extLst>
          </p:cNvPr>
          <p:cNvGrpSpPr>
            <a:grpSpLocks/>
          </p:cNvGrpSpPr>
          <p:nvPr/>
        </p:nvGrpSpPr>
        <p:grpSpPr bwMode="auto">
          <a:xfrm>
            <a:off x="0" y="0"/>
            <a:ext cx="9144000" cy="976313"/>
            <a:chOff x="0" y="0"/>
            <a:chExt cx="5760" cy="615"/>
          </a:xfrm>
        </p:grpSpPr>
        <p:sp>
          <p:nvSpPr>
            <p:cNvPr id="126983" name="Text Box 3">
              <a:extLst>
                <a:ext uri="{FF2B5EF4-FFF2-40B4-BE49-F238E27FC236}">
                  <a16:creationId xmlns:a16="http://schemas.microsoft.com/office/drawing/2014/main" id="{A1D63C70-9034-4B04-9413-BE577C93934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26984" name="Text Box 4">
              <a:extLst>
                <a:ext uri="{FF2B5EF4-FFF2-40B4-BE49-F238E27FC236}">
                  <a16:creationId xmlns:a16="http://schemas.microsoft.com/office/drawing/2014/main" id="{E72C752F-2A57-4122-B039-30F7202C628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6978" name="Text Box 5">
            <a:extLst>
              <a:ext uri="{FF2B5EF4-FFF2-40B4-BE49-F238E27FC236}">
                <a16:creationId xmlns:a16="http://schemas.microsoft.com/office/drawing/2014/main" id="{2FC75B3E-20A8-42C4-96CC-EE51EA27834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26979" name="Rectangle 6">
            <a:extLst>
              <a:ext uri="{FF2B5EF4-FFF2-40B4-BE49-F238E27FC236}">
                <a16:creationId xmlns:a16="http://schemas.microsoft.com/office/drawing/2014/main" id="{B8D4C2EA-42FF-4BB6-A47B-7B815C799FCE}"/>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65224" name="Rectangle 8">
            <a:extLst>
              <a:ext uri="{FF2B5EF4-FFF2-40B4-BE49-F238E27FC236}">
                <a16:creationId xmlns:a16="http://schemas.microsoft.com/office/drawing/2014/main" id="{34455007-D021-4AB8-948B-F6B6668648CB}"/>
              </a:ext>
            </a:extLst>
          </p:cNvPr>
          <p:cNvSpPr>
            <a:spLocks noChangeArrowheads="1"/>
          </p:cNvSpPr>
          <p:nvPr/>
        </p:nvSpPr>
        <p:spPr bwMode="auto">
          <a:xfrm>
            <a:off x="381000" y="2361913"/>
            <a:ext cx="85344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t>Two years ago, ESPN launched “Live Connect” to deliver personalized banner ads to fans on </a:t>
            </a:r>
            <a:r>
              <a:rPr lang="en-US" altLang="en-US" b="0" dirty="0" err="1"/>
              <a:t>ESPN.com</a:t>
            </a:r>
            <a:endParaRPr lang="en-US" altLang="en-US" b="0" dirty="0"/>
          </a:p>
          <a:p>
            <a:pPr eaLnBrk="1" hangingPunct="1"/>
            <a:endParaRPr lang="en-US" altLang="en-US" b="0" dirty="0"/>
          </a:p>
          <a:p>
            <a:pPr eaLnBrk="1" hangingPunct="1"/>
            <a:r>
              <a:rPr lang="en-US" altLang="en-US" b="0" dirty="0"/>
              <a:t>The technology uses captured data to deliver specific ads based on what sports, teams and players fans prefer, delivered in real time based on event/game outcomes to capitalize on fans’ emotional connection to sport</a:t>
            </a:r>
          </a:p>
        </p:txBody>
      </p:sp>
      <p:pic>
        <p:nvPicPr>
          <p:cNvPr id="126982" name="Picture 1" descr="ESPNApp_1600x750_promo_002.jpg">
            <a:extLst>
              <a:ext uri="{FF2B5EF4-FFF2-40B4-BE49-F238E27FC236}">
                <a16:creationId xmlns:a16="http://schemas.microsoft.com/office/drawing/2014/main" id="{D65AC438-2E81-4909-9016-23D9BDAE4AE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5105400"/>
            <a:ext cx="2895600"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7">
            <a:extLst>
              <a:ext uri="{FF2B5EF4-FFF2-40B4-BE49-F238E27FC236}">
                <a16:creationId xmlns:a16="http://schemas.microsoft.com/office/drawing/2014/main" id="{DCB5AE89-BAB3-104C-BAA3-1C6433D47A2E}"/>
              </a:ext>
            </a:extLst>
          </p:cNvPr>
          <p:cNvSpPr>
            <a:spLocks noChangeArrowheads="1"/>
          </p:cNvSpPr>
          <p:nvPr/>
        </p:nvSpPr>
        <p:spPr bwMode="auto">
          <a:xfrm>
            <a:off x="0" y="1673731"/>
            <a:ext cx="9144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dirty="0">
                <a:solidFill>
                  <a:schemeClr val="accent2"/>
                </a:solidFill>
              </a:rPr>
              <a:t>Advertising &amp; Sales: Signage and Displays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5224"/>
                                        </p:tgtEl>
                                        <p:attrNameLst>
                                          <p:attrName>style.visibility</p:attrName>
                                        </p:attrNameLst>
                                      </p:cBhvr>
                                      <p:to>
                                        <p:strVal val="visible"/>
                                      </p:to>
                                    </p:set>
                                    <p:animEffect transition="in" filter="diamond(in)">
                                      <p:cBhvr>
                                        <p:cTn id="7" dur="1000"/>
                                        <p:tgtEl>
                                          <p:spTgt spid="26522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amond(in)">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4" grpId="0"/>
      <p:bldP spid="1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025" name="Group 2">
            <a:extLst>
              <a:ext uri="{FF2B5EF4-FFF2-40B4-BE49-F238E27FC236}">
                <a16:creationId xmlns:a16="http://schemas.microsoft.com/office/drawing/2014/main" id="{767E4DE9-1DD3-41EB-A45A-CCFED36133F5}"/>
              </a:ext>
            </a:extLst>
          </p:cNvPr>
          <p:cNvGrpSpPr>
            <a:grpSpLocks/>
          </p:cNvGrpSpPr>
          <p:nvPr/>
        </p:nvGrpSpPr>
        <p:grpSpPr bwMode="auto">
          <a:xfrm>
            <a:off x="0" y="0"/>
            <a:ext cx="9144000" cy="976313"/>
            <a:chOff x="0" y="0"/>
            <a:chExt cx="5760" cy="615"/>
          </a:xfrm>
        </p:grpSpPr>
        <p:sp>
          <p:nvSpPr>
            <p:cNvPr id="129030" name="Text Box 3">
              <a:extLst>
                <a:ext uri="{FF2B5EF4-FFF2-40B4-BE49-F238E27FC236}">
                  <a16:creationId xmlns:a16="http://schemas.microsoft.com/office/drawing/2014/main" id="{828A54E9-273D-4883-B3FA-5A7B5973BAE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29031" name="Text Box 4">
              <a:extLst>
                <a:ext uri="{FF2B5EF4-FFF2-40B4-BE49-F238E27FC236}">
                  <a16:creationId xmlns:a16="http://schemas.microsoft.com/office/drawing/2014/main" id="{374E93F2-F502-4BE4-A85C-92F6073C132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29026" name="Text Box 5">
            <a:extLst>
              <a:ext uri="{FF2B5EF4-FFF2-40B4-BE49-F238E27FC236}">
                <a16:creationId xmlns:a16="http://schemas.microsoft.com/office/drawing/2014/main" id="{4F562A0E-C228-4608-9D61-808D5A263D6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29027" name="Rectangle 6">
            <a:extLst>
              <a:ext uri="{FF2B5EF4-FFF2-40B4-BE49-F238E27FC236}">
                <a16:creationId xmlns:a16="http://schemas.microsoft.com/office/drawing/2014/main" id="{62983753-ED74-4B07-8C97-F48A09356B6B}"/>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65224" name="Rectangle 8">
            <a:extLst>
              <a:ext uri="{FF2B5EF4-FFF2-40B4-BE49-F238E27FC236}">
                <a16:creationId xmlns:a16="http://schemas.microsoft.com/office/drawing/2014/main" id="{28EA120C-C8B4-4D12-9388-CBD036E8EE1A}"/>
              </a:ext>
            </a:extLst>
          </p:cNvPr>
          <p:cNvSpPr>
            <a:spLocks noChangeArrowheads="1"/>
          </p:cNvSpPr>
          <p:nvPr/>
        </p:nvSpPr>
        <p:spPr bwMode="auto">
          <a:xfrm>
            <a:off x="381000" y="2382838"/>
            <a:ext cx="8382000" cy="411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200" b="0"/>
              <a:t>In recent years, NHL organizations have turned to virtual advertising to generate incremental revenues from their television broadcasts. Eight NHL clubs have sold digital inventory on the glass behind the net, a prime asset with terrific on-camera visibility.  On average, teams can reportedly generate $500,000+ from virtual ads on the glass, an inventory piece that costs just $2,700 per game ($113,400/year) in production costs from Sportsvision.  While virtual advertising has been widely adopted in the sports marketplace for the past ten years, notably with behind-the-plate signage in baseball, it is gradually becoming utilized in hockey.</a:t>
            </a:r>
            <a:endParaRPr lang="en-US" altLang="en-US" sz="2200"/>
          </a:p>
        </p:txBody>
      </p:sp>
      <p:sp>
        <p:nvSpPr>
          <p:cNvPr id="9" name="Rectangle 7">
            <a:extLst>
              <a:ext uri="{FF2B5EF4-FFF2-40B4-BE49-F238E27FC236}">
                <a16:creationId xmlns:a16="http://schemas.microsoft.com/office/drawing/2014/main" id="{EB8AC13E-AE34-6E4A-9EF5-C16BBE66F01D}"/>
              </a:ext>
            </a:extLst>
          </p:cNvPr>
          <p:cNvSpPr>
            <a:spLocks noChangeArrowheads="1"/>
          </p:cNvSpPr>
          <p:nvPr/>
        </p:nvSpPr>
        <p:spPr bwMode="auto">
          <a:xfrm>
            <a:off x="0" y="1673731"/>
            <a:ext cx="9144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dirty="0">
                <a:solidFill>
                  <a:schemeClr val="accent2"/>
                </a:solidFill>
              </a:rPr>
              <a:t>Advertising &amp; Sales: Signage and Displays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65224"/>
                                        </p:tgtEl>
                                        <p:attrNameLst>
                                          <p:attrName>style.visibility</p:attrName>
                                        </p:attrNameLst>
                                      </p:cBhvr>
                                      <p:to>
                                        <p:strVal val="visible"/>
                                      </p:to>
                                    </p:set>
                                    <p:animEffect transition="in" filter="diamond(in)">
                                      <p:cBhvr>
                                        <p:cTn id="7" dur="1000"/>
                                        <p:tgtEl>
                                          <p:spTgt spid="26522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amond(in)">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4" grpId="0"/>
      <p:bldP spid="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073" name="Group 2">
            <a:extLst>
              <a:ext uri="{FF2B5EF4-FFF2-40B4-BE49-F238E27FC236}">
                <a16:creationId xmlns:a16="http://schemas.microsoft.com/office/drawing/2014/main" id="{6E016D4E-8041-44F5-B6F1-09042A17295A}"/>
              </a:ext>
            </a:extLst>
          </p:cNvPr>
          <p:cNvGrpSpPr>
            <a:grpSpLocks/>
          </p:cNvGrpSpPr>
          <p:nvPr/>
        </p:nvGrpSpPr>
        <p:grpSpPr bwMode="auto">
          <a:xfrm>
            <a:off x="0" y="0"/>
            <a:ext cx="9144000" cy="976313"/>
            <a:chOff x="0" y="0"/>
            <a:chExt cx="5760" cy="615"/>
          </a:xfrm>
        </p:grpSpPr>
        <p:sp>
          <p:nvSpPr>
            <p:cNvPr id="131080" name="Text Box 3">
              <a:extLst>
                <a:ext uri="{FF2B5EF4-FFF2-40B4-BE49-F238E27FC236}">
                  <a16:creationId xmlns:a16="http://schemas.microsoft.com/office/drawing/2014/main" id="{1A002F8A-8C64-4540-92F6-40358240B07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31081" name="Text Box 4">
              <a:extLst>
                <a:ext uri="{FF2B5EF4-FFF2-40B4-BE49-F238E27FC236}">
                  <a16:creationId xmlns:a16="http://schemas.microsoft.com/office/drawing/2014/main" id="{7B53CFDF-D415-4861-B765-64D2BF57A34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31074" name="Text Box 5">
            <a:extLst>
              <a:ext uri="{FF2B5EF4-FFF2-40B4-BE49-F238E27FC236}">
                <a16:creationId xmlns:a16="http://schemas.microsoft.com/office/drawing/2014/main" id="{C8AD80DC-910A-4AC4-A3AB-4E8A3FD02BD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31075" name="Rectangle 6">
            <a:extLst>
              <a:ext uri="{FF2B5EF4-FFF2-40B4-BE49-F238E27FC236}">
                <a16:creationId xmlns:a16="http://schemas.microsoft.com/office/drawing/2014/main" id="{63F93C5E-73EB-4B02-B6D6-71A1AE3257B8}"/>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131076" name="Text Box 9">
            <a:extLst>
              <a:ext uri="{FF2B5EF4-FFF2-40B4-BE49-F238E27FC236}">
                <a16:creationId xmlns:a16="http://schemas.microsoft.com/office/drawing/2014/main" id="{AE5DB286-9381-4458-875D-3C4607B8006A}"/>
              </a:ext>
            </a:extLst>
          </p:cNvPr>
          <p:cNvSpPr txBox="1">
            <a:spLocks noChangeArrowheads="1"/>
          </p:cNvSpPr>
          <p:nvPr/>
        </p:nvSpPr>
        <p:spPr bwMode="auto">
          <a:xfrm>
            <a:off x="609600" y="3048000"/>
            <a:ext cx="83820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cs typeface="Times New Roman" panose="02020603050405020304" pitchFamily="18" charset="0"/>
              </a:rPr>
              <a:t>Sportvision, a U.S. based sports technology company, provides virtual advertising opportunities during broadcasts of NHL and MLB games.</a:t>
            </a:r>
          </a:p>
        </p:txBody>
      </p:sp>
      <p:pic>
        <p:nvPicPr>
          <p:cNvPr id="131077" name="Picture 10" descr="I:\temp\s1.jpg">
            <a:extLst>
              <a:ext uri="{FF2B5EF4-FFF2-40B4-BE49-F238E27FC236}">
                <a16:creationId xmlns:a16="http://schemas.microsoft.com/office/drawing/2014/main" id="{E8E9BD04-39B1-461E-B23E-608BB1D511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495800"/>
            <a:ext cx="3451225"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78" name="Picture 11" descr="I:\temp\s2.png">
            <a:extLst>
              <a:ext uri="{FF2B5EF4-FFF2-40B4-BE49-F238E27FC236}">
                <a16:creationId xmlns:a16="http://schemas.microsoft.com/office/drawing/2014/main" id="{A83DBD65-AA92-42CA-9588-B1A2D53A7D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1600200"/>
            <a:ext cx="30480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079" name="Picture 12" descr="I:\temp\s4.jpg">
            <a:extLst>
              <a:ext uri="{FF2B5EF4-FFF2-40B4-BE49-F238E27FC236}">
                <a16:creationId xmlns:a16="http://schemas.microsoft.com/office/drawing/2014/main" id="{F493AF4C-1D93-4339-BEC8-A410D9DBFA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4495800"/>
            <a:ext cx="3417888"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2">
            <a:extLst>
              <a:ext uri="{FF2B5EF4-FFF2-40B4-BE49-F238E27FC236}">
                <a16:creationId xmlns:a16="http://schemas.microsoft.com/office/drawing/2014/main" id="{F79BF869-E3AD-4981-993C-7024C5477724}"/>
              </a:ext>
            </a:extLst>
          </p:cNvPr>
          <p:cNvGrpSpPr>
            <a:grpSpLocks/>
          </p:cNvGrpSpPr>
          <p:nvPr/>
        </p:nvGrpSpPr>
        <p:grpSpPr bwMode="auto">
          <a:xfrm>
            <a:off x="0" y="0"/>
            <a:ext cx="9144000" cy="976313"/>
            <a:chOff x="0" y="0"/>
            <a:chExt cx="5760" cy="615"/>
          </a:xfrm>
        </p:grpSpPr>
        <p:sp>
          <p:nvSpPr>
            <p:cNvPr id="18439" name="Text Box 3">
              <a:extLst>
                <a:ext uri="{FF2B5EF4-FFF2-40B4-BE49-F238E27FC236}">
                  <a16:creationId xmlns:a16="http://schemas.microsoft.com/office/drawing/2014/main" id="{8944B18D-495A-4158-80B6-45C4B919B75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8440" name="Text Box 4">
              <a:extLst>
                <a:ext uri="{FF2B5EF4-FFF2-40B4-BE49-F238E27FC236}">
                  <a16:creationId xmlns:a16="http://schemas.microsoft.com/office/drawing/2014/main" id="{95B93AB7-5954-4DF5-AEB2-399C31DEE13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81253" name="Rectangle 5">
            <a:extLst>
              <a:ext uri="{FF2B5EF4-FFF2-40B4-BE49-F238E27FC236}">
                <a16:creationId xmlns:a16="http://schemas.microsoft.com/office/drawing/2014/main" id="{5EB951C1-5209-4828-8531-C809DB843F90}"/>
              </a:ext>
            </a:extLst>
          </p:cNvPr>
          <p:cNvSpPr>
            <a:spLocks noChangeArrowheads="1"/>
          </p:cNvSpPr>
          <p:nvPr/>
        </p:nvSpPr>
        <p:spPr bwMode="auto">
          <a:xfrm>
            <a:off x="4953000" y="2819400"/>
            <a:ext cx="38100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a:solidFill>
                  <a:srgbClr val="003399"/>
                </a:solidFill>
                <a:cs typeface="Times New Roman" panose="02020603050405020304" pitchFamily="18" charset="0"/>
              </a:rPr>
              <a:t>Perishability</a:t>
            </a:r>
            <a:r>
              <a:rPr lang="en-US" altLang="en-US" sz="2800" b="0">
                <a:cs typeface="Times New Roman" panose="02020603050405020304" pitchFamily="18" charset="0"/>
              </a:rPr>
              <a:t> is the ability or need to store or inventory a product</a:t>
            </a:r>
          </a:p>
        </p:txBody>
      </p:sp>
      <p:sp>
        <p:nvSpPr>
          <p:cNvPr id="181254" name="Line 6">
            <a:extLst>
              <a:ext uri="{FF2B5EF4-FFF2-40B4-BE49-F238E27FC236}">
                <a16:creationId xmlns:a16="http://schemas.microsoft.com/office/drawing/2014/main" id="{0676762B-5D45-421E-B3A4-2C1B257DCF39}"/>
              </a:ext>
            </a:extLst>
          </p:cNvPr>
          <p:cNvSpPr>
            <a:spLocks noChangeShapeType="1"/>
          </p:cNvSpPr>
          <p:nvPr/>
        </p:nvSpPr>
        <p:spPr bwMode="auto">
          <a:xfrm flipH="1">
            <a:off x="4724400" y="2057400"/>
            <a:ext cx="0" cy="34290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1255" name="Rectangle 7">
            <a:extLst>
              <a:ext uri="{FF2B5EF4-FFF2-40B4-BE49-F238E27FC236}">
                <a16:creationId xmlns:a16="http://schemas.microsoft.com/office/drawing/2014/main" id="{8A56A5F8-4447-4B96-B893-40D7EAB0F3F5}"/>
              </a:ext>
            </a:extLst>
          </p:cNvPr>
          <p:cNvSpPr>
            <a:spLocks noChangeArrowheads="1"/>
          </p:cNvSpPr>
          <p:nvPr/>
        </p:nvSpPr>
        <p:spPr bwMode="auto">
          <a:xfrm>
            <a:off x="152400" y="3048000"/>
            <a:ext cx="44958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b="0"/>
              <a:t>Many sports and entertainment products are perishable </a:t>
            </a:r>
          </a:p>
        </p:txBody>
      </p:sp>
      <p:sp>
        <p:nvSpPr>
          <p:cNvPr id="18437" name="Text Box 8">
            <a:extLst>
              <a:ext uri="{FF2B5EF4-FFF2-40B4-BE49-F238E27FC236}">
                <a16:creationId xmlns:a16="http://schemas.microsoft.com/office/drawing/2014/main" id="{0BB6680F-E5B5-4EF8-B84E-74E16138DEB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8438" name="Text Box 9">
            <a:extLst>
              <a:ext uri="{FF2B5EF4-FFF2-40B4-BE49-F238E27FC236}">
                <a16:creationId xmlns:a16="http://schemas.microsoft.com/office/drawing/2014/main" id="{454E67B4-56C6-49DA-85E0-9C72032E9C5A}"/>
              </a:ext>
            </a:extLst>
          </p:cNvPr>
          <p:cNvSpPr txBox="1">
            <a:spLocks noChangeArrowheads="1"/>
          </p:cNvSpPr>
          <p:nvPr/>
        </p:nvSpPr>
        <p:spPr bwMode="auto">
          <a:xfrm>
            <a:off x="2286000" y="9906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3200" b="0"/>
              <a:t>The Sports Product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81255">
                                            <p:txEl>
                                              <p:pRg st="0" end="0"/>
                                            </p:txEl>
                                          </p:spTgt>
                                        </p:tgtEl>
                                        <p:attrNameLst>
                                          <p:attrName>style.visibility</p:attrName>
                                        </p:attrNameLst>
                                      </p:cBhvr>
                                      <p:to>
                                        <p:strVal val="visible"/>
                                      </p:to>
                                    </p:set>
                                    <p:anim calcmode="lin" valueType="num">
                                      <p:cBhvr additive="base">
                                        <p:cTn id="7" dur="500" fill="hold"/>
                                        <p:tgtEl>
                                          <p:spTgt spid="1812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1255">
                                            <p:txEl>
                                              <p:pRg st="0" end="0"/>
                                            </p:txEl>
                                          </p:spTgt>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81254"/>
                                        </p:tgtEl>
                                        <p:attrNameLst>
                                          <p:attrName>style.visibility</p:attrName>
                                        </p:attrNameLst>
                                      </p:cBhvr>
                                      <p:to>
                                        <p:strVal val="visible"/>
                                      </p:to>
                                    </p:set>
                                    <p:animEffect transition="in" filter="dissolve">
                                      <p:cBhvr>
                                        <p:cTn id="11" dur="500"/>
                                        <p:tgtEl>
                                          <p:spTgt spid="181254"/>
                                        </p:tgtEl>
                                      </p:cBhvr>
                                    </p:animEffect>
                                  </p:childTnLst>
                                </p:cTn>
                              </p:par>
                            </p:childTnLst>
                          </p:cTn>
                        </p:par>
                        <p:par>
                          <p:cTn id="12" fill="hold" nodeType="afterGroup">
                            <p:stCondLst>
                              <p:cond delay="500"/>
                            </p:stCondLst>
                            <p:childTnLst>
                              <p:par>
                                <p:cTn id="13" presetID="2" presetClass="entr" presetSubtype="2" fill="hold" grpId="0" nodeType="afterEffect">
                                  <p:stCondLst>
                                    <p:cond delay="0"/>
                                  </p:stCondLst>
                                  <p:childTnLst>
                                    <p:set>
                                      <p:cBhvr>
                                        <p:cTn id="14" dur="1" fill="hold">
                                          <p:stCondLst>
                                            <p:cond delay="0"/>
                                          </p:stCondLst>
                                        </p:cTn>
                                        <p:tgtEl>
                                          <p:spTgt spid="181253"/>
                                        </p:tgtEl>
                                        <p:attrNameLst>
                                          <p:attrName>style.visibility</p:attrName>
                                        </p:attrNameLst>
                                      </p:cBhvr>
                                      <p:to>
                                        <p:strVal val="visible"/>
                                      </p:to>
                                    </p:set>
                                    <p:anim calcmode="lin" valueType="num">
                                      <p:cBhvr additive="base">
                                        <p:cTn id="15" dur="500" fill="hold"/>
                                        <p:tgtEl>
                                          <p:spTgt spid="181253"/>
                                        </p:tgtEl>
                                        <p:attrNameLst>
                                          <p:attrName>ppt_x</p:attrName>
                                        </p:attrNameLst>
                                      </p:cBhvr>
                                      <p:tavLst>
                                        <p:tav tm="0">
                                          <p:val>
                                            <p:strVal val="1+#ppt_w/2"/>
                                          </p:val>
                                        </p:tav>
                                        <p:tav tm="100000">
                                          <p:val>
                                            <p:strVal val="#ppt_x"/>
                                          </p:val>
                                        </p:tav>
                                      </p:tavLst>
                                    </p:anim>
                                    <p:anim calcmode="lin" valueType="num">
                                      <p:cBhvr additive="base">
                                        <p:cTn id="16" dur="500" fill="hold"/>
                                        <p:tgtEl>
                                          <p:spTgt spid="1812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21" name="Group 2">
            <a:extLst>
              <a:ext uri="{FF2B5EF4-FFF2-40B4-BE49-F238E27FC236}">
                <a16:creationId xmlns:a16="http://schemas.microsoft.com/office/drawing/2014/main" id="{F3425ADE-90C8-4EF8-952F-65CC8E239CEB}"/>
              </a:ext>
            </a:extLst>
          </p:cNvPr>
          <p:cNvGrpSpPr>
            <a:grpSpLocks/>
          </p:cNvGrpSpPr>
          <p:nvPr/>
        </p:nvGrpSpPr>
        <p:grpSpPr bwMode="auto">
          <a:xfrm>
            <a:off x="0" y="0"/>
            <a:ext cx="9144000" cy="976313"/>
            <a:chOff x="0" y="0"/>
            <a:chExt cx="5760" cy="615"/>
          </a:xfrm>
        </p:grpSpPr>
        <p:sp>
          <p:nvSpPr>
            <p:cNvPr id="133127" name="Text Box 3">
              <a:extLst>
                <a:ext uri="{FF2B5EF4-FFF2-40B4-BE49-F238E27FC236}">
                  <a16:creationId xmlns:a16="http://schemas.microsoft.com/office/drawing/2014/main" id="{7514A889-9408-4804-8BB8-BC763AA7C88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33128" name="Text Box 4">
              <a:extLst>
                <a:ext uri="{FF2B5EF4-FFF2-40B4-BE49-F238E27FC236}">
                  <a16:creationId xmlns:a16="http://schemas.microsoft.com/office/drawing/2014/main" id="{8B29F9C7-AB9A-4B8F-80B3-57AED98F7A4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33122" name="Text Box 5">
            <a:extLst>
              <a:ext uri="{FF2B5EF4-FFF2-40B4-BE49-F238E27FC236}">
                <a16:creationId xmlns:a16="http://schemas.microsoft.com/office/drawing/2014/main" id="{BFBE40EC-F446-4CEE-B9B3-C147AA55722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33123" name="Rectangle 6">
            <a:extLst>
              <a:ext uri="{FF2B5EF4-FFF2-40B4-BE49-F238E27FC236}">
                <a16:creationId xmlns:a16="http://schemas.microsoft.com/office/drawing/2014/main" id="{0AD5B2D9-C542-4CE7-AEC9-3D921B3CF290}"/>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133124" name="Text Box 7">
            <a:extLst>
              <a:ext uri="{FF2B5EF4-FFF2-40B4-BE49-F238E27FC236}">
                <a16:creationId xmlns:a16="http://schemas.microsoft.com/office/drawing/2014/main" id="{C9BC493B-F50E-4677-AA6B-7F756680D5D2}"/>
              </a:ext>
            </a:extLst>
          </p:cNvPr>
          <p:cNvSpPr txBox="1">
            <a:spLocks noChangeArrowheads="1"/>
          </p:cNvSpPr>
          <p:nvPr/>
        </p:nvSpPr>
        <p:spPr bwMode="auto">
          <a:xfrm>
            <a:off x="533400" y="1828800"/>
            <a:ext cx="8382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cs typeface="Times New Roman" panose="02020603050405020304" pitchFamily="18" charset="0"/>
              </a:rPr>
              <a:t>The Toronto Blue Jays went one step further by partnering with Brand Brigade and placed VA spots directly on the playing field, around first and third base, and above the wall in center field.</a:t>
            </a:r>
          </a:p>
        </p:txBody>
      </p:sp>
      <p:pic>
        <p:nvPicPr>
          <p:cNvPr id="133125" name="Picture 11" descr="I:\temp\bra.png">
            <a:extLst>
              <a:ext uri="{FF2B5EF4-FFF2-40B4-BE49-F238E27FC236}">
                <a16:creationId xmlns:a16="http://schemas.microsoft.com/office/drawing/2014/main" id="{1F9D7195-0A9F-4BC6-AE09-BEE8D7E9C4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4038600"/>
            <a:ext cx="3657600"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6" name="Picture 12" descr="I:\temp\cen.jpg">
            <a:extLst>
              <a:ext uri="{FF2B5EF4-FFF2-40B4-BE49-F238E27FC236}">
                <a16:creationId xmlns:a16="http://schemas.microsoft.com/office/drawing/2014/main" id="{259B583C-7FB3-4853-A2A4-B8AC487DB8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3810000"/>
            <a:ext cx="3341688" cy="250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169" name="Group 2">
            <a:extLst>
              <a:ext uri="{FF2B5EF4-FFF2-40B4-BE49-F238E27FC236}">
                <a16:creationId xmlns:a16="http://schemas.microsoft.com/office/drawing/2014/main" id="{16832FDA-E6D7-45D2-9C5B-54F288B86D83}"/>
              </a:ext>
            </a:extLst>
          </p:cNvPr>
          <p:cNvGrpSpPr>
            <a:grpSpLocks/>
          </p:cNvGrpSpPr>
          <p:nvPr/>
        </p:nvGrpSpPr>
        <p:grpSpPr bwMode="auto">
          <a:xfrm>
            <a:off x="0" y="0"/>
            <a:ext cx="9144000" cy="976313"/>
            <a:chOff x="0" y="0"/>
            <a:chExt cx="5760" cy="615"/>
          </a:xfrm>
        </p:grpSpPr>
        <p:sp>
          <p:nvSpPr>
            <p:cNvPr id="135175" name="Text Box 3">
              <a:extLst>
                <a:ext uri="{FF2B5EF4-FFF2-40B4-BE49-F238E27FC236}">
                  <a16:creationId xmlns:a16="http://schemas.microsoft.com/office/drawing/2014/main" id="{65632111-47F4-4895-9C6D-85FC8B434F4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35176" name="Text Box 4">
              <a:extLst>
                <a:ext uri="{FF2B5EF4-FFF2-40B4-BE49-F238E27FC236}">
                  <a16:creationId xmlns:a16="http://schemas.microsoft.com/office/drawing/2014/main" id="{EFB4D929-E89C-44CD-94C0-964206AF384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35170" name="Text Box 5">
            <a:extLst>
              <a:ext uri="{FF2B5EF4-FFF2-40B4-BE49-F238E27FC236}">
                <a16:creationId xmlns:a16="http://schemas.microsoft.com/office/drawing/2014/main" id="{AE0A7AB5-214B-491E-9692-2065C4283BF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35171" name="Rectangle 6">
            <a:extLst>
              <a:ext uri="{FF2B5EF4-FFF2-40B4-BE49-F238E27FC236}">
                <a16:creationId xmlns:a16="http://schemas.microsoft.com/office/drawing/2014/main" id="{4B8886C6-C671-43C9-976C-47C4D85D3404}"/>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135172" name="Text Box 7">
            <a:extLst>
              <a:ext uri="{FF2B5EF4-FFF2-40B4-BE49-F238E27FC236}">
                <a16:creationId xmlns:a16="http://schemas.microsoft.com/office/drawing/2014/main" id="{F3681C7D-93C7-4E2F-8FFD-4BAC66781D13}"/>
              </a:ext>
            </a:extLst>
          </p:cNvPr>
          <p:cNvSpPr txBox="1">
            <a:spLocks noChangeArrowheads="1"/>
          </p:cNvSpPr>
          <p:nvPr/>
        </p:nvSpPr>
        <p:spPr bwMode="auto">
          <a:xfrm>
            <a:off x="533400" y="1828800"/>
            <a:ext cx="838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cs typeface="Times New Roman" panose="02020603050405020304" pitchFamily="18" charset="0"/>
              </a:rPr>
              <a:t>MLB utilized virtual advertising during last year’s World Series and All-Star game, allowing sponsors to purchase ads that were tailored to specific audiences</a:t>
            </a:r>
          </a:p>
        </p:txBody>
      </p:sp>
      <p:pic>
        <p:nvPicPr>
          <p:cNvPr id="135173" name="Picture 1" descr="Mlb-asg-2016.svg.png">
            <a:extLst>
              <a:ext uri="{FF2B5EF4-FFF2-40B4-BE49-F238E27FC236}">
                <a16:creationId xmlns:a16="http://schemas.microsoft.com/office/drawing/2014/main" id="{07239033-30AC-4BB5-BF4D-98CE5A602A4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505200"/>
            <a:ext cx="2819400" cy="287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174" name="Picture 2" descr="2016-World-Series.svg.png">
            <a:extLst>
              <a:ext uri="{FF2B5EF4-FFF2-40B4-BE49-F238E27FC236}">
                <a16:creationId xmlns:a16="http://schemas.microsoft.com/office/drawing/2014/main" id="{D3218137-15A6-4297-9024-E8FD88A9383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27625" y="3505200"/>
            <a:ext cx="3049588"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169" name="Group 2">
            <a:extLst>
              <a:ext uri="{FF2B5EF4-FFF2-40B4-BE49-F238E27FC236}">
                <a16:creationId xmlns:a16="http://schemas.microsoft.com/office/drawing/2014/main" id="{16832FDA-E6D7-45D2-9C5B-54F288B86D83}"/>
              </a:ext>
            </a:extLst>
          </p:cNvPr>
          <p:cNvGrpSpPr>
            <a:grpSpLocks/>
          </p:cNvGrpSpPr>
          <p:nvPr/>
        </p:nvGrpSpPr>
        <p:grpSpPr bwMode="auto">
          <a:xfrm>
            <a:off x="0" y="0"/>
            <a:ext cx="9144000" cy="976313"/>
            <a:chOff x="0" y="0"/>
            <a:chExt cx="5760" cy="615"/>
          </a:xfrm>
        </p:grpSpPr>
        <p:sp>
          <p:nvSpPr>
            <p:cNvPr id="135175" name="Text Box 3">
              <a:extLst>
                <a:ext uri="{FF2B5EF4-FFF2-40B4-BE49-F238E27FC236}">
                  <a16:creationId xmlns:a16="http://schemas.microsoft.com/office/drawing/2014/main" id="{65632111-47F4-4895-9C6D-85FC8B434F4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135176" name="Text Box 4">
              <a:extLst>
                <a:ext uri="{FF2B5EF4-FFF2-40B4-BE49-F238E27FC236}">
                  <a16:creationId xmlns:a16="http://schemas.microsoft.com/office/drawing/2014/main" id="{EFB4D929-E89C-44CD-94C0-964206AF384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135170" name="Text Box 5">
            <a:extLst>
              <a:ext uri="{FF2B5EF4-FFF2-40B4-BE49-F238E27FC236}">
                <a16:creationId xmlns:a16="http://schemas.microsoft.com/office/drawing/2014/main" id="{AE0A7AB5-214B-491E-9692-2065C4283BF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135171" name="Rectangle 6">
            <a:extLst>
              <a:ext uri="{FF2B5EF4-FFF2-40B4-BE49-F238E27FC236}">
                <a16:creationId xmlns:a16="http://schemas.microsoft.com/office/drawing/2014/main" id="{4B8886C6-C671-43C9-976C-47C4D85D3404}"/>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Technology</a:t>
            </a:r>
            <a:r>
              <a:rPr kumimoji="0" lang="ja-JP"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s Impact on SEM</a:t>
            </a:r>
            <a:r>
              <a:rPr kumimoji="0" lang="en-US" altLang="ja-JP"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t> </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135172" name="Text Box 7">
            <a:extLst>
              <a:ext uri="{FF2B5EF4-FFF2-40B4-BE49-F238E27FC236}">
                <a16:creationId xmlns:a16="http://schemas.microsoft.com/office/drawing/2014/main" id="{F3681C7D-93C7-4E2F-8FFD-4BAC66781D13}"/>
              </a:ext>
            </a:extLst>
          </p:cNvPr>
          <p:cNvSpPr txBox="1">
            <a:spLocks noChangeArrowheads="1"/>
          </p:cNvSpPr>
          <p:nvPr/>
        </p:nvSpPr>
        <p:spPr bwMode="auto">
          <a:xfrm>
            <a:off x="533400" y="1940440"/>
            <a:ext cx="8382000"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0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Times New Roman" panose="02020603050405020304" pitchFamily="18" charset="0"/>
              </a:rPr>
              <a:t>With a limited number, or in many cases no fans in stadiums, teams and leagues turned to virtual advertising to recoup lost revenue and provide added value and exposure for corporate partners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0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Times New Roman" panose="02020603050405020304" pitchFamily="18" charset="0"/>
              </a:rPr>
              <a:t>As MLS returned to play, the league placed a huge virtual Adidas logo at midfield for all its broadcasts</a:t>
            </a:r>
          </a:p>
        </p:txBody>
      </p:sp>
      <p:pic>
        <p:nvPicPr>
          <p:cNvPr id="10" name="Picture 9">
            <a:extLst>
              <a:ext uri="{FF2B5EF4-FFF2-40B4-BE49-F238E27FC236}">
                <a16:creationId xmlns:a16="http://schemas.microsoft.com/office/drawing/2014/main" id="{85636ED6-6F3C-405C-A617-0726A77862A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508760" y="1897380"/>
            <a:ext cx="6126480" cy="3063240"/>
          </a:xfrm>
          <a:prstGeom prst="rect">
            <a:avLst/>
          </a:prstGeom>
          <a:noFill/>
          <a:ln>
            <a:noFill/>
          </a:ln>
        </p:spPr>
      </p:pic>
    </p:spTree>
    <p:extLst>
      <p:ext uri="{BB962C8B-B14F-4D97-AF65-F5344CB8AC3E}">
        <p14:creationId xmlns:p14="http://schemas.microsoft.com/office/powerpoint/2010/main" val="416090828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217" name="Group 2">
            <a:extLst>
              <a:ext uri="{FF2B5EF4-FFF2-40B4-BE49-F238E27FC236}">
                <a16:creationId xmlns:a16="http://schemas.microsoft.com/office/drawing/2014/main" id="{CC108452-6A21-4217-8EBE-821BD838A65E}"/>
              </a:ext>
            </a:extLst>
          </p:cNvPr>
          <p:cNvGrpSpPr>
            <a:grpSpLocks/>
          </p:cNvGrpSpPr>
          <p:nvPr/>
        </p:nvGrpSpPr>
        <p:grpSpPr bwMode="auto">
          <a:xfrm>
            <a:off x="0" y="0"/>
            <a:ext cx="9144000" cy="976313"/>
            <a:chOff x="0" y="0"/>
            <a:chExt cx="5760" cy="615"/>
          </a:xfrm>
        </p:grpSpPr>
        <p:sp>
          <p:nvSpPr>
            <p:cNvPr id="137223" name="Text Box 3">
              <a:extLst>
                <a:ext uri="{FF2B5EF4-FFF2-40B4-BE49-F238E27FC236}">
                  <a16:creationId xmlns:a16="http://schemas.microsoft.com/office/drawing/2014/main" id="{40065379-3A28-43A8-B3C1-E0CEBF94112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37224" name="Text Box 4">
              <a:extLst>
                <a:ext uri="{FF2B5EF4-FFF2-40B4-BE49-F238E27FC236}">
                  <a16:creationId xmlns:a16="http://schemas.microsoft.com/office/drawing/2014/main" id="{8A4068D0-783C-4384-9603-822D01A0A12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37218" name="Text Box 5">
            <a:extLst>
              <a:ext uri="{FF2B5EF4-FFF2-40B4-BE49-F238E27FC236}">
                <a16:creationId xmlns:a16="http://schemas.microsoft.com/office/drawing/2014/main" id="{BB4DFF6A-D492-40C5-87A0-08A8E337FE2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37219" name="Rectangle 6">
            <a:extLst>
              <a:ext uri="{FF2B5EF4-FFF2-40B4-BE49-F238E27FC236}">
                <a16:creationId xmlns:a16="http://schemas.microsoft.com/office/drawing/2014/main" id="{01412B5A-F593-4C1D-B373-BE2DD9CD4AD5}"/>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67271" name="Rectangle 7">
            <a:extLst>
              <a:ext uri="{FF2B5EF4-FFF2-40B4-BE49-F238E27FC236}">
                <a16:creationId xmlns:a16="http://schemas.microsoft.com/office/drawing/2014/main" id="{20BE1F20-2CA0-4F7A-9487-D2A5BBEFCE01}"/>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Interactive Shopping Experiences</a:t>
            </a:r>
          </a:p>
        </p:txBody>
      </p:sp>
      <p:sp>
        <p:nvSpPr>
          <p:cNvPr id="267272" name="Rectangle 8">
            <a:extLst>
              <a:ext uri="{FF2B5EF4-FFF2-40B4-BE49-F238E27FC236}">
                <a16:creationId xmlns:a16="http://schemas.microsoft.com/office/drawing/2014/main" id="{8AF086D0-3C56-44D8-8584-AB91C83F1D7B}"/>
              </a:ext>
            </a:extLst>
          </p:cNvPr>
          <p:cNvSpPr>
            <a:spLocks noChangeArrowheads="1"/>
          </p:cNvSpPr>
          <p:nvPr/>
        </p:nvSpPr>
        <p:spPr bwMode="auto">
          <a:xfrm>
            <a:off x="457200" y="2514600"/>
            <a:ext cx="64770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cs typeface="Arial" panose="020B0604020202020204" pitchFamily="34" charset="0"/>
              </a:rPr>
              <a:t>While the technology is not being used frequently, QR codes (a barcode that can be scanned by camera-enabled mobile devices that direct consumers to various digital content like web pages, or other phone functions like email and text messaging) provide sports and entertainment marketers with a way to communicate additional information to consumers.</a:t>
            </a:r>
          </a:p>
        </p:txBody>
      </p:sp>
      <p:pic>
        <p:nvPicPr>
          <p:cNvPr id="44043" name="Picture 11" descr="http://t3.gstatic.com/images?q=tbn:ANd9GcR5quyY8eraG9296k5DrnLLL_gGBabtBCSQmZCS5Cl33gMFfPpmEg">
            <a:extLst>
              <a:ext uri="{FF2B5EF4-FFF2-40B4-BE49-F238E27FC236}">
                <a16:creationId xmlns:a16="http://schemas.microsoft.com/office/drawing/2014/main" id="{7A72A5CC-7FBF-4261-8084-B4892103F2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400" y="3581400"/>
            <a:ext cx="1905000"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7271"/>
                                        </p:tgtEl>
                                        <p:attrNameLst>
                                          <p:attrName>style.visibility</p:attrName>
                                        </p:attrNameLst>
                                      </p:cBhvr>
                                      <p:to>
                                        <p:strVal val="visible"/>
                                      </p:to>
                                    </p:set>
                                    <p:animEffect transition="in" filter="diamond(in)">
                                      <p:cBhvr>
                                        <p:cTn id="7" dur="1000"/>
                                        <p:tgtEl>
                                          <p:spTgt spid="267271"/>
                                        </p:tgtEl>
                                      </p:cBhvr>
                                    </p:animEffect>
                                  </p:childTnLst>
                                </p:cTn>
                              </p:par>
                            </p:childTnLst>
                          </p:cTn>
                        </p:par>
                        <p:par>
                          <p:cTn id="8" fill="hold" nodeType="afterGroup">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67272"/>
                                        </p:tgtEl>
                                        <p:attrNameLst>
                                          <p:attrName>style.visibility</p:attrName>
                                        </p:attrNameLst>
                                      </p:cBhvr>
                                      <p:to>
                                        <p:strVal val="visible"/>
                                      </p:to>
                                    </p:set>
                                    <p:anim calcmode="lin" valueType="num">
                                      <p:cBhvr additive="base">
                                        <p:cTn id="11" dur="500" fill="hold"/>
                                        <p:tgtEl>
                                          <p:spTgt spid="267272"/>
                                        </p:tgtEl>
                                        <p:attrNameLst>
                                          <p:attrName>ppt_x</p:attrName>
                                        </p:attrNameLst>
                                      </p:cBhvr>
                                      <p:tavLst>
                                        <p:tav tm="0">
                                          <p:val>
                                            <p:strVal val="0-#ppt_w/2"/>
                                          </p:val>
                                        </p:tav>
                                        <p:tav tm="100000">
                                          <p:val>
                                            <p:strVal val="#ppt_x"/>
                                          </p:val>
                                        </p:tav>
                                      </p:tavLst>
                                    </p:anim>
                                    <p:anim calcmode="lin" valueType="num">
                                      <p:cBhvr additive="base">
                                        <p:cTn id="12" dur="500" fill="hold"/>
                                        <p:tgtEl>
                                          <p:spTgt spid="26727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500"/>
                            </p:stCondLst>
                            <p:childTnLst>
                              <p:par>
                                <p:cTn id="14" presetID="9" presetClass="entr" presetSubtype="0" fill="hold" nodeType="afterEffect">
                                  <p:stCondLst>
                                    <p:cond delay="0"/>
                                  </p:stCondLst>
                                  <p:childTnLst>
                                    <p:set>
                                      <p:cBhvr>
                                        <p:cTn id="15" dur="1" fill="hold">
                                          <p:stCondLst>
                                            <p:cond delay="0"/>
                                          </p:stCondLst>
                                        </p:cTn>
                                        <p:tgtEl>
                                          <p:spTgt spid="44043"/>
                                        </p:tgtEl>
                                        <p:attrNameLst>
                                          <p:attrName>style.visibility</p:attrName>
                                        </p:attrNameLst>
                                      </p:cBhvr>
                                      <p:to>
                                        <p:strVal val="visible"/>
                                      </p:to>
                                    </p:set>
                                    <p:animEffect transition="in" filter="dissolve">
                                      <p:cBhvr>
                                        <p:cTn id="16" dur="500"/>
                                        <p:tgtEl>
                                          <p:spTgt spid="44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71" grpId="0"/>
      <p:bldP spid="267272"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265" name="Group 2">
            <a:extLst>
              <a:ext uri="{FF2B5EF4-FFF2-40B4-BE49-F238E27FC236}">
                <a16:creationId xmlns:a16="http://schemas.microsoft.com/office/drawing/2014/main" id="{5C0E19D9-304C-4A16-A182-060F9EE78135}"/>
              </a:ext>
            </a:extLst>
          </p:cNvPr>
          <p:cNvGrpSpPr>
            <a:grpSpLocks/>
          </p:cNvGrpSpPr>
          <p:nvPr/>
        </p:nvGrpSpPr>
        <p:grpSpPr bwMode="auto">
          <a:xfrm>
            <a:off x="0" y="0"/>
            <a:ext cx="9144000" cy="976313"/>
            <a:chOff x="0" y="0"/>
            <a:chExt cx="5760" cy="615"/>
          </a:xfrm>
        </p:grpSpPr>
        <p:sp>
          <p:nvSpPr>
            <p:cNvPr id="139272" name="Text Box 3">
              <a:extLst>
                <a:ext uri="{FF2B5EF4-FFF2-40B4-BE49-F238E27FC236}">
                  <a16:creationId xmlns:a16="http://schemas.microsoft.com/office/drawing/2014/main" id="{5F86DAE7-A43D-4640-BF3D-23A3E0F9F04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39273" name="Text Box 4">
              <a:extLst>
                <a:ext uri="{FF2B5EF4-FFF2-40B4-BE49-F238E27FC236}">
                  <a16:creationId xmlns:a16="http://schemas.microsoft.com/office/drawing/2014/main" id="{C25C5DA0-2180-466E-873C-C8E74FF5FB8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39266" name="Text Box 5">
            <a:extLst>
              <a:ext uri="{FF2B5EF4-FFF2-40B4-BE49-F238E27FC236}">
                <a16:creationId xmlns:a16="http://schemas.microsoft.com/office/drawing/2014/main" id="{6E4244C0-C43A-441F-BB5B-77944EF12B1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39267" name="Rectangle 6">
            <a:extLst>
              <a:ext uri="{FF2B5EF4-FFF2-40B4-BE49-F238E27FC236}">
                <a16:creationId xmlns:a16="http://schemas.microsoft.com/office/drawing/2014/main" id="{2BE369C3-F4E6-45F9-9E0E-FF5FC52BDD58}"/>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67271" name="Rectangle 7">
            <a:extLst>
              <a:ext uri="{FF2B5EF4-FFF2-40B4-BE49-F238E27FC236}">
                <a16:creationId xmlns:a16="http://schemas.microsoft.com/office/drawing/2014/main" id="{90373F60-4E6F-4A80-8C64-A165FF73CFC0}"/>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Interactive Shopping Experiences</a:t>
            </a:r>
          </a:p>
        </p:txBody>
      </p:sp>
      <p:sp>
        <p:nvSpPr>
          <p:cNvPr id="267272" name="Rectangle 8">
            <a:extLst>
              <a:ext uri="{FF2B5EF4-FFF2-40B4-BE49-F238E27FC236}">
                <a16:creationId xmlns:a16="http://schemas.microsoft.com/office/drawing/2014/main" id="{8FDF5A9F-F352-4A18-A5F7-7FF5F7F71530}"/>
              </a:ext>
            </a:extLst>
          </p:cNvPr>
          <p:cNvSpPr>
            <a:spLocks noChangeArrowheads="1"/>
          </p:cNvSpPr>
          <p:nvPr/>
        </p:nvSpPr>
        <p:spPr bwMode="auto">
          <a:xfrm>
            <a:off x="228600" y="2700338"/>
            <a:ext cx="5715000"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200" b="0"/>
              <a:t>The Detroit Red Wings feature specific QR codes in their game day program, allowing ticket holders to find more information, watch videos, or buy related merchandise—all without leaving their seat. To ensure that fans take full advantage of the technology, the Red Wings broadcast a how-to instructional video during timeouts on the Little Caesars Arena jumbotron. </a:t>
            </a:r>
            <a:endParaRPr lang="en-US" altLang="en-US" sz="2200"/>
          </a:p>
        </p:txBody>
      </p:sp>
      <p:pic>
        <p:nvPicPr>
          <p:cNvPr id="482305" name="Picture 1" descr="red-wing-today">
            <a:hlinkClick r:id="rId3"/>
            <a:extLst>
              <a:ext uri="{FF2B5EF4-FFF2-40B4-BE49-F238E27FC236}">
                <a16:creationId xmlns:a16="http://schemas.microsoft.com/office/drawing/2014/main" id="{2497F151-0CA7-4BE0-84FD-75F6536A74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1863" y="3200400"/>
            <a:ext cx="3024187"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val 36">
            <a:extLst>
              <a:ext uri="{FF2B5EF4-FFF2-40B4-BE49-F238E27FC236}">
                <a16:creationId xmlns:a16="http://schemas.microsoft.com/office/drawing/2014/main" id="{07378036-E6F7-4F39-9EAC-7D745598CBB1}"/>
              </a:ext>
            </a:extLst>
          </p:cNvPr>
          <p:cNvSpPr>
            <a:spLocks noChangeArrowheads="1"/>
          </p:cNvSpPr>
          <p:nvPr/>
        </p:nvSpPr>
        <p:spPr bwMode="auto">
          <a:xfrm>
            <a:off x="6934200" y="4800600"/>
            <a:ext cx="762000" cy="685800"/>
          </a:xfrm>
          <a:prstGeom prst="ellipse">
            <a:avLst/>
          </a:prstGeom>
          <a:noFill/>
          <a:ln w="762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7271"/>
                                        </p:tgtEl>
                                        <p:attrNameLst>
                                          <p:attrName>style.visibility</p:attrName>
                                        </p:attrNameLst>
                                      </p:cBhvr>
                                      <p:to>
                                        <p:strVal val="visible"/>
                                      </p:to>
                                    </p:set>
                                    <p:animEffect transition="in" filter="diamond(in)">
                                      <p:cBhvr>
                                        <p:cTn id="7" dur="1000"/>
                                        <p:tgtEl>
                                          <p:spTgt spid="267271"/>
                                        </p:tgtEl>
                                      </p:cBhvr>
                                    </p:animEffect>
                                  </p:childTnLst>
                                </p:cTn>
                              </p:par>
                            </p:childTnLst>
                          </p:cTn>
                        </p:par>
                        <p:par>
                          <p:cTn id="8" fill="hold" nodeType="afterGroup">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67272"/>
                                        </p:tgtEl>
                                        <p:attrNameLst>
                                          <p:attrName>style.visibility</p:attrName>
                                        </p:attrNameLst>
                                      </p:cBhvr>
                                      <p:to>
                                        <p:strVal val="visible"/>
                                      </p:to>
                                    </p:set>
                                    <p:anim calcmode="lin" valueType="num">
                                      <p:cBhvr additive="base">
                                        <p:cTn id="11" dur="500" fill="hold"/>
                                        <p:tgtEl>
                                          <p:spTgt spid="267272"/>
                                        </p:tgtEl>
                                        <p:attrNameLst>
                                          <p:attrName>ppt_x</p:attrName>
                                        </p:attrNameLst>
                                      </p:cBhvr>
                                      <p:tavLst>
                                        <p:tav tm="0">
                                          <p:val>
                                            <p:strVal val="0-#ppt_w/2"/>
                                          </p:val>
                                        </p:tav>
                                        <p:tav tm="100000">
                                          <p:val>
                                            <p:strVal val="#ppt_x"/>
                                          </p:val>
                                        </p:tav>
                                      </p:tavLst>
                                    </p:anim>
                                    <p:anim calcmode="lin" valueType="num">
                                      <p:cBhvr additive="base">
                                        <p:cTn id="12" dur="500" fill="hold"/>
                                        <p:tgtEl>
                                          <p:spTgt spid="26727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500"/>
                            </p:stCondLst>
                            <p:childTnLst>
                              <p:par>
                                <p:cTn id="14" presetID="9" presetClass="entr" presetSubtype="0" fill="hold" nodeType="afterEffect">
                                  <p:stCondLst>
                                    <p:cond delay="0"/>
                                  </p:stCondLst>
                                  <p:childTnLst>
                                    <p:set>
                                      <p:cBhvr>
                                        <p:cTn id="15" dur="1" fill="hold">
                                          <p:stCondLst>
                                            <p:cond delay="0"/>
                                          </p:stCondLst>
                                        </p:cTn>
                                        <p:tgtEl>
                                          <p:spTgt spid="482305"/>
                                        </p:tgtEl>
                                        <p:attrNameLst>
                                          <p:attrName>style.visibility</p:attrName>
                                        </p:attrNameLst>
                                      </p:cBhvr>
                                      <p:to>
                                        <p:strVal val="visible"/>
                                      </p:to>
                                    </p:set>
                                    <p:animEffect transition="in" filter="dissolve">
                                      <p:cBhvr>
                                        <p:cTn id="16" dur="500"/>
                                        <p:tgtEl>
                                          <p:spTgt spid="482305"/>
                                        </p:tgtEl>
                                      </p:cBhvr>
                                    </p:animEffect>
                                  </p:childTnLst>
                                </p:cTn>
                              </p:par>
                            </p:childTnLst>
                          </p:cTn>
                        </p:par>
                        <p:par>
                          <p:cTn id="17" fill="hold" nodeType="afterGroup">
                            <p:stCondLst>
                              <p:cond delay="2000"/>
                            </p:stCondLst>
                            <p:childTnLst>
                              <p:par>
                                <p:cTn id="18" presetID="21"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heel(4)">
                                      <p:cBhvr>
                                        <p:cTn id="2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71" grpId="0"/>
      <p:bldP spid="267272" grpId="0" autoUpdateAnimBg="0"/>
      <p:bldP spid="11"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313" name="Group 2">
            <a:extLst>
              <a:ext uri="{FF2B5EF4-FFF2-40B4-BE49-F238E27FC236}">
                <a16:creationId xmlns:a16="http://schemas.microsoft.com/office/drawing/2014/main" id="{20C0DD5F-C867-4189-9EF8-0B24DF93DF96}"/>
              </a:ext>
            </a:extLst>
          </p:cNvPr>
          <p:cNvGrpSpPr>
            <a:grpSpLocks/>
          </p:cNvGrpSpPr>
          <p:nvPr/>
        </p:nvGrpSpPr>
        <p:grpSpPr bwMode="auto">
          <a:xfrm>
            <a:off x="0" y="0"/>
            <a:ext cx="9144000" cy="976313"/>
            <a:chOff x="0" y="0"/>
            <a:chExt cx="5760" cy="615"/>
          </a:xfrm>
        </p:grpSpPr>
        <p:sp>
          <p:nvSpPr>
            <p:cNvPr id="141320" name="Text Box 3">
              <a:extLst>
                <a:ext uri="{FF2B5EF4-FFF2-40B4-BE49-F238E27FC236}">
                  <a16:creationId xmlns:a16="http://schemas.microsoft.com/office/drawing/2014/main" id="{2C38C652-9FE0-4397-8FF1-ECBAC8251CC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41321" name="Text Box 4">
              <a:extLst>
                <a:ext uri="{FF2B5EF4-FFF2-40B4-BE49-F238E27FC236}">
                  <a16:creationId xmlns:a16="http://schemas.microsoft.com/office/drawing/2014/main" id="{03EB68A9-393A-40DC-9A86-039840E3B05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41314" name="Text Box 5">
            <a:extLst>
              <a:ext uri="{FF2B5EF4-FFF2-40B4-BE49-F238E27FC236}">
                <a16:creationId xmlns:a16="http://schemas.microsoft.com/office/drawing/2014/main" id="{6D4AD989-4834-444E-8F59-5AD8A0470FF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41315" name="Rectangle 6">
            <a:extLst>
              <a:ext uri="{FF2B5EF4-FFF2-40B4-BE49-F238E27FC236}">
                <a16:creationId xmlns:a16="http://schemas.microsoft.com/office/drawing/2014/main" id="{C22E274D-DAF1-4D0F-94D4-7491231271EE}"/>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67271" name="Rectangle 7">
            <a:extLst>
              <a:ext uri="{FF2B5EF4-FFF2-40B4-BE49-F238E27FC236}">
                <a16:creationId xmlns:a16="http://schemas.microsoft.com/office/drawing/2014/main" id="{231E3B73-BF54-4538-A359-4EABEC45B0BF}"/>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Interactive Shopping Experiences</a:t>
            </a:r>
          </a:p>
        </p:txBody>
      </p:sp>
      <p:sp>
        <p:nvSpPr>
          <p:cNvPr id="267272" name="Rectangle 8">
            <a:extLst>
              <a:ext uri="{FF2B5EF4-FFF2-40B4-BE49-F238E27FC236}">
                <a16:creationId xmlns:a16="http://schemas.microsoft.com/office/drawing/2014/main" id="{5ED36D70-013C-4001-825B-6B0F1227D9B5}"/>
              </a:ext>
            </a:extLst>
          </p:cNvPr>
          <p:cNvSpPr>
            <a:spLocks noChangeArrowheads="1"/>
          </p:cNvSpPr>
          <p:nvPr/>
        </p:nvSpPr>
        <p:spPr bwMode="auto">
          <a:xfrm>
            <a:off x="457200" y="2362200"/>
            <a:ext cx="5410200"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200" b="0" dirty="0"/>
              <a:t>Nike’s digital push includes an opportunity for consumers to scan QR codes at displays to find it if the sizes and colors of the merchandise they want are in stock, helping boost sales and improve the customer service experience.</a:t>
            </a:r>
          </a:p>
          <a:p>
            <a:pPr algn="ctr" eaLnBrk="1" hangingPunct="1"/>
            <a:endParaRPr lang="en-US" altLang="en-US" sz="2200" b="0" dirty="0"/>
          </a:p>
          <a:p>
            <a:pPr algn="ctr" eaLnBrk="1" hangingPunct="1"/>
            <a:r>
              <a:rPr lang="en-US" altLang="en-US" sz="2200" b="0" dirty="0"/>
              <a:t>According to a USA Today story, by analyzing the data, consumers will be able to help determine which products Nike will stock at retail.</a:t>
            </a:r>
          </a:p>
        </p:txBody>
      </p:sp>
      <p:pic>
        <p:nvPicPr>
          <p:cNvPr id="6" name="Picture 5" descr="Screen Shot 2018-07-27 at 4.00.36 PM.png">
            <a:extLst>
              <a:ext uri="{FF2B5EF4-FFF2-40B4-BE49-F238E27FC236}">
                <a16:creationId xmlns:a16="http://schemas.microsoft.com/office/drawing/2014/main" id="{B9FD2F10-6636-4062-9E75-0C0984870D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2514600"/>
            <a:ext cx="23495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A76482E2-6465-4252-A4AE-4FA6CD37DE5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52578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67271"/>
                                        </p:tgtEl>
                                        <p:attrNameLst>
                                          <p:attrName>style.visibility</p:attrName>
                                        </p:attrNameLst>
                                      </p:cBhvr>
                                      <p:to>
                                        <p:strVal val="visible"/>
                                      </p:to>
                                    </p:set>
                                  </p:childTnLst>
                                </p:cTn>
                              </p:par>
                            </p:childTnLst>
                          </p:cTn>
                        </p:par>
                        <p:par>
                          <p:cTn id="7" fill="hold" nodeType="afterGroup">
                            <p:stCondLst>
                              <p:cond delay="500"/>
                            </p:stCondLst>
                            <p:childTnLst>
                              <p:par>
                                <p:cTn id="8" presetID="2" presetClass="entr" presetSubtype="8" fill="hold" grpId="0" nodeType="afterEffect">
                                  <p:stCondLst>
                                    <p:cond delay="0"/>
                                  </p:stCondLst>
                                  <p:childTnLst>
                                    <p:set>
                                      <p:cBhvr>
                                        <p:cTn id="9" dur="1" fill="hold">
                                          <p:stCondLst>
                                            <p:cond delay="0"/>
                                          </p:stCondLst>
                                        </p:cTn>
                                        <p:tgtEl>
                                          <p:spTgt spid="267272"/>
                                        </p:tgtEl>
                                        <p:attrNameLst>
                                          <p:attrName>style.visibility</p:attrName>
                                        </p:attrNameLst>
                                      </p:cBhvr>
                                      <p:to>
                                        <p:strVal val="visible"/>
                                      </p:to>
                                    </p:set>
                                    <p:anim calcmode="lin" valueType="num">
                                      <p:cBhvr additive="base">
                                        <p:cTn id="10" dur="500" fill="hold"/>
                                        <p:tgtEl>
                                          <p:spTgt spid="267272"/>
                                        </p:tgtEl>
                                        <p:attrNameLst>
                                          <p:attrName>ppt_x</p:attrName>
                                        </p:attrNameLst>
                                      </p:cBhvr>
                                      <p:tavLst>
                                        <p:tav tm="0">
                                          <p:val>
                                            <p:strVal val="0-#ppt_w/2"/>
                                          </p:val>
                                        </p:tav>
                                        <p:tav tm="100000">
                                          <p:val>
                                            <p:strVal val="#ppt_x"/>
                                          </p:val>
                                        </p:tav>
                                      </p:tavLst>
                                    </p:anim>
                                    <p:anim calcmode="lin" valueType="num">
                                      <p:cBhvr additive="base">
                                        <p:cTn id="11" dur="500" fill="hold"/>
                                        <p:tgtEl>
                                          <p:spTgt spid="267272"/>
                                        </p:tgtEl>
                                        <p:attrNameLst>
                                          <p:attrName>ppt_y</p:attrName>
                                        </p:attrNameLst>
                                      </p:cBhvr>
                                      <p:tavLst>
                                        <p:tav tm="0">
                                          <p:val>
                                            <p:strVal val="#ppt_y"/>
                                          </p:val>
                                        </p:tav>
                                        <p:tav tm="100000">
                                          <p:val>
                                            <p:strVal val="#ppt_y"/>
                                          </p:val>
                                        </p:tav>
                                      </p:tavLst>
                                    </p:anim>
                                  </p:childTnLst>
                                </p:cTn>
                              </p:par>
                              <p:par>
                                <p:cTn id="12" presetID="9"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dissolve">
                                      <p:cBhvr>
                                        <p:cTn id="14" dur="500"/>
                                        <p:tgtEl>
                                          <p:spTgt spid="7"/>
                                        </p:tgtEl>
                                      </p:cBhvr>
                                    </p:animEffect>
                                  </p:childTnLst>
                                </p:cTn>
                              </p:par>
                              <p:par>
                                <p:cTn id="15" presetID="9"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71" grpId="0" autoUpdateAnimBg="0"/>
      <p:bldP spid="267272"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61" name="Group 2">
            <a:extLst>
              <a:ext uri="{FF2B5EF4-FFF2-40B4-BE49-F238E27FC236}">
                <a16:creationId xmlns:a16="http://schemas.microsoft.com/office/drawing/2014/main" id="{2C63D738-35B9-48CC-944D-25477D857F0D}"/>
              </a:ext>
            </a:extLst>
          </p:cNvPr>
          <p:cNvGrpSpPr>
            <a:grpSpLocks/>
          </p:cNvGrpSpPr>
          <p:nvPr/>
        </p:nvGrpSpPr>
        <p:grpSpPr bwMode="auto">
          <a:xfrm>
            <a:off x="0" y="0"/>
            <a:ext cx="9144000" cy="976313"/>
            <a:chOff x="0" y="0"/>
            <a:chExt cx="5760" cy="615"/>
          </a:xfrm>
        </p:grpSpPr>
        <p:sp>
          <p:nvSpPr>
            <p:cNvPr id="143365" name="Text Box 3">
              <a:extLst>
                <a:ext uri="{FF2B5EF4-FFF2-40B4-BE49-F238E27FC236}">
                  <a16:creationId xmlns:a16="http://schemas.microsoft.com/office/drawing/2014/main" id="{5A43A44F-218D-4EB2-9CC3-EC49C43AA3C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43366" name="Text Box 4">
              <a:extLst>
                <a:ext uri="{FF2B5EF4-FFF2-40B4-BE49-F238E27FC236}">
                  <a16:creationId xmlns:a16="http://schemas.microsoft.com/office/drawing/2014/main" id="{C9536460-8E06-4B4F-B282-B39607407F1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43362" name="Text Box 5">
            <a:extLst>
              <a:ext uri="{FF2B5EF4-FFF2-40B4-BE49-F238E27FC236}">
                <a16:creationId xmlns:a16="http://schemas.microsoft.com/office/drawing/2014/main" id="{F7002DDB-1570-4622-B727-B05BDFE6C4B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43363" name="Rectangle 6">
            <a:extLst>
              <a:ext uri="{FF2B5EF4-FFF2-40B4-BE49-F238E27FC236}">
                <a16:creationId xmlns:a16="http://schemas.microsoft.com/office/drawing/2014/main" id="{EE339BAD-4D34-4743-A07B-4E16E7FD2C93}"/>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67272" name="Rectangle 8">
            <a:extLst>
              <a:ext uri="{FF2B5EF4-FFF2-40B4-BE49-F238E27FC236}">
                <a16:creationId xmlns:a16="http://schemas.microsoft.com/office/drawing/2014/main" id="{69CF8E76-D611-4E4F-880E-8ECF0BD00B26}"/>
              </a:ext>
            </a:extLst>
          </p:cNvPr>
          <p:cNvSpPr>
            <a:spLocks noChangeArrowheads="1"/>
          </p:cNvSpPr>
          <p:nvPr/>
        </p:nvSpPr>
        <p:spPr bwMode="auto">
          <a:xfrm>
            <a:off x="152400" y="1846263"/>
            <a:ext cx="883920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200">
                <a:solidFill>
                  <a:srgbClr val="0000FF"/>
                </a:solidFill>
              </a:rPr>
              <a:t>The technology could change the way consumers shop</a:t>
            </a:r>
          </a:p>
          <a:p>
            <a:pPr algn="ctr" eaLnBrk="1" hangingPunct="1"/>
            <a:endParaRPr lang="en-US" altLang="en-US" sz="2200" b="0"/>
          </a:p>
          <a:p>
            <a:pPr algn="ctr" eaLnBrk="1" hangingPunct="1"/>
            <a:r>
              <a:rPr lang="en-US" altLang="en-US" sz="2200" b="0"/>
              <a:t>For example, if the customer wants to try on a pair of shoes or merchandise, they don't have to ask for help from a clerk. They can scan the QR code on a label and ask that the apparel be delivered to a fitting room or to them directly so they can try it on.</a:t>
            </a:r>
          </a:p>
          <a:p>
            <a:pPr algn="ctr" eaLnBrk="1" hangingPunct="1"/>
            <a:endParaRPr lang="en-US" altLang="en-US" sz="2200" b="0"/>
          </a:p>
          <a:p>
            <a:pPr algn="ctr" eaLnBrk="1" hangingPunct="1"/>
            <a:r>
              <a:rPr lang="en-US" altLang="en-US" sz="2200" b="0"/>
              <a:t>In the future, if they are interested in an outfit on a mannequin, they will be able to scan the code on the model and see a list of all the items and their prices. The system will also give them the opportunity order the outfit online if it is not in stock.</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7272"/>
                                        </p:tgtEl>
                                        <p:attrNameLst>
                                          <p:attrName>style.visibility</p:attrName>
                                        </p:attrNameLst>
                                      </p:cBhvr>
                                      <p:to>
                                        <p:strVal val="visible"/>
                                      </p:to>
                                    </p:set>
                                    <p:anim calcmode="lin" valueType="num">
                                      <p:cBhvr additive="base">
                                        <p:cTn id="7" dur="500" fill="hold"/>
                                        <p:tgtEl>
                                          <p:spTgt spid="267272"/>
                                        </p:tgtEl>
                                        <p:attrNameLst>
                                          <p:attrName>ppt_x</p:attrName>
                                        </p:attrNameLst>
                                      </p:cBhvr>
                                      <p:tavLst>
                                        <p:tav tm="0">
                                          <p:val>
                                            <p:strVal val="0-#ppt_w/2"/>
                                          </p:val>
                                        </p:tav>
                                        <p:tav tm="100000">
                                          <p:val>
                                            <p:strVal val="#ppt_x"/>
                                          </p:val>
                                        </p:tav>
                                      </p:tavLst>
                                    </p:anim>
                                    <p:anim calcmode="lin" valueType="num">
                                      <p:cBhvr additive="base">
                                        <p:cTn id="8" dur="500" fill="hold"/>
                                        <p:tgtEl>
                                          <p:spTgt spid="2672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72"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409" name="Group 2">
            <a:extLst>
              <a:ext uri="{FF2B5EF4-FFF2-40B4-BE49-F238E27FC236}">
                <a16:creationId xmlns:a16="http://schemas.microsoft.com/office/drawing/2014/main" id="{0FA0E12E-0D96-4568-B2EE-45DEC5976E2D}"/>
              </a:ext>
            </a:extLst>
          </p:cNvPr>
          <p:cNvGrpSpPr>
            <a:grpSpLocks/>
          </p:cNvGrpSpPr>
          <p:nvPr/>
        </p:nvGrpSpPr>
        <p:grpSpPr bwMode="auto">
          <a:xfrm>
            <a:off x="0" y="0"/>
            <a:ext cx="9144000" cy="976313"/>
            <a:chOff x="0" y="0"/>
            <a:chExt cx="5760" cy="615"/>
          </a:xfrm>
        </p:grpSpPr>
        <p:sp>
          <p:nvSpPr>
            <p:cNvPr id="145414" name="Text Box 3">
              <a:extLst>
                <a:ext uri="{FF2B5EF4-FFF2-40B4-BE49-F238E27FC236}">
                  <a16:creationId xmlns:a16="http://schemas.microsoft.com/office/drawing/2014/main" id="{A9617634-725B-4B0D-B728-86D324FB36B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45415" name="Text Box 4">
              <a:extLst>
                <a:ext uri="{FF2B5EF4-FFF2-40B4-BE49-F238E27FC236}">
                  <a16:creationId xmlns:a16="http://schemas.microsoft.com/office/drawing/2014/main" id="{DB86EF1D-B4F1-4533-8D6A-157EEB18429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45410" name="Text Box 5">
            <a:extLst>
              <a:ext uri="{FF2B5EF4-FFF2-40B4-BE49-F238E27FC236}">
                <a16:creationId xmlns:a16="http://schemas.microsoft.com/office/drawing/2014/main" id="{AC5409E1-F76D-4C9C-9652-DF09D5EAB49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45411" name="Rectangle 7">
            <a:extLst>
              <a:ext uri="{FF2B5EF4-FFF2-40B4-BE49-F238E27FC236}">
                <a16:creationId xmlns:a16="http://schemas.microsoft.com/office/drawing/2014/main" id="{C70E7A34-4DDE-4C0A-9797-8BE6511EE009}"/>
              </a:ext>
            </a:extLst>
          </p:cNvPr>
          <p:cNvSpPr>
            <a:spLocks noChangeArrowheads="1"/>
          </p:cNvSpPr>
          <p:nvPr/>
        </p:nvSpPr>
        <p:spPr bwMode="auto">
          <a:xfrm>
            <a:off x="990600" y="990600"/>
            <a:ext cx="7467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Interactive Shopping Experiences</a:t>
            </a:r>
          </a:p>
        </p:txBody>
      </p:sp>
      <p:sp>
        <p:nvSpPr>
          <p:cNvPr id="267272" name="Rectangle 8">
            <a:extLst>
              <a:ext uri="{FF2B5EF4-FFF2-40B4-BE49-F238E27FC236}">
                <a16:creationId xmlns:a16="http://schemas.microsoft.com/office/drawing/2014/main" id="{9CE20308-8C89-4094-8317-AC3714BFEBCE}"/>
              </a:ext>
            </a:extLst>
          </p:cNvPr>
          <p:cNvSpPr>
            <a:spLocks noChangeArrowheads="1"/>
          </p:cNvSpPr>
          <p:nvPr/>
        </p:nvSpPr>
        <p:spPr bwMode="auto">
          <a:xfrm>
            <a:off x="609600" y="1828800"/>
            <a:ext cx="773430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200" b="0" dirty="0"/>
              <a:t>In 2019, Nike introduced the first “shoppable” Snapchat lens, becoming the first brand to sell a product directly through Snapchat, when it made the Air Jordan III “Tinker” available via special Snap codes (they sold out in just 23 minutes)</a:t>
            </a:r>
          </a:p>
          <a:p>
            <a:pPr algn="ctr" eaLnBrk="1" hangingPunct="1"/>
            <a:endParaRPr lang="en-US" altLang="en-US" sz="2200" b="0" dirty="0"/>
          </a:p>
        </p:txBody>
      </p:sp>
      <p:pic>
        <p:nvPicPr>
          <p:cNvPr id="2" name="Picture 1">
            <a:extLst>
              <a:ext uri="{FF2B5EF4-FFF2-40B4-BE49-F238E27FC236}">
                <a16:creationId xmlns:a16="http://schemas.microsoft.com/office/drawing/2014/main" id="{83E37318-A86D-BD40-901A-50990225561A}"/>
              </a:ext>
            </a:extLst>
          </p:cNvPr>
          <p:cNvPicPr>
            <a:picLocks noChangeAspect="1"/>
          </p:cNvPicPr>
          <p:nvPr/>
        </p:nvPicPr>
        <p:blipFill>
          <a:blip r:embed="rId3"/>
          <a:stretch>
            <a:fillRect/>
          </a:stretch>
        </p:blipFill>
        <p:spPr>
          <a:xfrm>
            <a:off x="2333011" y="3886200"/>
            <a:ext cx="4477977" cy="251571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7272"/>
                                        </p:tgtEl>
                                        <p:attrNameLst>
                                          <p:attrName>style.visibility</p:attrName>
                                        </p:attrNameLst>
                                      </p:cBhvr>
                                      <p:to>
                                        <p:strVal val="visible"/>
                                      </p:to>
                                    </p:set>
                                    <p:anim calcmode="lin" valueType="num">
                                      <p:cBhvr additive="base">
                                        <p:cTn id="7" dur="500" fill="hold"/>
                                        <p:tgtEl>
                                          <p:spTgt spid="267272"/>
                                        </p:tgtEl>
                                        <p:attrNameLst>
                                          <p:attrName>ppt_x</p:attrName>
                                        </p:attrNameLst>
                                      </p:cBhvr>
                                      <p:tavLst>
                                        <p:tav tm="0">
                                          <p:val>
                                            <p:strVal val="0-#ppt_w/2"/>
                                          </p:val>
                                        </p:tav>
                                        <p:tav tm="100000">
                                          <p:val>
                                            <p:strVal val="#ppt_x"/>
                                          </p:val>
                                        </p:tav>
                                      </p:tavLst>
                                    </p:anim>
                                    <p:anim calcmode="lin" valueType="num">
                                      <p:cBhvr additive="base">
                                        <p:cTn id="8" dur="500" fill="hold"/>
                                        <p:tgtEl>
                                          <p:spTgt spid="2672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72"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409" name="Group 2">
            <a:extLst>
              <a:ext uri="{FF2B5EF4-FFF2-40B4-BE49-F238E27FC236}">
                <a16:creationId xmlns:a16="http://schemas.microsoft.com/office/drawing/2014/main" id="{0FA0E12E-0D96-4568-B2EE-45DEC5976E2D}"/>
              </a:ext>
            </a:extLst>
          </p:cNvPr>
          <p:cNvGrpSpPr>
            <a:grpSpLocks/>
          </p:cNvGrpSpPr>
          <p:nvPr/>
        </p:nvGrpSpPr>
        <p:grpSpPr bwMode="auto">
          <a:xfrm>
            <a:off x="0" y="0"/>
            <a:ext cx="9144000" cy="976313"/>
            <a:chOff x="0" y="0"/>
            <a:chExt cx="5760" cy="615"/>
          </a:xfrm>
        </p:grpSpPr>
        <p:sp>
          <p:nvSpPr>
            <p:cNvPr id="145414" name="Text Box 3">
              <a:extLst>
                <a:ext uri="{FF2B5EF4-FFF2-40B4-BE49-F238E27FC236}">
                  <a16:creationId xmlns:a16="http://schemas.microsoft.com/office/drawing/2014/main" id="{A9617634-725B-4B0D-B728-86D324FB36B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45415" name="Text Box 4">
              <a:extLst>
                <a:ext uri="{FF2B5EF4-FFF2-40B4-BE49-F238E27FC236}">
                  <a16:creationId xmlns:a16="http://schemas.microsoft.com/office/drawing/2014/main" id="{DB86EF1D-B4F1-4533-8D6A-157EEB18429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45410" name="Text Box 5">
            <a:extLst>
              <a:ext uri="{FF2B5EF4-FFF2-40B4-BE49-F238E27FC236}">
                <a16:creationId xmlns:a16="http://schemas.microsoft.com/office/drawing/2014/main" id="{AC5409E1-F76D-4C9C-9652-DF09D5EAB49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45411" name="Rectangle 7">
            <a:extLst>
              <a:ext uri="{FF2B5EF4-FFF2-40B4-BE49-F238E27FC236}">
                <a16:creationId xmlns:a16="http://schemas.microsoft.com/office/drawing/2014/main" id="{C70E7A34-4DDE-4C0A-9797-8BE6511EE009}"/>
              </a:ext>
            </a:extLst>
          </p:cNvPr>
          <p:cNvSpPr>
            <a:spLocks noChangeArrowheads="1"/>
          </p:cNvSpPr>
          <p:nvPr/>
        </p:nvSpPr>
        <p:spPr bwMode="auto">
          <a:xfrm>
            <a:off x="990600" y="990600"/>
            <a:ext cx="7467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Interactive Shopping Experiences</a:t>
            </a:r>
          </a:p>
        </p:txBody>
      </p:sp>
      <p:sp>
        <p:nvSpPr>
          <p:cNvPr id="267272" name="Rectangle 8">
            <a:extLst>
              <a:ext uri="{FF2B5EF4-FFF2-40B4-BE49-F238E27FC236}">
                <a16:creationId xmlns:a16="http://schemas.microsoft.com/office/drawing/2014/main" id="{9CE20308-8C89-4094-8317-AC3714BFEBCE}"/>
              </a:ext>
            </a:extLst>
          </p:cNvPr>
          <p:cNvSpPr>
            <a:spLocks noChangeArrowheads="1"/>
          </p:cNvSpPr>
          <p:nvPr/>
        </p:nvSpPr>
        <p:spPr bwMode="auto">
          <a:xfrm>
            <a:off x="647700" y="2286000"/>
            <a:ext cx="78486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200" b="0" dirty="0"/>
              <a:t>Shoppable posts on Instagram are becoming a popular venue for “social merchandising” for sports teams, leagues, athletes and entertainers</a:t>
            </a:r>
          </a:p>
          <a:p>
            <a:pPr algn="ctr" eaLnBrk="1" hangingPunct="1"/>
            <a:endParaRPr lang="en-US" altLang="en-US" sz="2200" b="0" dirty="0"/>
          </a:p>
          <a:p>
            <a:pPr algn="ctr" eaLnBrk="1" hangingPunct="1"/>
            <a:r>
              <a:rPr lang="en-US" altLang="en-US" sz="2200" b="0" dirty="0"/>
              <a:t>In 2020, the Los Angeles Clippers introduced “shoppable” posts, sending users to the team’s online store, to sell jerseys of the team’s newest stars, Kawhi Leonard and Paul George, and the franchise’s Buffalo Braves-branded throwback uniforms</a:t>
            </a:r>
          </a:p>
          <a:p>
            <a:pPr algn="ctr" eaLnBrk="1" hangingPunct="1"/>
            <a:endParaRPr lang="en-US" altLang="en-US" sz="2200" b="0" dirty="0"/>
          </a:p>
        </p:txBody>
      </p:sp>
    </p:spTree>
    <p:extLst>
      <p:ext uri="{BB962C8B-B14F-4D97-AF65-F5344CB8AC3E}">
        <p14:creationId xmlns:p14="http://schemas.microsoft.com/office/powerpoint/2010/main" val="7045059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7272"/>
                                        </p:tgtEl>
                                        <p:attrNameLst>
                                          <p:attrName>style.visibility</p:attrName>
                                        </p:attrNameLst>
                                      </p:cBhvr>
                                      <p:to>
                                        <p:strVal val="visible"/>
                                      </p:to>
                                    </p:set>
                                    <p:anim calcmode="lin" valueType="num">
                                      <p:cBhvr additive="base">
                                        <p:cTn id="7" dur="500" fill="hold"/>
                                        <p:tgtEl>
                                          <p:spTgt spid="267272"/>
                                        </p:tgtEl>
                                        <p:attrNameLst>
                                          <p:attrName>ppt_x</p:attrName>
                                        </p:attrNameLst>
                                      </p:cBhvr>
                                      <p:tavLst>
                                        <p:tav tm="0">
                                          <p:val>
                                            <p:strVal val="0-#ppt_w/2"/>
                                          </p:val>
                                        </p:tav>
                                        <p:tav tm="100000">
                                          <p:val>
                                            <p:strVal val="#ppt_x"/>
                                          </p:val>
                                        </p:tav>
                                      </p:tavLst>
                                    </p:anim>
                                    <p:anim calcmode="lin" valueType="num">
                                      <p:cBhvr additive="base">
                                        <p:cTn id="8" dur="500" fill="hold"/>
                                        <p:tgtEl>
                                          <p:spTgt spid="2672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72"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409" name="Group 2">
            <a:extLst>
              <a:ext uri="{FF2B5EF4-FFF2-40B4-BE49-F238E27FC236}">
                <a16:creationId xmlns:a16="http://schemas.microsoft.com/office/drawing/2014/main" id="{0FA0E12E-0D96-4568-B2EE-45DEC5976E2D}"/>
              </a:ext>
            </a:extLst>
          </p:cNvPr>
          <p:cNvGrpSpPr>
            <a:grpSpLocks/>
          </p:cNvGrpSpPr>
          <p:nvPr/>
        </p:nvGrpSpPr>
        <p:grpSpPr bwMode="auto">
          <a:xfrm>
            <a:off x="0" y="0"/>
            <a:ext cx="9144000" cy="976313"/>
            <a:chOff x="0" y="0"/>
            <a:chExt cx="5760" cy="615"/>
          </a:xfrm>
        </p:grpSpPr>
        <p:sp>
          <p:nvSpPr>
            <p:cNvPr id="145414" name="Text Box 3">
              <a:extLst>
                <a:ext uri="{FF2B5EF4-FFF2-40B4-BE49-F238E27FC236}">
                  <a16:creationId xmlns:a16="http://schemas.microsoft.com/office/drawing/2014/main" id="{A9617634-725B-4B0D-B728-86D324FB36B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145415" name="Text Box 4">
              <a:extLst>
                <a:ext uri="{FF2B5EF4-FFF2-40B4-BE49-F238E27FC236}">
                  <a16:creationId xmlns:a16="http://schemas.microsoft.com/office/drawing/2014/main" id="{DB86EF1D-B4F1-4533-8D6A-157EEB18429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145410" name="Text Box 5">
            <a:extLst>
              <a:ext uri="{FF2B5EF4-FFF2-40B4-BE49-F238E27FC236}">
                <a16:creationId xmlns:a16="http://schemas.microsoft.com/office/drawing/2014/main" id="{AC5409E1-F76D-4C9C-9652-DF09D5EAB49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145411" name="Rectangle 7">
            <a:extLst>
              <a:ext uri="{FF2B5EF4-FFF2-40B4-BE49-F238E27FC236}">
                <a16:creationId xmlns:a16="http://schemas.microsoft.com/office/drawing/2014/main" id="{C70E7A34-4DDE-4C0A-9797-8BE6511EE009}"/>
              </a:ext>
            </a:extLst>
          </p:cNvPr>
          <p:cNvSpPr>
            <a:spLocks noChangeArrowheads="1"/>
          </p:cNvSpPr>
          <p:nvPr/>
        </p:nvSpPr>
        <p:spPr bwMode="auto">
          <a:xfrm>
            <a:off x="990600" y="990600"/>
            <a:ext cx="7467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3333CC"/>
                </a:solidFill>
                <a:effectLst/>
                <a:uLnTx/>
                <a:uFillTx/>
                <a:latin typeface="Verdana" panose="020B0604030504040204" pitchFamily="34" charset="0"/>
                <a:ea typeface="MS PGothic" panose="020B0600070205080204" pitchFamily="34" charset="-128"/>
                <a:cs typeface="+mn-cs"/>
              </a:rPr>
              <a:t>Interactive Shopping Experiences</a:t>
            </a:r>
          </a:p>
        </p:txBody>
      </p:sp>
      <p:sp>
        <p:nvSpPr>
          <p:cNvPr id="267272" name="Rectangle 8">
            <a:extLst>
              <a:ext uri="{FF2B5EF4-FFF2-40B4-BE49-F238E27FC236}">
                <a16:creationId xmlns:a16="http://schemas.microsoft.com/office/drawing/2014/main" id="{9CE20308-8C89-4094-8317-AC3714BFEBCE}"/>
              </a:ext>
            </a:extLst>
          </p:cNvPr>
          <p:cNvSpPr>
            <a:spLocks noChangeArrowheads="1"/>
          </p:cNvSpPr>
          <p:nvPr/>
        </p:nvSpPr>
        <p:spPr bwMode="auto">
          <a:xfrm>
            <a:off x="647700" y="2286000"/>
            <a:ext cx="46101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lvl="0" algn="ctr" eaLnBrk="1" hangingPunct="1"/>
            <a:r>
              <a:rPr lang="en-US" altLang="en-US" sz="2200" b="0" dirty="0">
                <a:solidFill>
                  <a:srgbClr val="000000"/>
                </a:solidFill>
              </a:rPr>
              <a:t>Tennis star Serena Williams and her S by Serena fashion brand released a new sequin jacket that could only be purchased through Instagram’s “Checkout” feature, which helped drive more than 50% of sales for the S by Serena brand in the week following the jacket’s introduction</a:t>
            </a:r>
            <a:endParaRPr kumimoji="0" lang="en-US" altLang="en-US"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endParaRPr>
          </a:p>
        </p:txBody>
      </p:sp>
      <p:pic>
        <p:nvPicPr>
          <p:cNvPr id="1026" name="Picture 2" descr="Image result for serena &amp; williams logo | Logos, Serena williams ...">
            <a:extLst>
              <a:ext uri="{FF2B5EF4-FFF2-40B4-BE49-F238E27FC236}">
                <a16:creationId xmlns:a16="http://schemas.microsoft.com/office/drawing/2014/main" id="{C471646F-B747-40F3-80A6-1CAE2DC6F8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4970" y="3118474"/>
            <a:ext cx="2665930" cy="1812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74086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7272"/>
                                        </p:tgtEl>
                                        <p:attrNameLst>
                                          <p:attrName>style.visibility</p:attrName>
                                        </p:attrNameLst>
                                      </p:cBhvr>
                                      <p:to>
                                        <p:strVal val="visible"/>
                                      </p:to>
                                    </p:set>
                                    <p:anim calcmode="lin" valueType="num">
                                      <p:cBhvr additive="base">
                                        <p:cTn id="7" dur="500" fill="hold"/>
                                        <p:tgtEl>
                                          <p:spTgt spid="267272"/>
                                        </p:tgtEl>
                                        <p:attrNameLst>
                                          <p:attrName>ppt_x</p:attrName>
                                        </p:attrNameLst>
                                      </p:cBhvr>
                                      <p:tavLst>
                                        <p:tav tm="0">
                                          <p:val>
                                            <p:strVal val="0-#ppt_w/2"/>
                                          </p:val>
                                        </p:tav>
                                        <p:tav tm="100000">
                                          <p:val>
                                            <p:strVal val="#ppt_x"/>
                                          </p:val>
                                        </p:tav>
                                      </p:tavLst>
                                    </p:anim>
                                    <p:anim calcmode="lin" valueType="num">
                                      <p:cBhvr additive="base">
                                        <p:cTn id="8" dur="500" fill="hold"/>
                                        <p:tgtEl>
                                          <p:spTgt spid="2672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7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2">
            <a:extLst>
              <a:ext uri="{FF2B5EF4-FFF2-40B4-BE49-F238E27FC236}">
                <a16:creationId xmlns:a16="http://schemas.microsoft.com/office/drawing/2014/main" id="{4949E2CC-5A8D-456B-A8C8-A2AEFDDF604F}"/>
              </a:ext>
            </a:extLst>
          </p:cNvPr>
          <p:cNvGrpSpPr>
            <a:grpSpLocks/>
          </p:cNvGrpSpPr>
          <p:nvPr/>
        </p:nvGrpSpPr>
        <p:grpSpPr bwMode="auto">
          <a:xfrm>
            <a:off x="0" y="0"/>
            <a:ext cx="9144000" cy="976313"/>
            <a:chOff x="0" y="0"/>
            <a:chExt cx="5760" cy="615"/>
          </a:xfrm>
        </p:grpSpPr>
        <p:sp>
          <p:nvSpPr>
            <p:cNvPr id="20486" name="Text Box 3">
              <a:extLst>
                <a:ext uri="{FF2B5EF4-FFF2-40B4-BE49-F238E27FC236}">
                  <a16:creationId xmlns:a16="http://schemas.microsoft.com/office/drawing/2014/main" id="{866E5BF5-E51F-4B5E-8D25-C87AF38334B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20487" name="Text Box 4">
              <a:extLst>
                <a:ext uri="{FF2B5EF4-FFF2-40B4-BE49-F238E27FC236}">
                  <a16:creationId xmlns:a16="http://schemas.microsoft.com/office/drawing/2014/main" id="{7C981E07-4A43-4888-A9C3-59104868D0E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20482" name="Text Box 5">
            <a:extLst>
              <a:ext uri="{FF2B5EF4-FFF2-40B4-BE49-F238E27FC236}">
                <a16:creationId xmlns:a16="http://schemas.microsoft.com/office/drawing/2014/main" id="{E44F442F-72E5-4C6E-9E8B-FF8BD578B5F8}"/>
              </a:ext>
            </a:extLst>
          </p:cNvPr>
          <p:cNvSpPr txBox="1">
            <a:spLocks noChangeArrowheads="1"/>
          </p:cNvSpPr>
          <p:nvPr/>
        </p:nvSpPr>
        <p:spPr bwMode="auto">
          <a:xfrm>
            <a:off x="0" y="990600"/>
            <a:ext cx="9144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spcBef>
                <a:spcPct val="50000"/>
              </a:spcBef>
            </a:pPr>
            <a:r>
              <a:rPr lang="en-US" altLang="en-US" sz="2800" b="0"/>
              <a:t>Unique Nature of                                                Sports &amp; Entertainment Products</a:t>
            </a:r>
            <a:r>
              <a:rPr lang="en-US" altLang="en-US" sz="3200" b="0"/>
              <a:t> </a:t>
            </a:r>
          </a:p>
        </p:txBody>
      </p:sp>
      <p:sp>
        <p:nvSpPr>
          <p:cNvPr id="20483" name="Line 7">
            <a:extLst>
              <a:ext uri="{FF2B5EF4-FFF2-40B4-BE49-F238E27FC236}">
                <a16:creationId xmlns:a16="http://schemas.microsoft.com/office/drawing/2014/main" id="{109D0602-BAF7-4EC4-AF1F-BA7BE22177A0}"/>
              </a:ext>
            </a:extLst>
          </p:cNvPr>
          <p:cNvSpPr>
            <a:spLocks noChangeShapeType="1"/>
          </p:cNvSpPr>
          <p:nvPr/>
        </p:nvSpPr>
        <p:spPr bwMode="auto">
          <a:xfrm flipH="1">
            <a:off x="152400" y="2133600"/>
            <a:ext cx="87630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232" name="Rectangle 8">
            <a:extLst>
              <a:ext uri="{FF2B5EF4-FFF2-40B4-BE49-F238E27FC236}">
                <a16:creationId xmlns:a16="http://schemas.microsoft.com/office/drawing/2014/main" id="{CAFBDA94-0677-4CFE-8467-D609D2901790}"/>
              </a:ext>
            </a:extLst>
          </p:cNvPr>
          <p:cNvSpPr>
            <a:spLocks noChangeArrowheads="1"/>
          </p:cNvSpPr>
          <p:nvPr/>
        </p:nvSpPr>
        <p:spPr bwMode="auto">
          <a:xfrm>
            <a:off x="685800" y="2681288"/>
            <a:ext cx="8153400" cy="308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2800" b="0" i="1">
                <a:solidFill>
                  <a:srgbClr val="CC0000"/>
                </a:solidFill>
              </a:rPr>
              <a:t>Once a game or event has already taken place, they no longer carry a value </a:t>
            </a:r>
          </a:p>
          <a:p>
            <a:pPr eaLnBrk="1" hangingPunct="1"/>
            <a:r>
              <a:rPr lang="en-US" altLang="en-US" sz="2800" b="0" i="1">
                <a:solidFill>
                  <a:srgbClr val="CC0000"/>
                </a:solidFill>
              </a:rPr>
              <a:t> </a:t>
            </a:r>
          </a:p>
          <a:p>
            <a:pPr eaLnBrk="1" hangingPunct="1"/>
            <a:r>
              <a:rPr lang="en-US" altLang="en-US" sz="2800" b="0">
                <a:solidFill>
                  <a:srgbClr val="CC0000"/>
                </a:solidFill>
              </a:rPr>
              <a:t>According to Mullin, Sutton &amp; Hardy in </a:t>
            </a:r>
            <a:r>
              <a:rPr lang="en-US" altLang="en-US" sz="2800" b="0" i="1">
                <a:solidFill>
                  <a:srgbClr val="CC0000"/>
                </a:solidFill>
              </a:rPr>
              <a:t>Sports Marketing:  </a:t>
            </a:r>
            <a:r>
              <a:rPr lang="en-US" altLang="en-US" sz="2800" b="0">
                <a:solidFill>
                  <a:srgbClr val="CC0000"/>
                </a:solidFill>
              </a:rPr>
              <a:t>You can</a:t>
            </a:r>
            <a:r>
              <a:rPr lang="ja-JP" altLang="en-US" sz="2800" b="0">
                <a:solidFill>
                  <a:srgbClr val="CC0000"/>
                </a:solidFill>
              </a:rPr>
              <a:t>’</a:t>
            </a:r>
            <a:r>
              <a:rPr lang="en-US" altLang="ja-JP" sz="2800" b="0">
                <a:solidFill>
                  <a:srgbClr val="CC0000"/>
                </a:solidFill>
              </a:rPr>
              <a:t>t sell a seat to yesterday</a:t>
            </a:r>
            <a:r>
              <a:rPr lang="ja-JP" altLang="en-US" sz="2800" b="0">
                <a:solidFill>
                  <a:srgbClr val="CC0000"/>
                </a:solidFill>
              </a:rPr>
              <a:t>’</a:t>
            </a:r>
            <a:r>
              <a:rPr lang="en-US" altLang="ja-JP" sz="2800" b="0">
                <a:solidFill>
                  <a:srgbClr val="CC0000"/>
                </a:solidFill>
              </a:rPr>
              <a:t>s game, yesterday</a:t>
            </a:r>
            <a:r>
              <a:rPr lang="ja-JP" altLang="en-US" sz="2800" b="0">
                <a:solidFill>
                  <a:srgbClr val="CC0000"/>
                </a:solidFill>
              </a:rPr>
              <a:t>’</a:t>
            </a:r>
            <a:r>
              <a:rPr lang="en-US" altLang="ja-JP" sz="2800" b="0">
                <a:solidFill>
                  <a:srgbClr val="CC0000"/>
                </a:solidFill>
              </a:rPr>
              <a:t>s concert or yesterday</a:t>
            </a:r>
            <a:r>
              <a:rPr lang="ja-JP" altLang="en-US" sz="2800" b="0">
                <a:solidFill>
                  <a:srgbClr val="CC0000"/>
                </a:solidFill>
              </a:rPr>
              <a:t>’</a:t>
            </a:r>
            <a:r>
              <a:rPr lang="en-US" altLang="ja-JP" sz="2800" b="0">
                <a:solidFill>
                  <a:srgbClr val="CC0000"/>
                </a:solidFill>
              </a:rPr>
              <a:t>s ski-lift ticket!</a:t>
            </a:r>
            <a:endParaRPr lang="en-US" altLang="en-US" sz="2800" b="0">
              <a:solidFill>
                <a:srgbClr val="CC0000"/>
              </a:solidFill>
            </a:endParaRPr>
          </a:p>
        </p:txBody>
      </p:sp>
      <p:sp>
        <p:nvSpPr>
          <p:cNvPr id="20485" name="Text Box 9">
            <a:extLst>
              <a:ext uri="{FF2B5EF4-FFF2-40B4-BE49-F238E27FC236}">
                <a16:creationId xmlns:a16="http://schemas.microsoft.com/office/drawing/2014/main" id="{04DA8150-6953-4B00-ABD6-110E421330C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180232">
                                            <p:txEl>
                                              <p:pRg st="0" end="0"/>
                                            </p:txEl>
                                          </p:spTgt>
                                        </p:tgtEl>
                                        <p:attrNameLst>
                                          <p:attrName>style.visibility</p:attrName>
                                        </p:attrNameLst>
                                      </p:cBhvr>
                                      <p:to>
                                        <p:strVal val="visible"/>
                                      </p:to>
                                    </p:set>
                                    <p:animEffect transition="in" filter="blinds(horizontal)">
                                      <p:cBhvr>
                                        <p:cTn id="7" dur="1000"/>
                                        <p:tgtEl>
                                          <p:spTgt spid="180232">
                                            <p:txEl>
                                              <p:pRg st="0" end="0"/>
                                            </p:txEl>
                                          </p:spTgt>
                                        </p:tgtEl>
                                      </p:cBhvr>
                                    </p:animEffect>
                                  </p:childTnLst>
                                </p:cTn>
                              </p:par>
                            </p:childTnLst>
                          </p:cTn>
                        </p:par>
                        <p:par>
                          <p:cTn id="8" fill="hold" nodeType="afterGroup">
                            <p:stCondLst>
                              <p:cond delay="1000"/>
                            </p:stCondLst>
                            <p:childTnLst>
                              <p:par>
                                <p:cTn id="9" presetID="3" presetClass="entr" presetSubtype="10" fill="hold" nodeType="afterEffect">
                                  <p:stCondLst>
                                    <p:cond delay="0"/>
                                  </p:stCondLst>
                                  <p:childTnLst>
                                    <p:set>
                                      <p:cBhvr>
                                        <p:cTn id="10" dur="1" fill="hold">
                                          <p:stCondLst>
                                            <p:cond delay="0"/>
                                          </p:stCondLst>
                                        </p:cTn>
                                        <p:tgtEl>
                                          <p:spTgt spid="180232">
                                            <p:txEl>
                                              <p:pRg st="2" end="2"/>
                                            </p:txEl>
                                          </p:spTgt>
                                        </p:tgtEl>
                                        <p:attrNameLst>
                                          <p:attrName>style.visibility</p:attrName>
                                        </p:attrNameLst>
                                      </p:cBhvr>
                                      <p:to>
                                        <p:strVal val="visible"/>
                                      </p:to>
                                    </p:set>
                                    <p:animEffect transition="in" filter="blinds(horizontal)">
                                      <p:cBhvr>
                                        <p:cTn id="11" dur="1000"/>
                                        <p:tgtEl>
                                          <p:spTgt spid="1802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505" name="Group 2">
            <a:extLst>
              <a:ext uri="{FF2B5EF4-FFF2-40B4-BE49-F238E27FC236}">
                <a16:creationId xmlns:a16="http://schemas.microsoft.com/office/drawing/2014/main" id="{EB0997EC-F53F-46EA-998A-AB45918486E0}"/>
              </a:ext>
            </a:extLst>
          </p:cNvPr>
          <p:cNvGrpSpPr>
            <a:grpSpLocks/>
          </p:cNvGrpSpPr>
          <p:nvPr/>
        </p:nvGrpSpPr>
        <p:grpSpPr bwMode="auto">
          <a:xfrm>
            <a:off x="0" y="0"/>
            <a:ext cx="9144000" cy="976313"/>
            <a:chOff x="0" y="0"/>
            <a:chExt cx="5760" cy="615"/>
          </a:xfrm>
        </p:grpSpPr>
        <p:sp>
          <p:nvSpPr>
            <p:cNvPr id="149510" name="Text Box 3">
              <a:extLst>
                <a:ext uri="{FF2B5EF4-FFF2-40B4-BE49-F238E27FC236}">
                  <a16:creationId xmlns:a16="http://schemas.microsoft.com/office/drawing/2014/main" id="{2E4DB33E-8AF6-4023-A6FD-A8A8E631B5D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49511" name="Text Box 4">
              <a:extLst>
                <a:ext uri="{FF2B5EF4-FFF2-40B4-BE49-F238E27FC236}">
                  <a16:creationId xmlns:a16="http://schemas.microsoft.com/office/drawing/2014/main" id="{F8C9C2A8-41A9-4E00-B616-CD6314930CA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49506" name="Text Box 5">
            <a:extLst>
              <a:ext uri="{FF2B5EF4-FFF2-40B4-BE49-F238E27FC236}">
                <a16:creationId xmlns:a16="http://schemas.microsoft.com/office/drawing/2014/main" id="{9D3281BA-F87D-4AB2-BE8B-3021DF503A8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49507" name="Rectangle 7">
            <a:extLst>
              <a:ext uri="{FF2B5EF4-FFF2-40B4-BE49-F238E27FC236}">
                <a16:creationId xmlns:a16="http://schemas.microsoft.com/office/drawing/2014/main" id="{119CDC76-AC12-471C-94DB-9A786F8833BD}"/>
              </a:ext>
            </a:extLst>
          </p:cNvPr>
          <p:cNvSpPr>
            <a:spLocks noChangeArrowheads="1"/>
          </p:cNvSpPr>
          <p:nvPr/>
        </p:nvSpPr>
        <p:spPr bwMode="auto">
          <a:xfrm>
            <a:off x="1066800" y="1022350"/>
            <a:ext cx="7239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chemeClr val="accent2"/>
                </a:solidFill>
              </a:rPr>
              <a:t>Interactive Shopping Experiences</a:t>
            </a:r>
          </a:p>
        </p:txBody>
      </p:sp>
      <p:sp>
        <p:nvSpPr>
          <p:cNvPr id="149508" name="Text Box 8">
            <a:extLst>
              <a:ext uri="{FF2B5EF4-FFF2-40B4-BE49-F238E27FC236}">
                <a16:creationId xmlns:a16="http://schemas.microsoft.com/office/drawing/2014/main" id="{48D31AB1-0E95-4017-833C-CD37ABD1B9E4}"/>
              </a:ext>
            </a:extLst>
          </p:cNvPr>
          <p:cNvSpPr txBox="1">
            <a:spLocks noChangeArrowheads="1"/>
          </p:cNvSpPr>
          <p:nvPr/>
        </p:nvSpPr>
        <p:spPr bwMode="auto">
          <a:xfrm>
            <a:off x="685800" y="3352800"/>
            <a:ext cx="79248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2000" b="0" dirty="0">
                <a:cs typeface="Times New Roman" panose="02020603050405020304" pitchFamily="18" charset="0"/>
              </a:rPr>
              <a:t>Sport </a:t>
            </a:r>
            <a:r>
              <a:rPr lang="en-US" altLang="en-US" sz="2000" b="0" dirty="0" err="1">
                <a:cs typeface="Times New Roman" panose="02020603050405020304" pitchFamily="18" charset="0"/>
              </a:rPr>
              <a:t>Chek</a:t>
            </a:r>
            <a:r>
              <a:rPr lang="en-US" altLang="en-US" sz="2000" b="0" dirty="0">
                <a:cs typeface="Times New Roman" panose="02020603050405020304" pitchFamily="18" charset="0"/>
              </a:rPr>
              <a:t>, Canada's largest retailer of sporting goods, apparel and equipment, opened an interactive retail store that featured over 700 motion-activated screens. The interactive shopping experience features holograms, a virtual golf kiosk, specialized treadmills to recommended personalized footwear, in-store tablets to help consumers find any product not physically available in the store, and shop-in-shop stations for Nike, adidas, Fitbit, GoPro, Reebok and Oakley that allowed shoppers to custom build products.</a:t>
            </a:r>
          </a:p>
        </p:txBody>
      </p:sp>
      <p:pic>
        <p:nvPicPr>
          <p:cNvPr id="149509" name="Picture 9" descr="I:\temp\chek.png">
            <a:extLst>
              <a:ext uri="{FF2B5EF4-FFF2-40B4-BE49-F238E27FC236}">
                <a16:creationId xmlns:a16="http://schemas.microsoft.com/office/drawing/2014/main" id="{765CF672-DE9B-4479-8D4C-FDFD102527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1676400"/>
            <a:ext cx="2895600" cy="145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1553" name="Group 2">
            <a:extLst>
              <a:ext uri="{FF2B5EF4-FFF2-40B4-BE49-F238E27FC236}">
                <a16:creationId xmlns:a16="http://schemas.microsoft.com/office/drawing/2014/main" id="{D287B9B0-3147-44D9-9BB2-DFEAFAF5B895}"/>
              </a:ext>
            </a:extLst>
          </p:cNvPr>
          <p:cNvGrpSpPr>
            <a:grpSpLocks/>
          </p:cNvGrpSpPr>
          <p:nvPr/>
        </p:nvGrpSpPr>
        <p:grpSpPr bwMode="auto">
          <a:xfrm>
            <a:off x="0" y="0"/>
            <a:ext cx="9144000" cy="976313"/>
            <a:chOff x="0" y="0"/>
            <a:chExt cx="5760" cy="615"/>
          </a:xfrm>
        </p:grpSpPr>
        <p:sp>
          <p:nvSpPr>
            <p:cNvPr id="151558" name="Text Box 3">
              <a:extLst>
                <a:ext uri="{FF2B5EF4-FFF2-40B4-BE49-F238E27FC236}">
                  <a16:creationId xmlns:a16="http://schemas.microsoft.com/office/drawing/2014/main" id="{D73440E7-0683-4E82-A402-273D9F29FE1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51559" name="Text Box 4">
              <a:extLst>
                <a:ext uri="{FF2B5EF4-FFF2-40B4-BE49-F238E27FC236}">
                  <a16:creationId xmlns:a16="http://schemas.microsoft.com/office/drawing/2014/main" id="{186078DA-1EF0-40D8-B324-EA7CD3EC92C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51554" name="Text Box 5">
            <a:extLst>
              <a:ext uri="{FF2B5EF4-FFF2-40B4-BE49-F238E27FC236}">
                <a16:creationId xmlns:a16="http://schemas.microsoft.com/office/drawing/2014/main" id="{CA42D301-E49B-4C8C-911D-1437B4C9E0D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51555" name="Rectangle 7">
            <a:extLst>
              <a:ext uri="{FF2B5EF4-FFF2-40B4-BE49-F238E27FC236}">
                <a16:creationId xmlns:a16="http://schemas.microsoft.com/office/drawing/2014/main" id="{DFE66C08-0CEF-4FD0-B0FC-499BA53A7F26}"/>
              </a:ext>
            </a:extLst>
          </p:cNvPr>
          <p:cNvSpPr>
            <a:spLocks noChangeArrowheads="1"/>
          </p:cNvSpPr>
          <p:nvPr/>
        </p:nvSpPr>
        <p:spPr bwMode="auto">
          <a:xfrm>
            <a:off x="1066800" y="1022350"/>
            <a:ext cx="7239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chemeClr val="accent2"/>
                </a:solidFill>
              </a:rPr>
              <a:t>Interactive Shopping Experiences</a:t>
            </a:r>
          </a:p>
        </p:txBody>
      </p:sp>
      <p:sp>
        <p:nvSpPr>
          <p:cNvPr id="151556" name="Text Box 9">
            <a:extLst>
              <a:ext uri="{FF2B5EF4-FFF2-40B4-BE49-F238E27FC236}">
                <a16:creationId xmlns:a16="http://schemas.microsoft.com/office/drawing/2014/main" id="{9D058738-0340-4BCD-B7F2-78F4756B2DFB}"/>
              </a:ext>
            </a:extLst>
          </p:cNvPr>
          <p:cNvSpPr txBox="1">
            <a:spLocks noChangeArrowheads="1"/>
          </p:cNvSpPr>
          <p:nvPr/>
        </p:nvSpPr>
        <p:spPr bwMode="auto">
          <a:xfrm>
            <a:off x="533400" y="1981200"/>
            <a:ext cx="80772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cs typeface="Times New Roman" panose="02020603050405020304" pitchFamily="18" charset="0"/>
              </a:rPr>
              <a:t>Last year, adidas shoes were featured on a </a:t>
            </a:r>
            <a:r>
              <a:rPr lang="ja-JP" altLang="en-US" b="0">
                <a:cs typeface="Arial" panose="020B0604020202020204" pitchFamily="34" charset="0"/>
              </a:rPr>
              <a:t>“</a:t>
            </a:r>
            <a:r>
              <a:rPr lang="en-US" altLang="ja-JP" b="0">
                <a:cs typeface="Times New Roman" panose="02020603050405020304" pitchFamily="18" charset="0"/>
              </a:rPr>
              <a:t>lift and learn wall</a:t>
            </a:r>
            <a:r>
              <a:rPr lang="ja-JP" altLang="en-US" b="0">
                <a:cs typeface="Arial" panose="020B0604020202020204" pitchFamily="34" charset="0"/>
              </a:rPr>
              <a:t>”</a:t>
            </a:r>
            <a:r>
              <a:rPr lang="en-US" altLang="ja-JP" b="0">
                <a:cs typeface="Arial" panose="020B0604020202020204" pitchFamily="34" charset="0"/>
              </a:rPr>
              <a:t>–</a:t>
            </a:r>
            <a:r>
              <a:rPr lang="en-US" altLang="ja-JP" b="0">
                <a:cs typeface="Times New Roman" panose="02020603050405020304" pitchFamily="18" charset="0"/>
              </a:rPr>
              <a:t>when customers removed shoes from their platforms a digital wall/screen would update with the sneaker</a:t>
            </a:r>
            <a:r>
              <a:rPr lang="ja-JP" altLang="en-US" b="0">
                <a:cs typeface="Arial" panose="020B0604020202020204" pitchFamily="34" charset="0"/>
              </a:rPr>
              <a:t>’</a:t>
            </a:r>
            <a:r>
              <a:rPr lang="en-US" altLang="ja-JP" b="0">
                <a:cs typeface="Times New Roman" panose="02020603050405020304" pitchFamily="18" charset="0"/>
              </a:rPr>
              <a:t>s specs (material, price, etc).</a:t>
            </a:r>
            <a:endParaRPr lang="en-US" altLang="en-US" b="0">
              <a:cs typeface="Times New Roman" panose="02020603050405020304" pitchFamily="18" charset="0"/>
            </a:endParaRPr>
          </a:p>
        </p:txBody>
      </p:sp>
      <p:pic>
        <p:nvPicPr>
          <p:cNvPr id="151557" name="Picture 10" descr="I:\temp\wall.jpg">
            <a:extLst>
              <a:ext uri="{FF2B5EF4-FFF2-40B4-BE49-F238E27FC236}">
                <a16:creationId xmlns:a16="http://schemas.microsoft.com/office/drawing/2014/main" id="{75A33E46-D770-49B5-9A3D-70C16E39B0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3886200"/>
            <a:ext cx="4495800" cy="251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01" name="Group 2">
            <a:extLst>
              <a:ext uri="{FF2B5EF4-FFF2-40B4-BE49-F238E27FC236}">
                <a16:creationId xmlns:a16="http://schemas.microsoft.com/office/drawing/2014/main" id="{5CC132DE-07E4-49D5-878F-21CFFCF557D1}"/>
              </a:ext>
            </a:extLst>
          </p:cNvPr>
          <p:cNvGrpSpPr>
            <a:grpSpLocks/>
          </p:cNvGrpSpPr>
          <p:nvPr/>
        </p:nvGrpSpPr>
        <p:grpSpPr bwMode="auto">
          <a:xfrm>
            <a:off x="0" y="0"/>
            <a:ext cx="9144000" cy="976313"/>
            <a:chOff x="0" y="0"/>
            <a:chExt cx="5760" cy="615"/>
          </a:xfrm>
        </p:grpSpPr>
        <p:sp>
          <p:nvSpPr>
            <p:cNvPr id="153606" name="Text Box 3">
              <a:extLst>
                <a:ext uri="{FF2B5EF4-FFF2-40B4-BE49-F238E27FC236}">
                  <a16:creationId xmlns:a16="http://schemas.microsoft.com/office/drawing/2014/main" id="{011E6C18-26E4-4568-9B8B-04D2268A31B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53607" name="Text Box 4">
              <a:extLst>
                <a:ext uri="{FF2B5EF4-FFF2-40B4-BE49-F238E27FC236}">
                  <a16:creationId xmlns:a16="http://schemas.microsoft.com/office/drawing/2014/main" id="{FD78993F-8189-42EC-BA55-D5D5C720C57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53602" name="Text Box 5">
            <a:extLst>
              <a:ext uri="{FF2B5EF4-FFF2-40B4-BE49-F238E27FC236}">
                <a16:creationId xmlns:a16="http://schemas.microsoft.com/office/drawing/2014/main" id="{952A343B-D9FF-4FAE-A610-215287E06EB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53603" name="Rectangle 7">
            <a:extLst>
              <a:ext uri="{FF2B5EF4-FFF2-40B4-BE49-F238E27FC236}">
                <a16:creationId xmlns:a16="http://schemas.microsoft.com/office/drawing/2014/main" id="{4A00C576-8CA6-4AD0-AE1C-672D37FEEE0F}"/>
              </a:ext>
            </a:extLst>
          </p:cNvPr>
          <p:cNvSpPr>
            <a:spLocks noChangeArrowheads="1"/>
          </p:cNvSpPr>
          <p:nvPr/>
        </p:nvSpPr>
        <p:spPr bwMode="auto">
          <a:xfrm>
            <a:off x="1066800" y="1022350"/>
            <a:ext cx="7239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800" b="0">
                <a:solidFill>
                  <a:schemeClr val="accent2"/>
                </a:solidFill>
              </a:rPr>
              <a:t>Interactive Shopping Experiences</a:t>
            </a:r>
          </a:p>
        </p:txBody>
      </p:sp>
      <p:sp>
        <p:nvSpPr>
          <p:cNvPr id="153604" name="Text Box 9">
            <a:extLst>
              <a:ext uri="{FF2B5EF4-FFF2-40B4-BE49-F238E27FC236}">
                <a16:creationId xmlns:a16="http://schemas.microsoft.com/office/drawing/2014/main" id="{74198D3B-1E1C-4571-9D28-232652A21882}"/>
              </a:ext>
            </a:extLst>
          </p:cNvPr>
          <p:cNvSpPr txBox="1">
            <a:spLocks noChangeArrowheads="1"/>
          </p:cNvSpPr>
          <p:nvPr/>
        </p:nvSpPr>
        <p:spPr bwMode="auto">
          <a:xfrm>
            <a:off x="762000" y="2438400"/>
            <a:ext cx="36576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cs typeface="Times New Roman" panose="02020603050405020304" pitchFamily="18" charset="0"/>
              </a:rPr>
              <a:t>Under </a:t>
            </a:r>
            <a:r>
              <a:rPr lang="en-US" altLang="en-US" b="0" dirty="0" err="1">
                <a:cs typeface="Times New Roman" panose="02020603050405020304" pitchFamily="18" charset="0"/>
              </a:rPr>
              <a:t>Armour</a:t>
            </a:r>
            <a:r>
              <a:rPr lang="en-US" altLang="en-US" b="0" dirty="0">
                <a:cs typeface="Times New Roman" panose="02020603050405020304" pitchFamily="18" charset="0"/>
              </a:rPr>
              <a:t> opened their </a:t>
            </a:r>
            <a:r>
              <a:rPr lang="ja-JP" altLang="en-US" b="0" dirty="0">
                <a:cs typeface="Arial" panose="020B0604020202020204" pitchFamily="34" charset="0"/>
              </a:rPr>
              <a:t>‘</a:t>
            </a:r>
            <a:r>
              <a:rPr lang="en-US" altLang="ja-JP" b="0" dirty="0">
                <a:cs typeface="Times New Roman" panose="02020603050405020304" pitchFamily="18" charset="0"/>
              </a:rPr>
              <a:t>World Of Golf</a:t>
            </a:r>
            <a:r>
              <a:rPr lang="ja-JP" altLang="en-US" b="0" dirty="0">
                <a:cs typeface="Arial" panose="020B0604020202020204" pitchFamily="34" charset="0"/>
              </a:rPr>
              <a:t>’</a:t>
            </a:r>
            <a:r>
              <a:rPr lang="en-US" altLang="ja-JP" b="0" dirty="0">
                <a:cs typeface="Arial" panose="020B0604020202020204" pitchFamily="34" charset="0"/>
              </a:rPr>
              <a:t> </a:t>
            </a:r>
            <a:r>
              <a:rPr lang="en-US" altLang="ja-JP" b="0" dirty="0">
                <a:cs typeface="Times New Roman" panose="02020603050405020304" pitchFamily="18" charset="0"/>
              </a:rPr>
              <a:t>store, the first interactive retail experience dedicated to golf </a:t>
            </a:r>
            <a:r>
              <a:rPr lang="en-US" altLang="ja-JP" b="0" dirty="0">
                <a:cs typeface="Arial" panose="020B0604020202020204" pitchFamily="34" charset="0"/>
              </a:rPr>
              <a:t>–</a:t>
            </a:r>
            <a:r>
              <a:rPr lang="en-US" altLang="ja-JP" b="0" dirty="0">
                <a:cs typeface="Times New Roman" panose="02020603050405020304" pitchFamily="18" charset="0"/>
              </a:rPr>
              <a:t>featuring a </a:t>
            </a:r>
            <a:r>
              <a:rPr lang="en-US" altLang="ja-JP" b="0" dirty="0" err="1">
                <a:cs typeface="Times New Roman" panose="02020603050405020304" pitchFamily="18" charset="0"/>
              </a:rPr>
              <a:t>VirtualGreen</a:t>
            </a:r>
            <a:r>
              <a:rPr lang="en-US" altLang="ja-JP" b="0" dirty="0">
                <a:cs typeface="Times New Roman" panose="02020603050405020304" pitchFamily="18" charset="0"/>
              </a:rPr>
              <a:t> for putting and indoor swing simulator.</a:t>
            </a:r>
            <a:endParaRPr lang="en-US" altLang="en-US" b="0" dirty="0">
              <a:cs typeface="Times New Roman" panose="02020603050405020304" pitchFamily="18" charset="0"/>
            </a:endParaRPr>
          </a:p>
        </p:txBody>
      </p:sp>
      <p:pic>
        <p:nvPicPr>
          <p:cNvPr id="153605" name="Picture 10" descr="I:\temp\und.jpg">
            <a:extLst>
              <a:ext uri="{FF2B5EF4-FFF2-40B4-BE49-F238E27FC236}">
                <a16:creationId xmlns:a16="http://schemas.microsoft.com/office/drawing/2014/main" id="{2B7D4176-D028-4536-9ECA-CCBD2EF49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514600"/>
            <a:ext cx="3429000" cy="332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01" name="Group 2">
            <a:extLst>
              <a:ext uri="{FF2B5EF4-FFF2-40B4-BE49-F238E27FC236}">
                <a16:creationId xmlns:a16="http://schemas.microsoft.com/office/drawing/2014/main" id="{5CC132DE-07E4-49D5-878F-21CFFCF557D1}"/>
              </a:ext>
            </a:extLst>
          </p:cNvPr>
          <p:cNvGrpSpPr>
            <a:grpSpLocks/>
          </p:cNvGrpSpPr>
          <p:nvPr/>
        </p:nvGrpSpPr>
        <p:grpSpPr bwMode="auto">
          <a:xfrm>
            <a:off x="0" y="0"/>
            <a:ext cx="9144000" cy="976313"/>
            <a:chOff x="0" y="0"/>
            <a:chExt cx="5760" cy="615"/>
          </a:xfrm>
        </p:grpSpPr>
        <p:sp>
          <p:nvSpPr>
            <p:cNvPr id="153606" name="Text Box 3">
              <a:extLst>
                <a:ext uri="{FF2B5EF4-FFF2-40B4-BE49-F238E27FC236}">
                  <a16:creationId xmlns:a16="http://schemas.microsoft.com/office/drawing/2014/main" id="{011E6C18-26E4-4568-9B8B-04D2268A31B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2.5</a:t>
              </a:r>
            </a:p>
          </p:txBody>
        </p:sp>
        <p:sp>
          <p:nvSpPr>
            <p:cNvPr id="153607" name="Text Box 4">
              <a:extLst>
                <a:ext uri="{FF2B5EF4-FFF2-40B4-BE49-F238E27FC236}">
                  <a16:creationId xmlns:a16="http://schemas.microsoft.com/office/drawing/2014/main" id="{FD78993F-8189-42EC-BA55-D5D5C720C57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What is SEM?</a:t>
              </a:r>
            </a:p>
          </p:txBody>
        </p:sp>
      </p:grpSp>
      <p:sp>
        <p:nvSpPr>
          <p:cNvPr id="153602" name="Text Box 5">
            <a:extLst>
              <a:ext uri="{FF2B5EF4-FFF2-40B4-BE49-F238E27FC236}">
                <a16:creationId xmlns:a16="http://schemas.microsoft.com/office/drawing/2014/main" id="{952A343B-D9FF-4FAE-A610-215287E06EB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153603" name="Rectangle 7">
            <a:extLst>
              <a:ext uri="{FF2B5EF4-FFF2-40B4-BE49-F238E27FC236}">
                <a16:creationId xmlns:a16="http://schemas.microsoft.com/office/drawing/2014/main" id="{4A00C576-8CA6-4AD0-AE1C-672D37FEEE0F}"/>
              </a:ext>
            </a:extLst>
          </p:cNvPr>
          <p:cNvSpPr>
            <a:spLocks noChangeArrowheads="1"/>
          </p:cNvSpPr>
          <p:nvPr/>
        </p:nvSpPr>
        <p:spPr bwMode="auto">
          <a:xfrm>
            <a:off x="1066800" y="1022350"/>
            <a:ext cx="7239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3333CC"/>
                </a:solidFill>
                <a:effectLst/>
                <a:uLnTx/>
                <a:uFillTx/>
                <a:latin typeface="Verdana" panose="020B0604030504040204" pitchFamily="34" charset="0"/>
                <a:ea typeface="MS PGothic" panose="020B0600070205080204" pitchFamily="34" charset="-128"/>
                <a:cs typeface="+mn-cs"/>
              </a:rPr>
              <a:t>Interactive Shopping Experiences</a:t>
            </a:r>
          </a:p>
        </p:txBody>
      </p:sp>
      <p:sp>
        <p:nvSpPr>
          <p:cNvPr id="153604" name="Text Box 9">
            <a:extLst>
              <a:ext uri="{FF2B5EF4-FFF2-40B4-BE49-F238E27FC236}">
                <a16:creationId xmlns:a16="http://schemas.microsoft.com/office/drawing/2014/main" id="{74198D3B-1E1C-4571-9D28-232652A21882}"/>
              </a:ext>
            </a:extLst>
          </p:cNvPr>
          <p:cNvSpPr txBox="1">
            <a:spLocks noChangeArrowheads="1"/>
          </p:cNvSpPr>
          <p:nvPr/>
        </p:nvSpPr>
        <p:spPr bwMode="auto">
          <a:xfrm>
            <a:off x="4641429" y="1789407"/>
            <a:ext cx="41529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Times New Roman" panose="02020603050405020304" pitchFamily="18" charset="0"/>
              </a:rPr>
              <a:t>Puma recently introduced an interactive soccer pitch at their flagship store in NYC, allowing fans to test shoes before making a purchase and there are also “magic mirrors” throughout the store, where shoppers can take a full-size selfie and then try clothes and shoes on virtually</a:t>
            </a:r>
          </a:p>
        </p:txBody>
      </p:sp>
      <p:pic>
        <p:nvPicPr>
          <p:cNvPr id="9" name="Picture 8" descr="Puma flagship 360 experience">
            <a:extLst>
              <a:ext uri="{FF2B5EF4-FFF2-40B4-BE49-F238E27FC236}">
                <a16:creationId xmlns:a16="http://schemas.microsoft.com/office/drawing/2014/main" id="{23C19437-C147-4818-968A-A13165CFB14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57200" y="2736231"/>
            <a:ext cx="3672840" cy="2630665"/>
          </a:xfrm>
          <a:prstGeom prst="rect">
            <a:avLst/>
          </a:prstGeom>
          <a:noFill/>
          <a:ln>
            <a:noFill/>
          </a:ln>
        </p:spPr>
      </p:pic>
    </p:spTree>
    <p:extLst>
      <p:ext uri="{BB962C8B-B14F-4D97-AF65-F5344CB8AC3E}">
        <p14:creationId xmlns:p14="http://schemas.microsoft.com/office/powerpoint/2010/main" val="22271116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649" name="Group 2">
            <a:extLst>
              <a:ext uri="{FF2B5EF4-FFF2-40B4-BE49-F238E27FC236}">
                <a16:creationId xmlns:a16="http://schemas.microsoft.com/office/drawing/2014/main" id="{B23FC6D7-AB94-45C0-9735-4582FA3D1F31}"/>
              </a:ext>
            </a:extLst>
          </p:cNvPr>
          <p:cNvGrpSpPr>
            <a:grpSpLocks/>
          </p:cNvGrpSpPr>
          <p:nvPr/>
        </p:nvGrpSpPr>
        <p:grpSpPr bwMode="auto">
          <a:xfrm>
            <a:off x="0" y="0"/>
            <a:ext cx="9144000" cy="976313"/>
            <a:chOff x="0" y="0"/>
            <a:chExt cx="5760" cy="615"/>
          </a:xfrm>
        </p:grpSpPr>
        <p:sp>
          <p:nvSpPr>
            <p:cNvPr id="155654" name="Text Box 3">
              <a:extLst>
                <a:ext uri="{FF2B5EF4-FFF2-40B4-BE49-F238E27FC236}">
                  <a16:creationId xmlns:a16="http://schemas.microsoft.com/office/drawing/2014/main" id="{130296FB-6CD2-41AA-A13E-455613FABBF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55655" name="Text Box 4">
              <a:extLst>
                <a:ext uri="{FF2B5EF4-FFF2-40B4-BE49-F238E27FC236}">
                  <a16:creationId xmlns:a16="http://schemas.microsoft.com/office/drawing/2014/main" id="{FF4E0297-538D-471F-9CAF-FD143199BFD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55650" name="Text Box 5">
            <a:extLst>
              <a:ext uri="{FF2B5EF4-FFF2-40B4-BE49-F238E27FC236}">
                <a16:creationId xmlns:a16="http://schemas.microsoft.com/office/drawing/2014/main" id="{6E72037C-9633-4A13-89A4-3198466A493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55651" name="Rectangle 6">
            <a:extLst>
              <a:ext uri="{FF2B5EF4-FFF2-40B4-BE49-F238E27FC236}">
                <a16:creationId xmlns:a16="http://schemas.microsoft.com/office/drawing/2014/main" id="{6B670AD0-6CB9-46CD-AEC8-48A4BA80DFA3}"/>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69319" name="Rectangle 7">
            <a:extLst>
              <a:ext uri="{FF2B5EF4-FFF2-40B4-BE49-F238E27FC236}">
                <a16:creationId xmlns:a16="http://schemas.microsoft.com/office/drawing/2014/main" id="{699CC498-7B01-48EA-8045-A4D4F48BA76B}"/>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Audio / Visual Enhancement</a:t>
            </a:r>
          </a:p>
        </p:txBody>
      </p:sp>
      <p:sp>
        <p:nvSpPr>
          <p:cNvPr id="269320" name="Rectangle 8">
            <a:extLst>
              <a:ext uri="{FF2B5EF4-FFF2-40B4-BE49-F238E27FC236}">
                <a16:creationId xmlns:a16="http://schemas.microsoft.com/office/drawing/2014/main" id="{BC8186F6-D9CA-4425-8B32-95C348E0B994}"/>
              </a:ext>
            </a:extLst>
          </p:cNvPr>
          <p:cNvSpPr>
            <a:spLocks noChangeArrowheads="1"/>
          </p:cNvSpPr>
          <p:nvPr/>
        </p:nvSpPr>
        <p:spPr bwMode="auto">
          <a:xfrm>
            <a:off x="533400" y="2514600"/>
            <a:ext cx="79248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a:t>In a sentiment shared by sports consumers everywhere, former ESPN writer Bill Simmons discusses how HD television has revolutionized the fan (viewer</a:t>
            </a:r>
            <a:r>
              <a:rPr lang="ja-JP" altLang="en-US" b="0"/>
              <a:t>’</a:t>
            </a:r>
            <a:r>
              <a:rPr lang="en-US" altLang="ja-JP" b="0"/>
              <a:t>s) experience: </a:t>
            </a:r>
            <a:r>
              <a:rPr lang="ja-JP" altLang="en-US" b="0"/>
              <a:t>“</a:t>
            </a:r>
            <a:r>
              <a:rPr lang="en-US" altLang="ja-JP" b="0" i="1"/>
              <a:t>It's a new world for sports fans: an intimacy that can't be found otherwise, unless you're paying through the nose for great seats. I thought I'd like sports less when I got older. Actually, I like them more. And it's partly because of HD. I'm constantly saying to myself, I can't get over how great that looks!</a:t>
            </a:r>
            <a:r>
              <a:rPr lang="ja-JP" altLang="en-US" b="0"/>
              <a:t>”</a:t>
            </a:r>
            <a:r>
              <a:rPr lang="en-US" altLang="ja-JP" b="0"/>
              <a:t> </a:t>
            </a:r>
            <a:endParaRPr lang="en-US" altLang="en-US" b="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9319"/>
                                        </p:tgtEl>
                                        <p:attrNameLst>
                                          <p:attrName>style.visibility</p:attrName>
                                        </p:attrNameLst>
                                      </p:cBhvr>
                                      <p:to>
                                        <p:strVal val="visible"/>
                                      </p:to>
                                    </p:set>
                                    <p:animEffect transition="in" filter="diamond(in)">
                                      <p:cBhvr>
                                        <p:cTn id="7" dur="1000"/>
                                        <p:tgtEl>
                                          <p:spTgt spid="269319"/>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69320"/>
                                        </p:tgtEl>
                                        <p:attrNameLst>
                                          <p:attrName>style.visibility</p:attrName>
                                        </p:attrNameLst>
                                      </p:cBhvr>
                                      <p:to>
                                        <p:strVal val="visible"/>
                                      </p:to>
                                    </p:set>
                                    <p:animEffect transition="in" filter="diamond(in)">
                                      <p:cBhvr>
                                        <p:cTn id="11" dur="1000"/>
                                        <p:tgtEl>
                                          <p:spTgt spid="269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9" grpId="0"/>
      <p:bldP spid="269320"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7697" name="Group 2">
            <a:extLst>
              <a:ext uri="{FF2B5EF4-FFF2-40B4-BE49-F238E27FC236}">
                <a16:creationId xmlns:a16="http://schemas.microsoft.com/office/drawing/2014/main" id="{CB9FE0EE-D672-4935-A4B9-635F4430DC5C}"/>
              </a:ext>
            </a:extLst>
          </p:cNvPr>
          <p:cNvGrpSpPr>
            <a:grpSpLocks/>
          </p:cNvGrpSpPr>
          <p:nvPr/>
        </p:nvGrpSpPr>
        <p:grpSpPr bwMode="auto">
          <a:xfrm>
            <a:off x="0" y="0"/>
            <a:ext cx="9144000" cy="976313"/>
            <a:chOff x="0" y="0"/>
            <a:chExt cx="5760" cy="615"/>
          </a:xfrm>
        </p:grpSpPr>
        <p:sp>
          <p:nvSpPr>
            <p:cNvPr id="157705" name="Text Box 3">
              <a:extLst>
                <a:ext uri="{FF2B5EF4-FFF2-40B4-BE49-F238E27FC236}">
                  <a16:creationId xmlns:a16="http://schemas.microsoft.com/office/drawing/2014/main" id="{60A36473-E005-405D-AA04-76CA323CF08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57706" name="Text Box 4">
              <a:extLst>
                <a:ext uri="{FF2B5EF4-FFF2-40B4-BE49-F238E27FC236}">
                  <a16:creationId xmlns:a16="http://schemas.microsoft.com/office/drawing/2014/main" id="{7FA54DDF-41C3-4264-8E38-9F51A11920B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57698" name="Text Box 5">
            <a:extLst>
              <a:ext uri="{FF2B5EF4-FFF2-40B4-BE49-F238E27FC236}">
                <a16:creationId xmlns:a16="http://schemas.microsoft.com/office/drawing/2014/main" id="{2C7A7E1A-B01A-4498-8261-40DCF11A2E3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57699" name="Rectangle 6">
            <a:extLst>
              <a:ext uri="{FF2B5EF4-FFF2-40B4-BE49-F238E27FC236}">
                <a16:creationId xmlns:a16="http://schemas.microsoft.com/office/drawing/2014/main" id="{3BA793E3-0473-4DCF-BA16-25D0AE3D37D0}"/>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71367" name="Rectangle 7">
            <a:extLst>
              <a:ext uri="{FF2B5EF4-FFF2-40B4-BE49-F238E27FC236}">
                <a16:creationId xmlns:a16="http://schemas.microsoft.com/office/drawing/2014/main" id="{3169A32C-986F-48A6-A848-A2DE3D00C035}"/>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Audio / Visual Enhancement</a:t>
            </a:r>
          </a:p>
        </p:txBody>
      </p:sp>
      <p:sp>
        <p:nvSpPr>
          <p:cNvPr id="271368" name="Rectangle 8">
            <a:extLst>
              <a:ext uri="{FF2B5EF4-FFF2-40B4-BE49-F238E27FC236}">
                <a16:creationId xmlns:a16="http://schemas.microsoft.com/office/drawing/2014/main" id="{C2AB4B4B-2C31-4075-9CED-06451B1DBB82}"/>
              </a:ext>
            </a:extLst>
          </p:cNvPr>
          <p:cNvSpPr>
            <a:spLocks noChangeArrowheads="1"/>
          </p:cNvSpPr>
          <p:nvPr/>
        </p:nvSpPr>
        <p:spPr bwMode="auto">
          <a:xfrm>
            <a:off x="304800" y="2520950"/>
            <a:ext cx="84582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b="0"/>
              <a:t>Over 1,000 FM radio stations are now broadcasting in high definition (special HD-ready receivers are required to hear the high quality signal)</a:t>
            </a:r>
            <a:endParaRPr lang="en-US" altLang="en-US"/>
          </a:p>
        </p:txBody>
      </p:sp>
      <p:pic>
        <p:nvPicPr>
          <p:cNvPr id="271369" name="Picture 9">
            <a:extLst>
              <a:ext uri="{FF2B5EF4-FFF2-40B4-BE49-F238E27FC236}">
                <a16:creationId xmlns:a16="http://schemas.microsoft.com/office/drawing/2014/main" id="{297ADA90-D773-4BF2-985A-0C37518E6C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733800"/>
            <a:ext cx="2895600"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703" name="Text Box 11">
            <a:extLst>
              <a:ext uri="{FF2B5EF4-FFF2-40B4-BE49-F238E27FC236}">
                <a16:creationId xmlns:a16="http://schemas.microsoft.com/office/drawing/2014/main" id="{3D58995A-1A8B-4980-BC3A-DC62FCE71C00}"/>
              </a:ext>
            </a:extLst>
          </p:cNvPr>
          <p:cNvSpPr txBox="1">
            <a:spLocks noChangeArrowheads="1"/>
          </p:cNvSpPr>
          <p:nvPr/>
        </p:nvSpPr>
        <p:spPr bwMode="auto">
          <a:xfrm>
            <a:off x="381000" y="5181600"/>
            <a:ext cx="73914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cs typeface="Arial" panose="020B0604020202020204" pitchFamily="34" charset="0"/>
              </a:rPr>
              <a:t>4K, or Ultra HD, televisions have been deemed as the future of the high definition viewing experience</a:t>
            </a:r>
            <a:r>
              <a:rPr lang="en-US" altLang="en-US">
                <a:cs typeface="Arial" panose="020B0604020202020204" pitchFamily="34" charset="0"/>
              </a:rPr>
              <a:t> </a:t>
            </a:r>
          </a:p>
        </p:txBody>
      </p:sp>
      <p:pic>
        <p:nvPicPr>
          <p:cNvPr id="157704" name="Picture 12" descr="hd">
            <a:extLst>
              <a:ext uri="{FF2B5EF4-FFF2-40B4-BE49-F238E27FC236}">
                <a16:creationId xmlns:a16="http://schemas.microsoft.com/office/drawing/2014/main" id="{4B44681A-B9AE-404C-9B1D-1E839D2A83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3962400"/>
            <a:ext cx="19812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71367"/>
                                        </p:tgtEl>
                                        <p:attrNameLst>
                                          <p:attrName>style.visibility</p:attrName>
                                        </p:attrNameLst>
                                      </p:cBhvr>
                                      <p:to>
                                        <p:strVal val="visible"/>
                                      </p:to>
                                    </p:set>
                                    <p:animEffect transition="in" filter="diamond(in)">
                                      <p:cBhvr>
                                        <p:cTn id="7" dur="1000"/>
                                        <p:tgtEl>
                                          <p:spTgt spid="271367"/>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71368"/>
                                        </p:tgtEl>
                                        <p:attrNameLst>
                                          <p:attrName>style.visibility</p:attrName>
                                        </p:attrNameLst>
                                      </p:cBhvr>
                                      <p:to>
                                        <p:strVal val="visible"/>
                                      </p:to>
                                    </p:set>
                                    <p:animEffect transition="in" filter="diamond(in)">
                                      <p:cBhvr>
                                        <p:cTn id="11" dur="1000"/>
                                        <p:tgtEl>
                                          <p:spTgt spid="271368"/>
                                        </p:tgtEl>
                                      </p:cBhvr>
                                    </p:animEffect>
                                  </p:childTnLst>
                                </p:cTn>
                              </p:par>
                            </p:childTnLst>
                          </p:cTn>
                        </p:par>
                        <p:par>
                          <p:cTn id="12" fill="hold" nodeType="afterGroup">
                            <p:stCondLst>
                              <p:cond delay="2000"/>
                            </p:stCondLst>
                            <p:childTnLst>
                              <p:par>
                                <p:cTn id="13" presetID="9" presetClass="entr" presetSubtype="0" fill="hold" nodeType="afterEffect">
                                  <p:stCondLst>
                                    <p:cond delay="0"/>
                                  </p:stCondLst>
                                  <p:childTnLst>
                                    <p:set>
                                      <p:cBhvr>
                                        <p:cTn id="14" dur="1" fill="hold">
                                          <p:stCondLst>
                                            <p:cond delay="0"/>
                                          </p:stCondLst>
                                        </p:cTn>
                                        <p:tgtEl>
                                          <p:spTgt spid="271369"/>
                                        </p:tgtEl>
                                        <p:attrNameLst>
                                          <p:attrName>style.visibility</p:attrName>
                                        </p:attrNameLst>
                                      </p:cBhvr>
                                      <p:to>
                                        <p:strVal val="visible"/>
                                      </p:to>
                                    </p:set>
                                    <p:animEffect transition="in" filter="dissolve">
                                      <p:cBhvr>
                                        <p:cTn id="15" dur="1000"/>
                                        <p:tgtEl>
                                          <p:spTgt spid="271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7" grpId="0"/>
      <p:bldP spid="27136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9745" name="Group 2">
            <a:extLst>
              <a:ext uri="{FF2B5EF4-FFF2-40B4-BE49-F238E27FC236}">
                <a16:creationId xmlns:a16="http://schemas.microsoft.com/office/drawing/2014/main" id="{B80317C1-369C-482E-8E14-08D86B366372}"/>
              </a:ext>
            </a:extLst>
          </p:cNvPr>
          <p:cNvGrpSpPr>
            <a:grpSpLocks/>
          </p:cNvGrpSpPr>
          <p:nvPr/>
        </p:nvGrpSpPr>
        <p:grpSpPr bwMode="auto">
          <a:xfrm>
            <a:off x="0" y="0"/>
            <a:ext cx="9144000" cy="976313"/>
            <a:chOff x="0" y="0"/>
            <a:chExt cx="5760" cy="615"/>
          </a:xfrm>
        </p:grpSpPr>
        <p:sp>
          <p:nvSpPr>
            <p:cNvPr id="159751" name="Text Box 3">
              <a:extLst>
                <a:ext uri="{FF2B5EF4-FFF2-40B4-BE49-F238E27FC236}">
                  <a16:creationId xmlns:a16="http://schemas.microsoft.com/office/drawing/2014/main" id="{C7A24CAA-E0D0-4A04-83A4-33F4F616F42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59752" name="Text Box 4">
              <a:extLst>
                <a:ext uri="{FF2B5EF4-FFF2-40B4-BE49-F238E27FC236}">
                  <a16:creationId xmlns:a16="http://schemas.microsoft.com/office/drawing/2014/main" id="{1860D00E-5C47-44D0-9D60-9459B4169FA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59746" name="Text Box 5">
            <a:extLst>
              <a:ext uri="{FF2B5EF4-FFF2-40B4-BE49-F238E27FC236}">
                <a16:creationId xmlns:a16="http://schemas.microsoft.com/office/drawing/2014/main" id="{6C71F358-4F83-4149-BFA8-5ACC7FAFACD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59747" name="Rectangle 6">
            <a:extLst>
              <a:ext uri="{FF2B5EF4-FFF2-40B4-BE49-F238E27FC236}">
                <a16:creationId xmlns:a16="http://schemas.microsoft.com/office/drawing/2014/main" id="{89D2A89D-34CD-4FD6-BE49-483DD51D9304}"/>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73415" name="Rectangle 7">
            <a:extLst>
              <a:ext uri="{FF2B5EF4-FFF2-40B4-BE49-F238E27FC236}">
                <a16:creationId xmlns:a16="http://schemas.microsoft.com/office/drawing/2014/main" id="{B5745C7C-2DCA-4C85-B8FF-B2B36E2367EE}"/>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Audio / Visual Enhancement</a:t>
            </a:r>
          </a:p>
        </p:txBody>
      </p:sp>
      <p:sp>
        <p:nvSpPr>
          <p:cNvPr id="273416" name="Rectangle 8">
            <a:extLst>
              <a:ext uri="{FF2B5EF4-FFF2-40B4-BE49-F238E27FC236}">
                <a16:creationId xmlns:a16="http://schemas.microsoft.com/office/drawing/2014/main" id="{00E0494D-E4F7-4C52-BF75-DDFE734B15BD}"/>
              </a:ext>
            </a:extLst>
          </p:cNvPr>
          <p:cNvSpPr>
            <a:spLocks noChangeArrowheads="1"/>
          </p:cNvSpPr>
          <p:nvPr/>
        </p:nvSpPr>
        <p:spPr bwMode="auto">
          <a:xfrm>
            <a:off x="381000" y="2347347"/>
            <a:ext cx="83820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b="0" dirty="0"/>
              <a:t>Samsung offered a "Soccer Mode" feature for its 4k sets, which the company describes as "deliver(</a:t>
            </a:r>
            <a:r>
              <a:rPr lang="en-US" altLang="en-US" b="0" dirty="0" err="1"/>
              <a:t>ing</a:t>
            </a:r>
            <a:r>
              <a:rPr lang="en-US" altLang="en-US" b="0" dirty="0"/>
              <a:t>) crisper picture quality to ensure the viewer experiences a greener shade of grass, more lifelike details of the players, and vivid sound that makes people at home feel as if they are actually at the stadium."</a:t>
            </a:r>
            <a:r>
              <a:rPr lang="en-US" altLang="en-US" dirty="0"/>
              <a:t> </a:t>
            </a:r>
          </a:p>
        </p:txBody>
      </p:sp>
      <p:pic>
        <p:nvPicPr>
          <p:cNvPr id="159750" name="Picture 11" descr="sam">
            <a:extLst>
              <a:ext uri="{FF2B5EF4-FFF2-40B4-BE49-F238E27FC236}">
                <a16:creationId xmlns:a16="http://schemas.microsoft.com/office/drawing/2014/main" id="{EA89C699-CBC8-4350-8E6D-17A345E76F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4648200"/>
            <a:ext cx="268605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73415"/>
                                        </p:tgtEl>
                                        <p:attrNameLst>
                                          <p:attrName>style.visibility</p:attrName>
                                        </p:attrNameLst>
                                      </p:cBhvr>
                                      <p:to>
                                        <p:strVal val="visible"/>
                                      </p:to>
                                    </p:set>
                                    <p:animEffect transition="in" filter="diamond(in)">
                                      <p:cBhvr>
                                        <p:cTn id="7" dur="1000"/>
                                        <p:tgtEl>
                                          <p:spTgt spid="273415"/>
                                        </p:tgtEl>
                                      </p:cBhvr>
                                    </p:animEffect>
                                  </p:childTnLst>
                                </p:cTn>
                              </p:par>
                            </p:childTnLst>
                          </p:cTn>
                        </p:par>
                        <p:par>
                          <p:cTn id="8" fill="hold" nodeType="afterGroup">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273416"/>
                                        </p:tgtEl>
                                        <p:attrNameLst>
                                          <p:attrName>style.visibility</p:attrName>
                                        </p:attrNameLst>
                                      </p:cBhvr>
                                      <p:to>
                                        <p:strVal val="visible"/>
                                      </p:to>
                                    </p:set>
                                    <p:animEffect transition="in" filter="diamond(in)">
                                      <p:cBhvr>
                                        <p:cTn id="11" dur="1000"/>
                                        <p:tgtEl>
                                          <p:spTgt spid="273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5" grpId="0"/>
      <p:bldP spid="273416"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793" name="Group 2">
            <a:extLst>
              <a:ext uri="{FF2B5EF4-FFF2-40B4-BE49-F238E27FC236}">
                <a16:creationId xmlns:a16="http://schemas.microsoft.com/office/drawing/2014/main" id="{C0249687-EF50-44CD-900A-94267D14B76C}"/>
              </a:ext>
            </a:extLst>
          </p:cNvPr>
          <p:cNvGrpSpPr>
            <a:grpSpLocks/>
          </p:cNvGrpSpPr>
          <p:nvPr/>
        </p:nvGrpSpPr>
        <p:grpSpPr bwMode="auto">
          <a:xfrm>
            <a:off x="0" y="0"/>
            <a:ext cx="9144000" cy="976313"/>
            <a:chOff x="0" y="0"/>
            <a:chExt cx="5760" cy="615"/>
          </a:xfrm>
        </p:grpSpPr>
        <p:sp>
          <p:nvSpPr>
            <p:cNvPr id="161799" name="Text Box 3">
              <a:extLst>
                <a:ext uri="{FF2B5EF4-FFF2-40B4-BE49-F238E27FC236}">
                  <a16:creationId xmlns:a16="http://schemas.microsoft.com/office/drawing/2014/main" id="{4A321C79-24DC-46D3-B48B-8D7D0FA67DC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61800" name="Text Box 4">
              <a:extLst>
                <a:ext uri="{FF2B5EF4-FFF2-40B4-BE49-F238E27FC236}">
                  <a16:creationId xmlns:a16="http://schemas.microsoft.com/office/drawing/2014/main" id="{9C6BD2E5-4380-48C6-966E-F2C21C86D4E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61794" name="Text Box 5">
            <a:extLst>
              <a:ext uri="{FF2B5EF4-FFF2-40B4-BE49-F238E27FC236}">
                <a16:creationId xmlns:a16="http://schemas.microsoft.com/office/drawing/2014/main" id="{84504520-B0A0-4718-9C26-C5ADF8BB357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61795" name="Rectangle 6">
            <a:extLst>
              <a:ext uri="{FF2B5EF4-FFF2-40B4-BE49-F238E27FC236}">
                <a16:creationId xmlns:a16="http://schemas.microsoft.com/office/drawing/2014/main" id="{176A4194-C91B-4729-A33B-2F28E4912097}"/>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73415" name="Rectangle 7">
            <a:extLst>
              <a:ext uri="{FF2B5EF4-FFF2-40B4-BE49-F238E27FC236}">
                <a16:creationId xmlns:a16="http://schemas.microsoft.com/office/drawing/2014/main" id="{6E78AF5F-DFF0-4D81-9D91-100CD2D1966B}"/>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Audio / Visual Enhancement</a:t>
            </a:r>
          </a:p>
        </p:txBody>
      </p:sp>
      <p:sp>
        <p:nvSpPr>
          <p:cNvPr id="161797" name="Text Box 10">
            <a:extLst>
              <a:ext uri="{FF2B5EF4-FFF2-40B4-BE49-F238E27FC236}">
                <a16:creationId xmlns:a16="http://schemas.microsoft.com/office/drawing/2014/main" id="{ED3B4650-C59E-4A48-AECF-5E0A281DE5FC}"/>
              </a:ext>
            </a:extLst>
          </p:cNvPr>
          <p:cNvSpPr txBox="1">
            <a:spLocks noChangeArrowheads="1"/>
          </p:cNvSpPr>
          <p:nvPr/>
        </p:nvSpPr>
        <p:spPr bwMode="auto">
          <a:xfrm>
            <a:off x="762000" y="2743200"/>
            <a:ext cx="36576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cs typeface="Arial" panose="020B0604020202020204" pitchFamily="34" charset="0"/>
              </a:rPr>
              <a:t>Facebook is launching </a:t>
            </a:r>
            <a:r>
              <a:rPr lang="ja-JP" altLang="en-US" b="0">
                <a:cs typeface="Arial" panose="020B0604020202020204" pitchFamily="34" charset="0"/>
              </a:rPr>
              <a:t>“</a:t>
            </a:r>
            <a:r>
              <a:rPr lang="en-US" altLang="ja-JP" b="0">
                <a:cs typeface="Arial" panose="020B0604020202020204" pitchFamily="34" charset="0"/>
              </a:rPr>
              <a:t>Surround 360</a:t>
            </a:r>
            <a:r>
              <a:rPr lang="ja-JP" altLang="en-US" b="0">
                <a:cs typeface="Arial" panose="020B0604020202020204" pitchFamily="34" charset="0"/>
              </a:rPr>
              <a:t>”</a:t>
            </a:r>
            <a:r>
              <a:rPr lang="en-US" altLang="ja-JP" b="0">
                <a:cs typeface="Arial" panose="020B0604020202020204" pitchFamily="34" charset="0"/>
              </a:rPr>
              <a:t> technology, a camera that will give fans a 360-degree view their favorite sporting events.</a:t>
            </a:r>
            <a:endParaRPr lang="en-US" altLang="en-US" b="0">
              <a:cs typeface="Arial" panose="020B0604020202020204" pitchFamily="34" charset="0"/>
            </a:endParaRPr>
          </a:p>
        </p:txBody>
      </p:sp>
      <p:pic>
        <p:nvPicPr>
          <p:cNvPr id="161798" name="Picture 11" descr="I:\temp\face.jpg">
            <a:extLst>
              <a:ext uri="{FF2B5EF4-FFF2-40B4-BE49-F238E27FC236}">
                <a16:creationId xmlns:a16="http://schemas.microsoft.com/office/drawing/2014/main" id="{5A89A4A2-6EA4-4E19-B91B-470E0ABF77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895600"/>
            <a:ext cx="373380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734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5" grpId="0"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793" name="Group 2">
            <a:extLst>
              <a:ext uri="{FF2B5EF4-FFF2-40B4-BE49-F238E27FC236}">
                <a16:creationId xmlns:a16="http://schemas.microsoft.com/office/drawing/2014/main" id="{C0249687-EF50-44CD-900A-94267D14B76C}"/>
              </a:ext>
            </a:extLst>
          </p:cNvPr>
          <p:cNvGrpSpPr>
            <a:grpSpLocks/>
          </p:cNvGrpSpPr>
          <p:nvPr/>
        </p:nvGrpSpPr>
        <p:grpSpPr bwMode="auto">
          <a:xfrm>
            <a:off x="0" y="0"/>
            <a:ext cx="9144000" cy="976313"/>
            <a:chOff x="0" y="0"/>
            <a:chExt cx="5760" cy="615"/>
          </a:xfrm>
        </p:grpSpPr>
        <p:sp>
          <p:nvSpPr>
            <p:cNvPr id="161799" name="Text Box 3">
              <a:extLst>
                <a:ext uri="{FF2B5EF4-FFF2-40B4-BE49-F238E27FC236}">
                  <a16:creationId xmlns:a16="http://schemas.microsoft.com/office/drawing/2014/main" id="{4A321C79-24DC-46D3-B48B-8D7D0FA67DC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61800" name="Text Box 4">
              <a:extLst>
                <a:ext uri="{FF2B5EF4-FFF2-40B4-BE49-F238E27FC236}">
                  <a16:creationId xmlns:a16="http://schemas.microsoft.com/office/drawing/2014/main" id="{9C6BD2E5-4380-48C6-966E-F2C21C86D4E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61794" name="Text Box 5">
            <a:extLst>
              <a:ext uri="{FF2B5EF4-FFF2-40B4-BE49-F238E27FC236}">
                <a16:creationId xmlns:a16="http://schemas.microsoft.com/office/drawing/2014/main" id="{84504520-B0A0-4718-9C26-C5ADF8BB357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61795" name="Rectangle 6">
            <a:extLst>
              <a:ext uri="{FF2B5EF4-FFF2-40B4-BE49-F238E27FC236}">
                <a16:creationId xmlns:a16="http://schemas.microsoft.com/office/drawing/2014/main" id="{176A4194-C91B-4729-A33B-2F28E4912097}"/>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273415" name="Rectangle 7">
            <a:extLst>
              <a:ext uri="{FF2B5EF4-FFF2-40B4-BE49-F238E27FC236}">
                <a16:creationId xmlns:a16="http://schemas.microsoft.com/office/drawing/2014/main" id="{6E78AF5F-DFF0-4D81-9D91-100CD2D1966B}"/>
              </a:ext>
            </a:extLst>
          </p:cNvPr>
          <p:cNvSpPr>
            <a:spLocks noChangeArrowheads="1"/>
          </p:cNvSpPr>
          <p:nvPr/>
        </p:nvSpPr>
        <p:spPr bwMode="auto">
          <a:xfrm>
            <a:off x="457200" y="1676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Audio / Visual Enhancement</a:t>
            </a:r>
          </a:p>
        </p:txBody>
      </p:sp>
      <p:sp>
        <p:nvSpPr>
          <p:cNvPr id="161797" name="Text Box 10">
            <a:extLst>
              <a:ext uri="{FF2B5EF4-FFF2-40B4-BE49-F238E27FC236}">
                <a16:creationId xmlns:a16="http://schemas.microsoft.com/office/drawing/2014/main" id="{ED3B4650-C59E-4A48-AECF-5E0A281DE5FC}"/>
              </a:ext>
            </a:extLst>
          </p:cNvPr>
          <p:cNvSpPr txBox="1">
            <a:spLocks noChangeArrowheads="1"/>
          </p:cNvSpPr>
          <p:nvPr/>
        </p:nvSpPr>
        <p:spPr bwMode="auto">
          <a:xfrm>
            <a:off x="247650" y="2362200"/>
            <a:ext cx="85725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dirty="0">
                <a:cs typeface="Arial" panose="020B0604020202020204" pitchFamily="34" charset="0"/>
              </a:rPr>
              <a:t>Samsung has announced plans to begin selling a “wall” TV with a staggering 219-inch screen that will offer 8K resolution, perhaps providing consumers with a glimpse of what the future of sports viewership from home could look like</a:t>
            </a:r>
          </a:p>
        </p:txBody>
      </p:sp>
      <p:pic>
        <p:nvPicPr>
          <p:cNvPr id="2" name="Picture 1">
            <a:extLst>
              <a:ext uri="{FF2B5EF4-FFF2-40B4-BE49-F238E27FC236}">
                <a16:creationId xmlns:a16="http://schemas.microsoft.com/office/drawing/2014/main" id="{0DEA340C-A26B-2F47-875C-39082591E3EC}"/>
              </a:ext>
            </a:extLst>
          </p:cNvPr>
          <p:cNvPicPr>
            <a:picLocks noChangeAspect="1"/>
          </p:cNvPicPr>
          <p:nvPr/>
        </p:nvPicPr>
        <p:blipFill>
          <a:blip r:embed="rId3"/>
          <a:stretch>
            <a:fillRect/>
          </a:stretch>
        </p:blipFill>
        <p:spPr>
          <a:xfrm>
            <a:off x="4533900" y="4191000"/>
            <a:ext cx="4114800" cy="2354712"/>
          </a:xfrm>
          <a:prstGeom prst="rect">
            <a:avLst/>
          </a:prstGeom>
        </p:spPr>
      </p:pic>
    </p:spTree>
    <p:extLst>
      <p:ext uri="{BB962C8B-B14F-4D97-AF65-F5344CB8AC3E}">
        <p14:creationId xmlns:p14="http://schemas.microsoft.com/office/powerpoint/2010/main" val="32278427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734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5" grpId="0" autoUpdateAnimBg="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41" name="Group 2">
            <a:extLst>
              <a:ext uri="{FF2B5EF4-FFF2-40B4-BE49-F238E27FC236}">
                <a16:creationId xmlns:a16="http://schemas.microsoft.com/office/drawing/2014/main" id="{6BDB7718-356D-4860-AC33-D67D30631EF3}"/>
              </a:ext>
            </a:extLst>
          </p:cNvPr>
          <p:cNvGrpSpPr>
            <a:grpSpLocks/>
          </p:cNvGrpSpPr>
          <p:nvPr/>
        </p:nvGrpSpPr>
        <p:grpSpPr bwMode="auto">
          <a:xfrm>
            <a:off x="0" y="0"/>
            <a:ext cx="9144000" cy="976313"/>
            <a:chOff x="0" y="0"/>
            <a:chExt cx="5760" cy="615"/>
          </a:xfrm>
        </p:grpSpPr>
        <p:sp>
          <p:nvSpPr>
            <p:cNvPr id="163846" name="Text Box 3">
              <a:extLst>
                <a:ext uri="{FF2B5EF4-FFF2-40B4-BE49-F238E27FC236}">
                  <a16:creationId xmlns:a16="http://schemas.microsoft.com/office/drawing/2014/main" id="{92B13DA9-0E5D-4B5D-9D27-63F30ABBF7E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sz="1800">
                  <a:latin typeface="Times New Roman" panose="02020603050405020304" pitchFamily="18" charset="0"/>
                </a:rPr>
                <a:t>LESSON 2.5</a:t>
              </a:r>
            </a:p>
          </p:txBody>
        </p:sp>
        <p:sp>
          <p:nvSpPr>
            <p:cNvPr id="163847" name="Text Box 4">
              <a:extLst>
                <a:ext uri="{FF2B5EF4-FFF2-40B4-BE49-F238E27FC236}">
                  <a16:creationId xmlns:a16="http://schemas.microsoft.com/office/drawing/2014/main" id="{346D5668-08B6-4938-B097-94C8BE0BE6E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pPr>
              <a:r>
                <a:rPr lang="en-US" altLang="en-US" b="0">
                  <a:solidFill>
                    <a:schemeClr val="folHlink"/>
                  </a:solidFill>
                  <a:latin typeface="Arial Black" panose="020B0A04020102020204" pitchFamily="34" charset="0"/>
                </a:rPr>
                <a:t>What is SEM?</a:t>
              </a:r>
            </a:p>
          </p:txBody>
        </p:sp>
      </p:grpSp>
      <p:sp>
        <p:nvSpPr>
          <p:cNvPr id="163842" name="Text Box 5">
            <a:extLst>
              <a:ext uri="{FF2B5EF4-FFF2-40B4-BE49-F238E27FC236}">
                <a16:creationId xmlns:a16="http://schemas.microsoft.com/office/drawing/2014/main" id="{3B8E81D6-E29B-4AFA-8B8D-B2A865E1EF7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1000" b="0" dirty="0">
                <a:solidFill>
                  <a:schemeClr val="bg1"/>
                </a:solidFill>
              </a:rPr>
              <a:t>Copyright </a:t>
            </a:r>
            <a:r>
              <a:rPr lang="en-US" altLang="en-US" sz="1200" b="0" dirty="0">
                <a:solidFill>
                  <a:schemeClr val="bg1"/>
                </a:solidFill>
              </a:rPr>
              <a:t>© </a:t>
            </a:r>
            <a:r>
              <a:rPr lang="is-IS" altLang="en-US" sz="1000" b="0" dirty="0">
                <a:solidFill>
                  <a:schemeClr val="bg1"/>
                </a:solidFill>
              </a:rPr>
              <a:t>2020</a:t>
            </a:r>
            <a:r>
              <a:rPr lang="en-US" altLang="en-US" sz="1000" b="0" dirty="0">
                <a:solidFill>
                  <a:schemeClr val="bg1"/>
                </a:solidFill>
              </a:rPr>
              <a:t> by Sports Career Consulting, LLC</a:t>
            </a:r>
          </a:p>
        </p:txBody>
      </p:sp>
      <p:sp>
        <p:nvSpPr>
          <p:cNvPr id="163843" name="Rectangle 6">
            <a:extLst>
              <a:ext uri="{FF2B5EF4-FFF2-40B4-BE49-F238E27FC236}">
                <a16:creationId xmlns:a16="http://schemas.microsoft.com/office/drawing/2014/main" id="{859F1233-23B0-4556-9020-B26855D2455B}"/>
              </a:ext>
            </a:extLst>
          </p:cNvPr>
          <p:cNvSpPr>
            <a:spLocks noChangeArrowheads="1"/>
          </p:cNvSpPr>
          <p:nvPr/>
        </p:nvSpPr>
        <p:spPr bwMode="auto">
          <a:xfrm>
            <a:off x="1447800" y="990600"/>
            <a:ext cx="69707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eaLnBrk="1" hangingPunct="1"/>
            <a:r>
              <a:rPr lang="en-US" altLang="en-US" sz="3200" b="0"/>
              <a:t>Technology</a:t>
            </a:r>
            <a:r>
              <a:rPr lang="ja-JP" altLang="en-US" sz="3200" b="0"/>
              <a:t>’</a:t>
            </a:r>
            <a:r>
              <a:rPr lang="en-US" altLang="ja-JP" sz="3200" b="0"/>
              <a:t>s Impact on SEM</a:t>
            </a:r>
            <a:r>
              <a:rPr lang="en-US" altLang="ja-JP" sz="1800" b="0">
                <a:latin typeface="Arial" panose="020B0604020202020204" pitchFamily="34" charset="0"/>
              </a:rPr>
              <a:t> </a:t>
            </a:r>
            <a:endParaRPr lang="en-US" altLang="en-US" sz="1800" b="0">
              <a:latin typeface="Arial" panose="020B0604020202020204" pitchFamily="34" charset="0"/>
            </a:endParaRPr>
          </a:p>
        </p:txBody>
      </p:sp>
      <p:sp>
        <p:nvSpPr>
          <p:cNvPr id="163844" name="Rectangle 7">
            <a:extLst>
              <a:ext uri="{FF2B5EF4-FFF2-40B4-BE49-F238E27FC236}">
                <a16:creationId xmlns:a16="http://schemas.microsoft.com/office/drawing/2014/main" id="{7DE11637-77FE-48E3-B268-28794BE2BC65}"/>
              </a:ext>
            </a:extLst>
          </p:cNvPr>
          <p:cNvSpPr>
            <a:spLocks noChangeArrowheads="1"/>
          </p:cNvSpPr>
          <p:nvPr/>
        </p:nvSpPr>
        <p:spPr bwMode="auto">
          <a:xfrm>
            <a:off x="457200" y="16002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3200" b="0">
                <a:solidFill>
                  <a:schemeClr val="accent2"/>
                </a:solidFill>
              </a:rPr>
              <a:t>Video Games</a:t>
            </a:r>
          </a:p>
        </p:txBody>
      </p:sp>
      <p:sp>
        <p:nvSpPr>
          <p:cNvPr id="275464" name="Rectangle 8">
            <a:extLst>
              <a:ext uri="{FF2B5EF4-FFF2-40B4-BE49-F238E27FC236}">
                <a16:creationId xmlns:a16="http://schemas.microsoft.com/office/drawing/2014/main" id="{FFC545B1-F5E9-4C28-BF03-C477B861E8F2}"/>
              </a:ext>
            </a:extLst>
          </p:cNvPr>
          <p:cNvSpPr>
            <a:spLocks noChangeArrowheads="1"/>
          </p:cNvSpPr>
          <p:nvPr/>
        </p:nvSpPr>
        <p:spPr bwMode="auto">
          <a:xfrm>
            <a:off x="0" y="2284413"/>
            <a:ext cx="9144000"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b="1">
                <a:solidFill>
                  <a:schemeClr val="tx1"/>
                </a:solidFill>
                <a:latin typeface="Verdana" panose="020B0604030504040204" pitchFamily="34" charset="0"/>
                <a:ea typeface="MS PGothic" panose="020B0600070205080204" pitchFamily="34" charset="-128"/>
              </a:defRPr>
            </a:lvl1pPr>
            <a:lvl2pPr marL="742950" indent="-285750">
              <a:defRPr sz="2400" b="1">
                <a:solidFill>
                  <a:schemeClr val="tx1"/>
                </a:solidFill>
                <a:latin typeface="Verdana" panose="020B0604030504040204" pitchFamily="34" charset="0"/>
                <a:ea typeface="MS PGothic" panose="020B0600070205080204" pitchFamily="34" charset="-128"/>
              </a:defRPr>
            </a:lvl2pPr>
            <a:lvl3pPr marL="1143000" indent="-228600">
              <a:defRPr sz="2400" b="1">
                <a:solidFill>
                  <a:schemeClr val="tx1"/>
                </a:solidFill>
                <a:latin typeface="Verdana" panose="020B0604030504040204" pitchFamily="34" charset="0"/>
                <a:ea typeface="MS PGothic" panose="020B0600070205080204" pitchFamily="34" charset="-128"/>
              </a:defRPr>
            </a:lvl3pPr>
            <a:lvl4pPr marL="1600200" indent="-228600">
              <a:defRPr sz="2400" b="1">
                <a:solidFill>
                  <a:schemeClr val="tx1"/>
                </a:solidFill>
                <a:latin typeface="Verdana" panose="020B0604030504040204" pitchFamily="34" charset="0"/>
                <a:ea typeface="MS PGothic" panose="020B0600070205080204" pitchFamily="34" charset="-128"/>
              </a:defRPr>
            </a:lvl4pPr>
            <a:lvl5pPr marL="2057400" indent="-228600">
              <a:defRPr sz="2400" b="1">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Verdana" panose="020B0604030504040204" pitchFamily="34" charset="0"/>
                <a:ea typeface="MS PGothic" panose="020B0600070205080204" pitchFamily="34" charset="-128"/>
              </a:defRPr>
            </a:lvl9pPr>
          </a:lstStyle>
          <a:p>
            <a:pPr algn="ctr" eaLnBrk="1" hangingPunct="1"/>
            <a:r>
              <a:rPr lang="en-US" altLang="en-US" sz="2200" b="0"/>
              <a:t>* Games now feature enhanced graphics, creating a more realistic user experience while game players now enjoy greater accessibility and interactive capabilities through the Internet</a:t>
            </a:r>
          </a:p>
          <a:p>
            <a:pPr algn="ctr" eaLnBrk="1" hangingPunct="1"/>
            <a:r>
              <a:rPr lang="en-US" altLang="en-US" sz="1200" b="0"/>
              <a:t>	</a:t>
            </a:r>
          </a:p>
          <a:p>
            <a:pPr algn="ctr" eaLnBrk="1" hangingPunct="1"/>
            <a:r>
              <a:rPr lang="en-US" altLang="en-US" sz="1200" b="0"/>
              <a:t>	</a:t>
            </a:r>
          </a:p>
          <a:p>
            <a:pPr algn="ctr" eaLnBrk="1" hangingPunct="1"/>
            <a:r>
              <a:rPr lang="en-US" altLang="en-US" sz="2200" b="0">
                <a:solidFill>
                  <a:srgbClr val="006600"/>
                </a:solidFill>
              </a:rPr>
              <a:t>* Today</a:t>
            </a:r>
            <a:r>
              <a:rPr lang="ja-JP" altLang="en-US" sz="2200" b="0">
                <a:solidFill>
                  <a:srgbClr val="006600"/>
                </a:solidFill>
              </a:rPr>
              <a:t>’</a:t>
            </a:r>
            <a:r>
              <a:rPr lang="en-US" altLang="ja-JP" sz="2200" b="0">
                <a:solidFill>
                  <a:srgbClr val="006600"/>
                </a:solidFill>
              </a:rPr>
              <a:t>s video game enthusiasts enjoy motion sensor technology, allowing for users to simulate various activities (ranging from simple movement like running and jumping to sports activities like bowling or tennis) with (Wii and PlayStation Move) or without (Kinect) a video game controller</a:t>
            </a:r>
          </a:p>
          <a:p>
            <a:pPr algn="ctr" eaLnBrk="1" hangingPunct="1"/>
            <a:endParaRPr lang="en-US" altLang="en-US" sz="1200" b="0">
              <a:solidFill>
                <a:srgbClr val="006600"/>
              </a:solidFill>
            </a:endParaRPr>
          </a:p>
          <a:p>
            <a:pPr algn="ctr" eaLnBrk="1" hangingPunct="1"/>
            <a:endParaRPr lang="en-US" altLang="en-US" sz="1200" b="0">
              <a:solidFill>
                <a:srgbClr val="006600"/>
              </a:solidFill>
            </a:endParaRPr>
          </a:p>
          <a:p>
            <a:pPr algn="ctr" eaLnBrk="1" hangingPunct="1"/>
            <a:r>
              <a:rPr lang="en-US" altLang="en-US" sz="2200" b="0">
                <a:solidFill>
                  <a:srgbClr val="CC0000"/>
                </a:solidFill>
              </a:rPr>
              <a:t>* Video game technology continues to rapidly improve at a rapid pace </a:t>
            </a:r>
            <a:endParaRPr lang="en-US" altLang="en-US" sz="2200" b="0">
              <a:solidFill>
                <a:srgbClr val="0066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5464"/>
                                        </p:tgtEl>
                                        <p:attrNameLst>
                                          <p:attrName>style.visibility</p:attrName>
                                        </p:attrNameLst>
                                      </p:cBhvr>
                                      <p:to>
                                        <p:strVal val="visible"/>
                                      </p:to>
                                    </p:set>
                                    <p:animEffect transition="in" filter="diamond(in)">
                                      <p:cBhvr>
                                        <p:cTn id="7" dur="1000"/>
                                        <p:tgtEl>
                                          <p:spTgt spid="275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64" grpId="0"/>
    </p:bldLst>
  </p:timing>
</p:sld>
</file>

<file path=ppt/theme/theme1.xml><?xml version="1.0" encoding="utf-8"?>
<a:theme xmlns:a="http://schemas.openxmlformats.org/drawingml/2006/main" name="1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2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15572</TotalTime>
  <Words>11153</Words>
  <Application>Microsoft Office PowerPoint</Application>
  <PresentationFormat>On-screen Show (4:3)</PresentationFormat>
  <Paragraphs>1171</Paragraphs>
  <Slides>154</Slides>
  <Notes>154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154</vt:i4>
      </vt:variant>
    </vt:vector>
  </HeadingPairs>
  <TitlesOfParts>
    <vt:vector size="161" baseType="lpstr">
      <vt:lpstr>Arial</vt:lpstr>
      <vt:lpstr>Arial Black</vt:lpstr>
      <vt:lpstr>Times New Roman</vt:lpstr>
      <vt:lpstr>Verdana</vt:lpstr>
      <vt:lpstr>Wingdings</vt:lpstr>
      <vt:lpstr>1_Default Design</vt:lpstr>
      <vt:lpstr>2_Default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Examples of Sports Marketing</dc:title>
  <dc:creator>Copyright © 2012 by Sports Career Consulting, LLC</dc:creator>
  <cp:lastModifiedBy>Chris Lindauer</cp:lastModifiedBy>
  <cp:revision>645</cp:revision>
  <dcterms:created xsi:type="dcterms:W3CDTF">2010-08-14T16:43:56Z</dcterms:created>
  <dcterms:modified xsi:type="dcterms:W3CDTF">2020-08-03T16:20:39Z</dcterms:modified>
</cp:coreProperties>
</file>